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2" r:id="rId7"/>
    <p:sldId id="263" r:id="rId8"/>
    <p:sldId id="260" r:id="rId9"/>
    <p:sldId id="261" r:id="rId10"/>
    <p:sldId id="270" r:id="rId11"/>
    <p:sldId id="268" r:id="rId12"/>
    <p:sldId id="264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EBB"/>
    <a:srgbClr val="5A7993"/>
    <a:srgbClr val="063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4624" autoAdjust="0"/>
  </p:normalViewPr>
  <p:slideViewPr>
    <p:cSldViewPr snapToGrid="0">
      <p:cViewPr varScale="1">
        <p:scale>
          <a:sx n="110" d="100"/>
          <a:sy n="110" d="100"/>
        </p:scale>
        <p:origin x="42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BA85-E6BB-4198-A85E-2D428CD1300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12E6-6B57-4432-A981-5A6E1161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12E6-6B57-4432-A981-5A6E116168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12E6-6B57-4432-A981-5A6E116168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12E6-6B57-4432-A981-5A6E116168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E01BF2-41EC-4A2A-AB1C-099A461B7CEF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D25-15D4-42F9-99A8-12FCDFC6BD98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AEC-CBE3-4701-BD81-32DC5E8AEB5D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475E-2E35-4CE7-87AE-582E403A5050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96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CB7A-AC79-4928-AC93-4C1BCF452F82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079-F988-446D-A706-03FA0DA390E3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64A-F0E2-4678-BC93-39FE3EBA95EC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28FC-D19A-4D6A-A0B5-03532DCCFEA8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61FC-3278-45F4-BC58-940FA29F939A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46C3-EA1D-4817-B99E-ED1A72736697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4B31-D984-4BC8-A0D4-70A17F1D1E12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C65-ACFE-4303-AF7B-641602562B9A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5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6AC2-6DDE-4CDA-B787-B7F925974024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D257-A010-4CDB-BB8D-0AB35BB5FA2A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46F7-ED76-42BF-B6AC-40CFF9B07CE2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8CC2-8598-46D5-85AD-DA1D4168948C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8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4594-2E42-437E-9F01-0981D7C39812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40F9-FF06-4F4E-9C97-4F55BA7D82DE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C00C-B637-4E60-ADB7-20B7B3072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6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A7993"/>
            </a:gs>
            <a:gs pos="8000">
              <a:srgbClr val="063874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nist.gov/sites/default/files/images/2017/12/08/composite_hero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38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66975"/>
            <a:ext cx="4705349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05351" y="2466975"/>
            <a:ext cx="7486650" cy="1938992"/>
          </a:xfrm>
          <a:prstGeom prst="rect">
            <a:avLst/>
          </a:prstGeom>
          <a:solidFill>
            <a:srgbClr val="769EBB"/>
          </a:solidFill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 casei cu echipamente Z-Wave interconectate, folosind Inteligență Artificială pentru interfațare</a:t>
            </a:r>
            <a:endParaRPr lang="ro-RO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4901" y="468630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Absolvent,</a:t>
            </a:r>
          </a:p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Liviu Flavius Brînză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0151" y="5572125"/>
            <a:ext cx="3209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ştiinţific,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Conf. univ. dr. Monica CIACA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501" y="38100"/>
            <a:ext cx="583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Prelucrarea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(II)</a:t>
            </a:r>
            <a:endParaRPr lang="en-US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41501" y="1379769"/>
            <a:ext cx="977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atele 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antrenare se pot coda folosind tehnica </a:t>
            </a:r>
            <a:r>
              <a:rPr lang="ro-RO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obținându-se astfel date interpretabile de rețeaua neuronală.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86175" y="3257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65807"/>
              </p:ext>
            </p:extLst>
          </p:nvPr>
        </p:nvGraphicFramePr>
        <p:xfrm>
          <a:off x="3197835" y="2586803"/>
          <a:ext cx="8033724" cy="375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Visio" r:id="rId4" imgW="6324779" imgH="2952724" progId="Visio.Drawing.15">
                  <p:embed/>
                </p:oleObj>
              </mc:Choice>
              <mc:Fallback>
                <p:oleObj name="Visio" r:id="rId4" imgW="6324779" imgH="2952724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97835" y="2586803"/>
                        <a:ext cx="8033724" cy="375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10</a:t>
            </a:fld>
            <a:endParaRPr lang="en-US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1721737" y="6362252"/>
            <a:ext cx="29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501" y="38100"/>
            <a:ext cx="3784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Prelucrarea comenzilor</a:t>
            </a:r>
            <a:endParaRPr lang="en-US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41501" y="770840"/>
            <a:ext cx="903106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Etapele prelucrării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Eliminarea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verbelor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modale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can, could, should, would, may, might, will, would, must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Eliminarea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nepurt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ătoare de informații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please, the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Transformarea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rădăcinile sale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darker → dark, heating → heat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lexicul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868120"/>
              </p:ext>
            </p:extLst>
          </p:nvPr>
        </p:nvGraphicFramePr>
        <p:xfrm>
          <a:off x="2377070" y="3537927"/>
          <a:ext cx="10239375" cy="551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Visio" r:id="rId4" imgW="8934584" imgH="4829214" progId="Visio.Drawing.15">
                  <p:embed/>
                </p:oleObj>
              </mc:Choice>
              <mc:Fallback>
                <p:oleObj name="Visio" r:id="rId4" imgW="8934584" imgH="4829214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7070" y="3537927"/>
                        <a:ext cx="10239375" cy="551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11</a:t>
            </a:fld>
            <a:endParaRPr lang="en-US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1652069" y="6362252"/>
            <a:ext cx="362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59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Arhitectura componentelor hardware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81400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983726"/>
              </p:ext>
            </p:extLst>
          </p:nvPr>
        </p:nvGraphicFramePr>
        <p:xfrm>
          <a:off x="2781300" y="173887"/>
          <a:ext cx="7669706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Visio" r:id="rId4" imgW="7229520" imgH="3247958" progId="Visio.Drawing.15">
                  <p:embed/>
                </p:oleObj>
              </mc:Choice>
              <mc:Fallback>
                <p:oleObj name="Visio" r:id="rId4" imgW="7229520" imgH="32479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73887"/>
                        <a:ext cx="7669706" cy="344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1152" y="3633374"/>
            <a:ext cx="86010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 I/O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 să interpreteze pagini web cu conținut javascript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integrarea tuturor tehnologiilor componente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 USB controller 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Aeotec Z-Stick Gen 5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manipularea rețelei Z-Wave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Echipamente inteligente compatibile Z-Wave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Zipato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Bulb 2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controlarea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ății luminii</a:t>
            </a:r>
          </a:p>
          <a:p>
            <a:pPr lvl="2">
              <a:lnSpc>
                <a:spcPct val="150000"/>
              </a:lnSpc>
            </a:pP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Valvă inteligentă 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Popp TRV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termostat integrat pentru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temperaturii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ambientale precum și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setării unor praguri de acționare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12</a:t>
            </a:fld>
            <a:endParaRPr lang="en-US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1652069" y="6362252"/>
            <a:ext cx="362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5775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Arhitectura componentelor software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81400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31690"/>
              </p:ext>
            </p:extLst>
          </p:nvPr>
        </p:nvGraphicFramePr>
        <p:xfrm>
          <a:off x="1796580" y="1651285"/>
          <a:ext cx="9957385" cy="37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Visio" r:id="rId4" imgW="10715692" imgH="4057689" progId="Visio.Drawing.15">
                  <p:embed/>
                </p:oleObj>
              </mc:Choice>
              <mc:Fallback>
                <p:oleObj name="Visio" r:id="rId4" imgW="10715692" imgH="405768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6580" y="1651285"/>
                        <a:ext cx="9957385" cy="377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13</a:t>
            </a:fld>
            <a:endParaRPr lang="en-US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1652069" y="6362252"/>
            <a:ext cx="362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484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Interfața aplicației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81400" y="92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14</a:t>
            </a:fld>
            <a:endParaRPr lang="en-US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1652069" y="6362252"/>
            <a:ext cx="362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42" y="674917"/>
            <a:ext cx="7910396" cy="59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753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Direcții viitoare de cercetare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9829" y="1169770"/>
            <a:ext cx="100267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 din afara LAN</a:t>
            </a:r>
          </a:p>
          <a:p>
            <a:pPr>
              <a:lnSpc>
                <a:spcPct val="150000"/>
              </a:lnSpc>
            </a:pP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prin acces direct la interfață, prin intermediul unui DNS</a:t>
            </a:r>
          </a:p>
          <a:p>
            <a:pPr>
              <a:lnSpc>
                <a:spcPct val="150000"/>
              </a:lnSpc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expunerea brokerului MQTT printr-o platformă de Instant Messaging</a:t>
            </a:r>
          </a:p>
          <a:p>
            <a:pPr>
              <a:lnSpc>
                <a:spcPct val="150000"/>
              </a:lnSpc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 Facebook Messenger</a:t>
            </a:r>
          </a:p>
          <a:p>
            <a:pPr>
              <a:lnSpc>
                <a:spcPct val="150000"/>
              </a:lnSpc>
            </a:pPr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Utilizarea 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rețelelor 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neuronale recurente (</a:t>
            </a:r>
            <a:r>
              <a:rPr lang="ro-RO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entru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procesarea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intrare de lungime variabilă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Adăgare suport pentru interacțiune vocală</a:t>
            </a:r>
          </a:p>
          <a:p>
            <a:pPr lvl="2">
              <a:lnSpc>
                <a:spcPct val="150000"/>
              </a:lnSpc>
            </a:pP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implementarea unui modul de conversie (Speech 2 Text și Text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Speech)</a:t>
            </a:r>
          </a:p>
          <a:p>
            <a:pPr lvl="2">
              <a:lnSpc>
                <a:spcPct val="150000"/>
              </a:lnSpc>
            </a:pP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integrarea cu un asistent inteligent pentru delegarea procesării vocale</a:t>
            </a:r>
          </a:p>
          <a:p>
            <a:pPr lvl="2">
              <a:lnSpc>
                <a:spcPct val="150000"/>
              </a:lnSpc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Google Home	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15</a:t>
            </a:fld>
            <a:endParaRPr lang="en-US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1652069" y="6362252"/>
            <a:ext cx="362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14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501" y="14715"/>
            <a:ext cx="1035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locally integrated control 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A.L.I.C.E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1501" y="1540794"/>
            <a:ext cx="65283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 unei soluții de casă inteligentă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 echipamente simple și accesibile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Interacționând prin limbaj natural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Utilizând o rețea neuronală pentru clasificare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Interconectat prin protocolul Z-Wave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1501" y="882538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Motivația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1501" y="4538152"/>
            <a:ext cx="1023728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Curiozitatea îmbinării domeniilor Internetul Lucrurilor (IoT) 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Inteligență Artificială (A.I.)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21737" y="6362252"/>
            <a:ext cx="292336" cy="365125"/>
          </a:xfrm>
        </p:spPr>
        <p:txBody>
          <a:bodyPr/>
          <a:lstStyle/>
          <a:p>
            <a:r>
              <a:rPr lang="ro-RO" sz="1200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38100"/>
            <a:ext cx="956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Internetul lucrurilor și automatizare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guardtronic.com/guardtronic/wp-content/uploads/2017/08/Smart-Hom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3714425"/>
            <a:ext cx="3438525" cy="31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501" y="932423"/>
            <a:ext cx="99450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definitorii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Interconectare</a:t>
            </a:r>
            <a:r>
              <a:rPr lang="ro-RO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comunicare 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Mașină-La-Mașină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(M2M)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 echipamente sau servere fie locale sau prin intermediul internetului.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ermite </a:t>
            </a:r>
            <a:r>
              <a:rPr lang="ro-R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generare și consum de 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Detectare</a:t>
            </a:r>
            <a:r>
              <a:rPr lang="pt-B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 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monitorizarea mediului </a:t>
            </a:r>
            <a:r>
              <a:rPr lang="pt-B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înconjurător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(Senzori)</a:t>
            </a:r>
          </a:p>
          <a:p>
            <a:pPr lvl="1">
              <a:lnSpc>
                <a:spcPct val="150000"/>
              </a:lnSpc>
            </a:pPr>
            <a:endParaRPr lang="pt-BR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Acționare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acționarea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diferitelor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comutatoare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încuietoare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echipamente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3</a:t>
            </a:fld>
            <a:endParaRPr lang="en-US"/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1721737" y="6362252"/>
            <a:ext cx="29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1501" y="0"/>
            <a:ext cx="509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Protocolul 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Z-Wave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41501" y="922836"/>
            <a:ext cx="99450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Wireless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preponderent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automatizări de case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Peste 2.400 de echipamente compatibile Z-Wave (aprilie 2018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Rețea 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tip plasă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Extinderea ariei de acoperire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 transmiterii informației printre toate nodurile conectate (information bouncing)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Reconfigurarea automată a topologiei în cazul defectării unui 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endParaRPr lang="ro-RO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Bandă de frecvență joasă între 800 – 900 MHz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Distanță mare de comunicare între două noduri (Z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40m, Z-Wave Plus: 100m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526" y="5514741"/>
            <a:ext cx="2850459" cy="1212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4</a:t>
            </a:fld>
            <a:endParaRPr lang="en-US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1721737" y="6362252"/>
            <a:ext cx="29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501" y="38100"/>
            <a:ext cx="533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Protocolul 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Z-Wave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6839" y="737701"/>
            <a:ext cx="101527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Apartenen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ța unică a echipamentelor în cadrul unei rețele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 același perimetru pot funcționa mai multe rețele, fără interferențe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Interoperabilitate garantată prin clase de comenzi standardizate</a:t>
            </a:r>
          </a:p>
          <a:p>
            <a:pPr lvl="2">
              <a:spcBef>
                <a:spcPts val="12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Comenzi de bază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funcții de bază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valabile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agnostice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ător sau tip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(ex. 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Interogare stare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ări de criptare, setări de identificare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ro-RO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200"/>
              </a:spcBef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2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generice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definesc funcționalitățile nodului și tipul echipamentului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(ex. De iluminat, de termoficare, de securitate, utilitară, de confort)</a:t>
            </a:r>
          </a:p>
          <a:p>
            <a:pPr lvl="2">
              <a:spcBef>
                <a:spcPts val="1200"/>
              </a:spcBef>
            </a:pPr>
            <a:endParaRPr lang="ro-RO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2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o-RO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Comenzi specific</a:t>
            </a: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e: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definite generic,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interpretarea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depinz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ând strict de nodul utilizato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</a:t>
            </a:r>
          </a:p>
          <a:p>
            <a:pPr lvl="2"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(ex. Setarea unei valori, interogarea unui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âmp)</a:t>
            </a:r>
            <a:endParaRPr lang="ro-RO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853508" y="2298349"/>
            <a:ext cx="716692" cy="3472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 </a:t>
            </a:r>
            <a:r>
              <a:rPr lang="en-US" dirty="0" smtClean="0"/>
              <a:t>I</a:t>
            </a:r>
            <a:endParaRPr lang="ro-RO" dirty="0" smtClean="0"/>
          </a:p>
          <a:p>
            <a:pPr algn="ctr"/>
            <a:r>
              <a:rPr lang="en-US" dirty="0" err="1" smtClean="0"/>
              <a:t>zare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5</a:t>
            </a:fld>
            <a:endParaRPr lang="en-US"/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11721737" y="6362252"/>
            <a:ext cx="29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526" y="5514741"/>
            <a:ext cx="2850459" cy="12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5400000">
            <a:off x="10804512" y="5439735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77" y="429709"/>
            <a:ext cx="5636624" cy="2568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1501" y="38100"/>
            <a:ext cx="379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Node-RED (Front End)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1495" y="3092876"/>
            <a:ext cx="601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Dedicată 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integrării echipamentelor hardware în proiecte de IoT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495" y="995772"/>
            <a:ext cx="424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 de programare vizuală, open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1495" y="4141428"/>
            <a:ext cx="1020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utilizarea unui număr vast de protocoale de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comunicare, 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inclusiv MQTT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API-uri și servicii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1495" y="5189980"/>
            <a:ext cx="101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Oferă o gamă variată de elemente vizuale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ușor configurabile și utilizabile în dezvoltarea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rapidă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interfe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elor</a:t>
            </a:r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1495" y="2044324"/>
            <a:ext cx="4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Dezvoltarea 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bază fluxurilor de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2"/>
          <p:cNvSpPr txBox="1">
            <a:spLocks/>
          </p:cNvSpPr>
          <p:nvPr/>
        </p:nvSpPr>
        <p:spPr>
          <a:xfrm>
            <a:off x="11721737" y="6362252"/>
            <a:ext cx="29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501" y="3810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(Back End)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41501" y="722531"/>
            <a:ext cx="1018162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multitudine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module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Printre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meționate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paho-mqtt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omuni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protocolul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MQTT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precum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colecți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manipulare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 grafuri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adesea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inteligență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structurilor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neuronale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convertirea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 JSON,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MQTT,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serializarea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deserializarea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prelucrării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limbajului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natural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Toolkit;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prelucrarea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limbajului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natural.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serializare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deserializare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stocarea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ython-openzwave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dedicată interacțiunii cu controller Z-Wave, folosit pentru interogarea și configurarea nodurilor membre rețelei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7</a:t>
            </a:fld>
            <a:endParaRPr lang="en-US"/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11721737" y="6362252"/>
            <a:ext cx="29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501" y="38100"/>
            <a:ext cx="752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Rețea neuronală pentru clasificare, </a:t>
            </a:r>
            <a:r>
              <a:rPr lang="ro-RO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en-US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15892"/>
              </p:ext>
            </p:extLst>
          </p:nvPr>
        </p:nvGraphicFramePr>
        <p:xfrm>
          <a:off x="5731042" y="817751"/>
          <a:ext cx="6399727" cy="395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Visio" r:id="rId4" imgW="10315508" imgH="6381842" progId="Visio.Drawing.15">
                  <p:embed/>
                </p:oleObj>
              </mc:Choice>
              <mc:Fallback>
                <p:oleObj name="Visio" r:id="rId4" imgW="10315508" imgH="638184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1042" y="817751"/>
                        <a:ext cx="6399727" cy="3959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1501" y="3039930"/>
            <a:ext cx="4044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Funcția de activare a neuronlilor din straturi ascunse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ro-RO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ția de activare a neuronilor din statul de ieșire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501" y="874931"/>
            <a:ext cx="4124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straturi ascunse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neuroni în fiecare strat ascuns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 variabil de neuroni în straturile de intrare și ieșire în funcție de datele de antrenare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0551" y="4776954"/>
            <a:ext cx="8493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Antrenare realizată cu backpropagation folosind optimizatorul 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Acuratețe medie de 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93.1%</a:t>
            </a:r>
            <a:endParaRPr lang="ro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Variabilă prag de decizie setată la </a:t>
            </a:r>
            <a:r>
              <a:rPr lang="ro-RO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85%.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Orice comandă clasificată cu o precizie mai mică de acest prag va fi respinsă și utilizatorul va fi rugat să reformuleze</a:t>
            </a:r>
            <a:endParaRPr lang="ro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8</a:t>
            </a:fld>
            <a:endParaRPr lang="en-US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1721737" y="6362252"/>
            <a:ext cx="29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10652112" y="5452797"/>
            <a:ext cx="21640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ro-RO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501" y="38100"/>
            <a:ext cx="716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Prelucrarea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r>
              <a:rPr lang="ro-RO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(I)</a:t>
            </a:r>
            <a:endParaRPr lang="en-US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841500" cy="686752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065528"/>
              </p:ext>
            </p:extLst>
          </p:nvPr>
        </p:nvGraphicFramePr>
        <p:xfrm>
          <a:off x="3026270" y="1192046"/>
          <a:ext cx="7441988" cy="423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4" imgW="6953384" imgH="3953046" progId="Visio.Drawing.15">
                  <p:embed/>
                </p:oleObj>
              </mc:Choice>
              <mc:Fallback>
                <p:oleObj name="Visio" r:id="rId4" imgW="6953384" imgH="39530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270" y="1192046"/>
                        <a:ext cx="7441988" cy="4233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2650" y="6056592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Lexicul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categoriilor se vor utiliza pentru codarea tuturor </a:t>
            </a:r>
            <a:r>
              <a:rPr lang="ro-RO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comenzilor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C00C-B637-4E60-ADB7-20B7B30724B5}" type="slidenum">
              <a:rPr lang="en-US" smtClean="0"/>
              <a:t>9</a:t>
            </a:fld>
            <a:endParaRPr lang="en-US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1721737" y="6362252"/>
            <a:ext cx="29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560</TotalTime>
  <Words>865</Words>
  <Application>Microsoft Office PowerPoint</Application>
  <PresentationFormat>Widescreen</PresentationFormat>
  <Paragraphs>137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Trebuchet MS</vt:lpstr>
      <vt:lpstr>Tw Cen MT</vt:lpstr>
      <vt:lpstr>Circuit</vt:lpstr>
      <vt:lpstr>Visio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73</cp:revision>
  <dcterms:created xsi:type="dcterms:W3CDTF">2019-02-04T22:05:31Z</dcterms:created>
  <dcterms:modified xsi:type="dcterms:W3CDTF">2019-02-18T20:23:25Z</dcterms:modified>
</cp:coreProperties>
</file>