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7" r:id="rId6"/>
    <p:sldId id="262" r:id="rId7"/>
    <p:sldId id="263" r:id="rId8"/>
    <p:sldId id="260" r:id="rId9"/>
    <p:sldId id="261" r:id="rId10"/>
    <p:sldId id="270" r:id="rId11"/>
    <p:sldId id="268" r:id="rId12"/>
    <p:sldId id="264" r:id="rId13"/>
    <p:sldId id="265" r:id="rId14"/>
    <p:sldId id="266"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9EBB"/>
    <a:srgbClr val="5A7993"/>
    <a:srgbClr val="0638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00" autoAdjust="0"/>
    <p:restoredTop sz="94660"/>
  </p:normalViewPr>
  <p:slideViewPr>
    <p:cSldViewPr snapToGrid="0">
      <p:cViewPr>
        <p:scale>
          <a:sx n="100" d="100"/>
          <a:sy n="100" d="100"/>
        </p:scale>
        <p:origin x="786"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783637B-6E4A-4491-8AE9-A3DE6F44193F}" type="datetimeFigureOut">
              <a:rPr lang="en-US" smtClean="0"/>
              <a:t>2/6/2019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2276547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83637B-6E4A-4491-8AE9-A3DE6F44193F}"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512183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83637B-6E4A-4491-8AE9-A3DE6F44193F}"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1690158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83637B-6E4A-4491-8AE9-A3DE6F44193F}"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9C00C-B637-4E60-ADB7-20B7B30724B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82960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83637B-6E4A-4491-8AE9-A3DE6F44193F}"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318926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783637B-6E4A-4491-8AE9-A3DE6F44193F}" type="datetimeFigureOut">
              <a:rPr lang="en-US" smtClean="0"/>
              <a:t>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380243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783637B-6E4A-4491-8AE9-A3DE6F44193F}" type="datetimeFigureOut">
              <a:rPr lang="en-US" smtClean="0"/>
              <a:t>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3986142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83637B-6E4A-4491-8AE9-A3DE6F44193F}"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391750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83637B-6E4A-4491-8AE9-A3DE6F44193F}"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1163639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83637B-6E4A-4491-8AE9-A3DE6F44193F}"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3614985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3637B-6E4A-4491-8AE9-A3DE6F44193F}"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3752618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83637B-6E4A-4491-8AE9-A3DE6F44193F}"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2349456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83637B-6E4A-4491-8AE9-A3DE6F44193F}" type="datetimeFigureOut">
              <a:rPr lang="en-US" smtClean="0"/>
              <a:t>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1334032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83637B-6E4A-4491-8AE9-A3DE6F44193F}" type="datetimeFigureOut">
              <a:rPr lang="en-US" smtClean="0"/>
              <a:t>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3073452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83637B-6E4A-4491-8AE9-A3DE6F44193F}" type="datetimeFigureOut">
              <a:rPr lang="en-US" smtClean="0"/>
              <a:t>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3908721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83637B-6E4A-4491-8AE9-A3DE6F44193F}"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3456886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83637B-6E4A-4491-8AE9-A3DE6F44193F}"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3064517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83637B-6E4A-4491-8AE9-A3DE6F44193F}" type="datetimeFigureOut">
              <a:rPr lang="en-US" smtClean="0"/>
              <a:t>2/6/2019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969C00C-B637-4E60-ADB7-20B7B30724B5}" type="slidenum">
              <a:rPr lang="en-US" smtClean="0"/>
              <a:t>‹#›</a:t>
            </a:fld>
            <a:endParaRPr lang="en-US"/>
          </a:p>
        </p:txBody>
      </p:sp>
    </p:spTree>
    <p:extLst>
      <p:ext uri="{BB962C8B-B14F-4D97-AF65-F5344CB8AC3E}">
        <p14:creationId xmlns:p14="http://schemas.microsoft.com/office/powerpoint/2010/main" val="397763662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e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3.emf"/><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emf"/><Relationship Id="rId1" Type="http://schemas.openxmlformats.org/officeDocument/2006/relationships/slideLayout" Target="../slideLayouts/slideLayout2.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5A7993"/>
            </a:gs>
            <a:gs pos="8000">
              <a:srgbClr val="063874"/>
            </a:gs>
          </a:gsLst>
          <a:lin ang="6120000" scaled="1"/>
        </a:gradFill>
        <a:effectLst/>
      </p:bgPr>
    </p:bg>
    <p:spTree>
      <p:nvGrpSpPr>
        <p:cNvPr id="1" name=""/>
        <p:cNvGrpSpPr/>
        <p:nvPr/>
      </p:nvGrpSpPr>
      <p:grpSpPr>
        <a:xfrm>
          <a:off x="0" y="0"/>
          <a:ext cx="0" cy="0"/>
          <a:chOff x="0" y="0"/>
          <a:chExt cx="0" cy="0"/>
        </a:xfrm>
      </p:grpSpPr>
      <p:pic>
        <p:nvPicPr>
          <p:cNvPr id="1028" name="Picture 4" descr="https://www.nist.gov/sites/default/files/images/2017/12/08/composite_hero.jpg"/>
          <p:cNvPicPr>
            <a:picLocks noChangeAspect="1" noChangeArrowheads="1"/>
          </p:cNvPicPr>
          <p:nvPr/>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11500"/>
                    </a14:imgEffect>
                    <a14:imgEffect>
                      <a14:saturation sat="0"/>
                    </a14:imgEffect>
                    <a14:imgEffect>
                      <a14:brightnessContrast bright="38000" contrast="4000"/>
                    </a14:imgEffect>
                  </a14:imgLayer>
                </a14:imgProps>
              </a:ext>
              <a:ext uri="{28A0092B-C50C-407E-A947-70E740481C1C}">
                <a14:useLocalDpi xmlns:a14="http://schemas.microsoft.com/office/drawing/2010/main" val="0"/>
              </a:ext>
            </a:extLst>
          </a:blip>
          <a:srcRect/>
          <a:stretch>
            <a:fillRect/>
          </a:stretch>
        </p:blipFill>
        <p:spPr bwMode="auto">
          <a:xfrm>
            <a:off x="1" y="2466975"/>
            <a:ext cx="4705349" cy="193899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705351" y="2466975"/>
            <a:ext cx="7486650" cy="1938992"/>
          </a:xfrm>
          <a:prstGeom prst="rect">
            <a:avLst/>
          </a:prstGeom>
          <a:solidFill>
            <a:srgbClr val="769EBB"/>
          </a:solidFill>
        </p:spPr>
        <p:txBody>
          <a:bodyPr wrap="square" rtlCol="0">
            <a:spAutoFit/>
          </a:bodyPr>
          <a:lstStyle/>
          <a:p>
            <a:r>
              <a:rPr lang="ro-RO" sz="2800" b="1" dirty="0" smtClean="0">
                <a:latin typeface="Times New Roman" panose="02020603050405020304" pitchFamily="18" charset="0"/>
                <a:cs typeface="Times New Roman" panose="02020603050405020304" pitchFamily="18" charset="0"/>
              </a:rPr>
              <a:t>Automatizarea casei cu echipamente Z-Wave interconectate, folosind Inteligență Artificială pentru interfațare</a:t>
            </a:r>
            <a:endParaRPr lang="ro-RO" sz="2800" b="1" dirty="0">
              <a:latin typeface="Times New Roman" panose="02020603050405020304" pitchFamily="18" charset="0"/>
              <a:cs typeface="Times New Roman" panose="02020603050405020304" pitchFamily="18" charset="0"/>
            </a:endParaRPr>
          </a:p>
          <a:p>
            <a:endParaRPr lang="ro-RO" b="1" dirty="0" smtClean="0">
              <a:latin typeface="Times New Roman" panose="02020603050405020304" pitchFamily="18" charset="0"/>
              <a:cs typeface="Times New Roman" panose="02020603050405020304" pitchFamily="18" charset="0"/>
            </a:endParaRPr>
          </a:p>
          <a:p>
            <a:endParaRPr lang="ro-RO" b="1" dirty="0" smtClean="0">
              <a:latin typeface="Times New Roman" panose="02020603050405020304" pitchFamily="18" charset="0"/>
              <a:cs typeface="Times New Roman" panose="02020603050405020304" pitchFamily="18" charset="0"/>
            </a:endParaRPr>
          </a:p>
        </p:txBody>
      </p:sp>
      <p:sp>
        <p:nvSpPr>
          <p:cNvPr id="8" name="TextBox 7"/>
          <p:cNvSpPr txBox="1"/>
          <p:nvPr/>
        </p:nvSpPr>
        <p:spPr>
          <a:xfrm>
            <a:off x="4914901" y="4686300"/>
            <a:ext cx="2210862" cy="646331"/>
          </a:xfrm>
          <a:prstGeom prst="rect">
            <a:avLst/>
          </a:prstGeom>
          <a:noFill/>
        </p:spPr>
        <p:txBody>
          <a:bodyPr wrap="none" rtlCol="0">
            <a:spAutoFit/>
          </a:bodyPr>
          <a:lstStyle/>
          <a:p>
            <a:r>
              <a:rPr lang="ro-RO" b="1" dirty="0" smtClean="0">
                <a:latin typeface="Times New Roman" panose="02020603050405020304" pitchFamily="18" charset="0"/>
                <a:cs typeface="Times New Roman" panose="02020603050405020304" pitchFamily="18" charset="0"/>
              </a:rPr>
              <a:t>Absolvent,</a:t>
            </a:r>
          </a:p>
          <a:p>
            <a:r>
              <a:rPr lang="ro-RO" b="1" dirty="0" smtClean="0">
                <a:latin typeface="Times New Roman" panose="02020603050405020304" pitchFamily="18" charset="0"/>
                <a:cs typeface="Times New Roman" panose="02020603050405020304" pitchFamily="18" charset="0"/>
              </a:rPr>
              <a:t>Liviu Flavius Brînză</a:t>
            </a:r>
            <a:endParaRPr lang="en-US"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820151" y="5572125"/>
            <a:ext cx="3209276" cy="646331"/>
          </a:xfrm>
          <a:prstGeom prst="rect">
            <a:avLst/>
          </a:prstGeom>
          <a:noFill/>
        </p:spPr>
        <p:txBody>
          <a:bodyPr wrap="none" rtlCol="0">
            <a:spAutoFit/>
          </a:bodyPr>
          <a:lstStyle/>
          <a:p>
            <a:r>
              <a:rPr lang="ro-RO" b="1" dirty="0">
                <a:latin typeface="Times New Roman" panose="02020603050405020304" pitchFamily="18" charset="0"/>
                <a:cs typeface="Times New Roman" panose="02020603050405020304" pitchFamily="18" charset="0"/>
              </a:rPr>
              <a:t>Coordonator ştiinţific,</a:t>
            </a:r>
            <a:endParaRPr lang="en-US" b="1" dirty="0">
              <a:latin typeface="Times New Roman" panose="02020603050405020304" pitchFamily="18" charset="0"/>
              <a:cs typeface="Times New Roman" panose="02020603050405020304" pitchFamily="18" charset="0"/>
            </a:endParaRPr>
          </a:p>
          <a:p>
            <a:r>
              <a:rPr lang="ro-RO" b="1" dirty="0">
                <a:latin typeface="Times New Roman" panose="02020603050405020304" pitchFamily="18" charset="0"/>
                <a:cs typeface="Times New Roman" panose="02020603050405020304" pitchFamily="18" charset="0"/>
              </a:rPr>
              <a:t>Conf. univ. dr. Monica CIACA</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4375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6670416" cy="646331"/>
          </a:xfrm>
          <a:prstGeom prst="rect">
            <a:avLst/>
          </a:prstGeom>
          <a:noFill/>
        </p:spPr>
        <p:txBody>
          <a:bodyPr wrap="non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Prelucrarea </a:t>
            </a:r>
            <a:r>
              <a:rPr lang="en-US" sz="3600" b="1" dirty="0" err="1" smtClean="0">
                <a:solidFill>
                  <a:schemeClr val="bg1"/>
                </a:solidFill>
                <a:latin typeface="Times New Roman" panose="02020603050405020304" pitchFamily="18" charset="0"/>
                <a:cs typeface="Times New Roman" panose="02020603050405020304" pitchFamily="18" charset="0"/>
              </a:rPr>
              <a:t>datelor</a:t>
            </a:r>
            <a:r>
              <a:rPr lang="en-US" sz="3600" b="1" dirty="0" smtClean="0">
                <a:solidFill>
                  <a:schemeClr val="bg1"/>
                </a:solidFill>
                <a:latin typeface="Times New Roman" panose="02020603050405020304" pitchFamily="18" charset="0"/>
                <a:cs typeface="Times New Roman" panose="02020603050405020304" pitchFamily="18" charset="0"/>
              </a:rPr>
              <a:t> de </a:t>
            </a:r>
            <a:r>
              <a:rPr lang="en-US" sz="3600" b="1" dirty="0" err="1" smtClean="0">
                <a:solidFill>
                  <a:schemeClr val="bg1"/>
                </a:solidFill>
                <a:latin typeface="Times New Roman" panose="02020603050405020304" pitchFamily="18" charset="0"/>
                <a:cs typeface="Times New Roman" panose="02020603050405020304" pitchFamily="18" charset="0"/>
              </a:rPr>
              <a:t>antrenare</a:t>
            </a:r>
            <a:endParaRPr lang="en-US" sz="3600" b="1" i="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 y="0"/>
            <a:ext cx="1841500" cy="6867526"/>
          </a:xfrm>
          <a:prstGeom prst="rect">
            <a:avLst/>
          </a:prstGeom>
        </p:spPr>
      </p:pic>
      <p:sp>
        <p:nvSpPr>
          <p:cNvPr id="2" name="TextBox 1"/>
          <p:cNvSpPr txBox="1"/>
          <p:nvPr/>
        </p:nvSpPr>
        <p:spPr>
          <a:xfrm>
            <a:off x="2033221" y="857250"/>
            <a:ext cx="9587279" cy="923330"/>
          </a:xfrm>
          <a:prstGeom prst="rect">
            <a:avLst/>
          </a:prstGeom>
          <a:noFill/>
        </p:spPr>
        <p:txBody>
          <a:bodyPr wrap="square" rtlCol="0">
            <a:spAutoFit/>
          </a:bodyPr>
          <a:lstStyle/>
          <a:p>
            <a:r>
              <a:rPr lang="ro-RO" dirty="0">
                <a:solidFill>
                  <a:schemeClr val="bg1"/>
                </a:solidFill>
                <a:latin typeface="Times New Roman" panose="02020603050405020304" pitchFamily="18" charset="0"/>
                <a:cs typeface="Times New Roman" panose="02020603050405020304" pitchFamily="18" charset="0"/>
              </a:rPr>
              <a:t>Utilizând cei doi vectori creați, lexic și categorii, toate datele de antrenare se pot coda folosind tehnica </a:t>
            </a:r>
            <a:r>
              <a:rPr lang="ro-RO" i="1" dirty="0">
                <a:solidFill>
                  <a:schemeClr val="bg1"/>
                </a:solidFill>
                <a:latin typeface="Times New Roman" panose="02020603050405020304" pitchFamily="18" charset="0"/>
                <a:cs typeface="Times New Roman" panose="02020603050405020304" pitchFamily="18" charset="0"/>
              </a:rPr>
              <a:t>one hot</a:t>
            </a:r>
            <a:r>
              <a:rPr lang="ro-RO" dirty="0">
                <a:solidFill>
                  <a:schemeClr val="bg1"/>
                </a:solidFill>
                <a:latin typeface="Times New Roman" panose="02020603050405020304" pitchFamily="18" charset="0"/>
                <a:cs typeface="Times New Roman" panose="02020603050405020304" pitchFamily="18" charset="0"/>
              </a:rPr>
              <a:t>, obținându-se astfel date interpretabile de rețeaua neuronală.</a:t>
            </a:r>
            <a:endParaRPr lang="en-US" dirty="0">
              <a:solidFill>
                <a:schemeClr val="bg1"/>
              </a:solidFill>
              <a:latin typeface="Times New Roman" panose="02020603050405020304" pitchFamily="18" charset="0"/>
              <a:cs typeface="Times New Roman" panose="02020603050405020304" pitchFamily="18" charset="0"/>
            </a:endParaRP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3686175" y="3257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3956778432"/>
              </p:ext>
            </p:extLst>
          </p:nvPr>
        </p:nvGraphicFramePr>
        <p:xfrm>
          <a:off x="3197835" y="2081705"/>
          <a:ext cx="7258050" cy="3388547"/>
        </p:xfrm>
        <a:graphic>
          <a:graphicData uri="http://schemas.openxmlformats.org/presentationml/2006/ole">
            <mc:AlternateContent xmlns:mc="http://schemas.openxmlformats.org/markup-compatibility/2006">
              <mc:Choice xmlns:v="urn:schemas-microsoft-com:vml" Requires="v">
                <p:oleObj spid="_x0000_s13316" name="Visio" r:id="rId4" imgW="6324779" imgH="2952724" progId="Visio.Drawing.15">
                  <p:embed/>
                </p:oleObj>
              </mc:Choice>
              <mc:Fallback>
                <p:oleObj name="Visio" r:id="rId4" imgW="6324779" imgH="2952724" progId="Visio.Drawing.15">
                  <p:embed/>
                  <p:pic>
                    <p:nvPicPr>
                      <p:cNvPr id="5" name="Object 4"/>
                      <p:cNvPicPr/>
                      <p:nvPr/>
                    </p:nvPicPr>
                    <p:blipFill>
                      <a:blip r:embed="rId5"/>
                      <a:stretch>
                        <a:fillRect/>
                      </a:stretch>
                    </p:blipFill>
                    <p:spPr>
                      <a:xfrm>
                        <a:off x="3197835" y="2081705"/>
                        <a:ext cx="7258050" cy="3388547"/>
                      </a:xfrm>
                      <a:prstGeom prst="rect">
                        <a:avLst/>
                      </a:prstGeom>
                    </p:spPr>
                  </p:pic>
                </p:oleObj>
              </mc:Fallback>
            </mc:AlternateContent>
          </a:graphicData>
        </a:graphic>
      </p:graphicFrame>
    </p:spTree>
    <p:extLst>
      <p:ext uri="{BB962C8B-B14F-4D97-AF65-F5344CB8AC3E}">
        <p14:creationId xmlns:p14="http://schemas.microsoft.com/office/powerpoint/2010/main" val="22335647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4823115" cy="646331"/>
          </a:xfrm>
          <a:prstGeom prst="rect">
            <a:avLst/>
          </a:prstGeom>
          <a:noFill/>
        </p:spPr>
        <p:txBody>
          <a:bodyPr wrap="non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Prelucrarea comenzilor</a:t>
            </a:r>
            <a:endParaRPr lang="en-US" sz="3600" b="1" i="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 y="0"/>
            <a:ext cx="1841500" cy="6867526"/>
          </a:xfrm>
          <a:prstGeom prst="rect">
            <a:avLst/>
          </a:prstGeom>
        </p:spPr>
      </p:pic>
      <p:sp>
        <p:nvSpPr>
          <p:cNvPr id="2" name="TextBox 1"/>
          <p:cNvSpPr txBox="1"/>
          <p:nvPr/>
        </p:nvSpPr>
        <p:spPr>
          <a:xfrm>
            <a:off x="1841501" y="770840"/>
            <a:ext cx="8885830" cy="2723823"/>
          </a:xfrm>
          <a:prstGeom prst="rect">
            <a:avLst/>
          </a:prstGeom>
          <a:noFill/>
        </p:spPr>
        <p:txBody>
          <a:bodyPr wrap="none" rtlCol="0">
            <a:spAutoFit/>
          </a:bodyPr>
          <a:lstStyle/>
          <a:p>
            <a:pPr>
              <a:lnSpc>
                <a:spcPct val="150000"/>
              </a:lnSpc>
            </a:pPr>
            <a:r>
              <a:rPr lang="ro-RO" b="1" dirty="0" smtClean="0">
                <a:solidFill>
                  <a:schemeClr val="bg1"/>
                </a:solidFill>
                <a:latin typeface="Times New Roman" panose="02020603050405020304" pitchFamily="18" charset="0"/>
                <a:cs typeface="Times New Roman" panose="02020603050405020304" pitchFamily="18" charset="0"/>
              </a:rPr>
              <a:t>Etapele prelucrării</a:t>
            </a:r>
            <a:r>
              <a:rPr lang="en-US" b="1" dirty="0" smtClean="0">
                <a:solidFill>
                  <a:schemeClr val="bg1"/>
                </a:solidFill>
                <a:latin typeface="Times New Roman" panose="02020603050405020304" pitchFamily="18" charset="0"/>
                <a:cs typeface="Times New Roman" panose="02020603050405020304" pitchFamily="18" charset="0"/>
              </a:rPr>
              <a:t>:</a:t>
            </a:r>
          </a:p>
          <a:p>
            <a:pPr marL="800100" lvl="1" indent="-342900">
              <a:lnSpc>
                <a:spcPct val="150000"/>
              </a:lnSpc>
              <a:buFont typeface="+mj-lt"/>
              <a:buAutoNum type="arabicPeriod"/>
            </a:pPr>
            <a:r>
              <a:rPr lang="en-US" dirty="0" err="1" smtClean="0">
                <a:solidFill>
                  <a:schemeClr val="bg1"/>
                </a:solidFill>
                <a:latin typeface="Times New Roman" panose="02020603050405020304" pitchFamily="18" charset="0"/>
                <a:cs typeface="Times New Roman" panose="02020603050405020304" pitchFamily="18" charset="0"/>
              </a:rPr>
              <a:t>Eliminarea</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verbelor</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modale</a:t>
            </a:r>
            <a:r>
              <a:rPr lang="en-US" dirty="0" smtClean="0">
                <a:solidFill>
                  <a:schemeClr val="bg1"/>
                </a:solidFill>
                <a:latin typeface="Times New Roman" panose="02020603050405020304" pitchFamily="18" charset="0"/>
                <a:cs typeface="Times New Roman" panose="02020603050405020304" pitchFamily="18" charset="0"/>
              </a:rPr>
              <a:t>: </a:t>
            </a:r>
            <a:r>
              <a:rPr lang="en-US" i="1" dirty="0" smtClean="0">
                <a:solidFill>
                  <a:schemeClr val="bg1"/>
                </a:solidFill>
                <a:latin typeface="Times New Roman" panose="02020603050405020304" pitchFamily="18" charset="0"/>
                <a:cs typeface="Times New Roman" panose="02020603050405020304" pitchFamily="18" charset="0"/>
              </a:rPr>
              <a:t>can, could, should, would, may, might, will, would, must</a:t>
            </a:r>
          </a:p>
          <a:p>
            <a:pPr marL="800100" lvl="1" indent="-342900">
              <a:lnSpc>
                <a:spcPct val="150000"/>
              </a:lnSpc>
              <a:buFont typeface="+mj-lt"/>
              <a:buAutoNum type="arabicPeriod"/>
            </a:pPr>
            <a:r>
              <a:rPr lang="en-US" dirty="0" err="1" smtClean="0">
                <a:solidFill>
                  <a:schemeClr val="bg1"/>
                </a:solidFill>
                <a:latin typeface="Times New Roman" panose="02020603050405020304" pitchFamily="18" charset="0"/>
                <a:cs typeface="Times New Roman" panose="02020603050405020304" pitchFamily="18" charset="0"/>
              </a:rPr>
              <a:t>Eliminarea</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cuvintelor</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nepurt</a:t>
            </a:r>
            <a:r>
              <a:rPr lang="ro-RO" dirty="0" smtClean="0">
                <a:solidFill>
                  <a:schemeClr val="bg1"/>
                </a:solidFill>
                <a:latin typeface="Times New Roman" panose="02020603050405020304" pitchFamily="18" charset="0"/>
                <a:cs typeface="Times New Roman" panose="02020603050405020304" pitchFamily="18" charset="0"/>
              </a:rPr>
              <a:t>ătoare de informații</a:t>
            </a:r>
            <a:r>
              <a:rPr lang="en-US" dirty="0" smtClean="0">
                <a:solidFill>
                  <a:schemeClr val="bg1"/>
                </a:solidFill>
                <a:latin typeface="Times New Roman" panose="02020603050405020304" pitchFamily="18" charset="0"/>
                <a:cs typeface="Times New Roman" panose="02020603050405020304" pitchFamily="18" charset="0"/>
              </a:rPr>
              <a:t>: </a:t>
            </a:r>
            <a:r>
              <a:rPr lang="en-US" i="1" dirty="0" smtClean="0">
                <a:solidFill>
                  <a:schemeClr val="bg1"/>
                </a:solidFill>
                <a:latin typeface="Times New Roman" panose="02020603050405020304" pitchFamily="18" charset="0"/>
                <a:cs typeface="Times New Roman" panose="02020603050405020304" pitchFamily="18" charset="0"/>
              </a:rPr>
              <a:t>please, the</a:t>
            </a:r>
          </a:p>
          <a:p>
            <a:pPr marL="800100" lvl="1" indent="-342900">
              <a:lnSpc>
                <a:spcPct val="150000"/>
              </a:lnSpc>
              <a:buFont typeface="+mj-lt"/>
              <a:buAutoNum type="arabicPeriod"/>
            </a:pPr>
            <a:r>
              <a:rPr lang="en-US" dirty="0" err="1" smtClean="0">
                <a:solidFill>
                  <a:schemeClr val="bg1"/>
                </a:solidFill>
                <a:latin typeface="Times New Roman" panose="02020603050405020304" pitchFamily="18" charset="0"/>
                <a:cs typeface="Times New Roman" panose="02020603050405020304" pitchFamily="18" charset="0"/>
              </a:rPr>
              <a:t>Transformarea</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cuvintelor</a:t>
            </a:r>
            <a:r>
              <a:rPr lang="en-US" dirty="0" smtClean="0">
                <a:solidFill>
                  <a:schemeClr val="bg1"/>
                </a:solidFill>
                <a:latin typeface="Times New Roman" panose="02020603050405020304" pitchFamily="18" charset="0"/>
                <a:cs typeface="Times New Roman" panose="02020603050405020304" pitchFamily="18" charset="0"/>
              </a:rPr>
              <a:t> </a:t>
            </a:r>
            <a:r>
              <a:rPr lang="ro-RO" dirty="0" smtClean="0">
                <a:solidFill>
                  <a:schemeClr val="bg1"/>
                </a:solidFill>
                <a:latin typeface="Times New Roman" panose="02020603050405020304" pitchFamily="18" charset="0"/>
                <a:cs typeface="Times New Roman" panose="02020603050405020304" pitchFamily="18" charset="0"/>
              </a:rPr>
              <a:t>în rădăcinile sale</a:t>
            </a:r>
            <a:r>
              <a:rPr lang="en-US" dirty="0" smtClean="0">
                <a:solidFill>
                  <a:schemeClr val="bg1"/>
                </a:solidFill>
                <a:latin typeface="Times New Roman" panose="02020603050405020304" pitchFamily="18" charset="0"/>
                <a:cs typeface="Times New Roman" panose="02020603050405020304" pitchFamily="18" charset="0"/>
              </a:rPr>
              <a:t>: </a:t>
            </a:r>
            <a:r>
              <a:rPr lang="en-US" i="1" dirty="0" smtClean="0">
                <a:solidFill>
                  <a:schemeClr val="bg1"/>
                </a:solidFill>
                <a:latin typeface="Times New Roman" panose="02020603050405020304" pitchFamily="18" charset="0"/>
                <a:cs typeface="Times New Roman" panose="02020603050405020304" pitchFamily="18" charset="0"/>
              </a:rPr>
              <a:t>darker → dark, heating → heat</a:t>
            </a:r>
          </a:p>
          <a:p>
            <a:pPr marL="800100" lvl="1" indent="-342900">
              <a:lnSpc>
                <a:spcPct val="150000"/>
              </a:lnSpc>
              <a:buFont typeface="+mj-lt"/>
              <a:buAutoNum type="arabicPeriod"/>
            </a:pPr>
            <a:r>
              <a:rPr lang="en-US" dirty="0" err="1" smtClean="0">
                <a:solidFill>
                  <a:schemeClr val="bg1"/>
                </a:solidFill>
                <a:latin typeface="Times New Roman" panose="02020603050405020304" pitchFamily="18" charset="0"/>
                <a:cs typeface="Times New Roman" panose="02020603050405020304" pitchFamily="18" charset="0"/>
              </a:rPr>
              <a:t>Codare</a:t>
            </a:r>
            <a:r>
              <a:rPr lang="en-US" dirty="0" smtClean="0">
                <a:solidFill>
                  <a:schemeClr val="bg1"/>
                </a:solidFill>
                <a:latin typeface="Times New Roman" panose="02020603050405020304" pitchFamily="18" charset="0"/>
                <a:cs typeface="Times New Roman" panose="02020603050405020304" pitchFamily="18" charset="0"/>
              </a:rPr>
              <a:t> </a:t>
            </a:r>
            <a:r>
              <a:rPr lang="en-US" i="1" dirty="0" smtClean="0">
                <a:solidFill>
                  <a:schemeClr val="bg1"/>
                </a:solidFill>
                <a:latin typeface="Times New Roman" panose="02020603050405020304" pitchFamily="18" charset="0"/>
                <a:cs typeface="Times New Roman" panose="02020603050405020304" pitchFamily="18" charset="0"/>
              </a:rPr>
              <a:t>one hot </a:t>
            </a:r>
            <a:r>
              <a:rPr lang="en-US" dirty="0" err="1" smtClean="0">
                <a:solidFill>
                  <a:schemeClr val="bg1"/>
                </a:solidFill>
                <a:latin typeface="Times New Roman" panose="02020603050405020304" pitchFamily="18" charset="0"/>
                <a:cs typeface="Times New Roman" panose="02020603050405020304" pitchFamily="18" charset="0"/>
              </a:rPr>
              <a:t>folosind</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lexicul</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construit</a:t>
            </a:r>
            <a:r>
              <a:rPr lang="en-US" dirty="0" smtClean="0">
                <a:solidFill>
                  <a:schemeClr val="bg1"/>
                </a:solidFill>
                <a:latin typeface="Times New Roman" panose="02020603050405020304" pitchFamily="18" charset="0"/>
                <a:cs typeface="Times New Roman" panose="02020603050405020304" pitchFamily="18" charset="0"/>
              </a:rPr>
              <a:t> din </a:t>
            </a:r>
            <a:r>
              <a:rPr lang="en-US" dirty="0" err="1" smtClean="0">
                <a:solidFill>
                  <a:schemeClr val="bg1"/>
                </a:solidFill>
                <a:latin typeface="Times New Roman" panose="02020603050405020304" pitchFamily="18" charset="0"/>
                <a:cs typeface="Times New Roman" panose="02020603050405020304" pitchFamily="18" charset="0"/>
              </a:rPr>
              <a:t>datele</a:t>
            </a:r>
            <a:r>
              <a:rPr lang="en-US" dirty="0" smtClean="0">
                <a:solidFill>
                  <a:schemeClr val="bg1"/>
                </a:solidFill>
                <a:latin typeface="Times New Roman" panose="02020603050405020304" pitchFamily="18" charset="0"/>
                <a:cs typeface="Times New Roman" panose="02020603050405020304" pitchFamily="18" charset="0"/>
              </a:rPr>
              <a:t> de </a:t>
            </a:r>
            <a:r>
              <a:rPr lang="en-US" dirty="0" err="1" smtClean="0">
                <a:solidFill>
                  <a:schemeClr val="bg1"/>
                </a:solidFill>
                <a:latin typeface="Times New Roman" panose="02020603050405020304" pitchFamily="18" charset="0"/>
                <a:cs typeface="Times New Roman" panose="02020603050405020304" pitchFamily="18" charset="0"/>
              </a:rPr>
              <a:t>antrenare</a:t>
            </a:r>
            <a:r>
              <a:rPr lang="en-US" i="1" dirty="0" smtClean="0">
                <a:solidFill>
                  <a:schemeClr val="bg1"/>
                </a:solidFill>
                <a:latin typeface="Times New Roman" panose="02020603050405020304" pitchFamily="18" charset="0"/>
                <a:cs typeface="Times New Roman" panose="02020603050405020304" pitchFamily="18" charset="0"/>
              </a:rPr>
              <a:t>:</a:t>
            </a:r>
          </a:p>
          <a:p>
            <a:pPr marL="800100" lvl="1" indent="-342900">
              <a:buFont typeface="+mj-lt"/>
              <a:buAutoNum type="arabicPeriod"/>
            </a:pPr>
            <a:endParaRPr lang="en-US" i="1" dirty="0">
              <a:solidFill>
                <a:schemeClr val="bg1"/>
              </a:solidFill>
              <a:latin typeface="Times New Roman" panose="02020603050405020304" pitchFamily="18" charset="0"/>
              <a:cs typeface="Times New Roman" panose="02020603050405020304" pitchFamily="18" charset="0"/>
            </a:endParaRPr>
          </a:p>
          <a:p>
            <a:pPr marL="800100" lvl="1" indent="-342900">
              <a:buFont typeface="+mj-lt"/>
              <a:buAutoNum type="arabicPeriod"/>
            </a:pPr>
            <a:endParaRPr lang="en-US" dirty="0">
              <a:solidFill>
                <a:schemeClr val="bg1"/>
              </a:solidFill>
              <a:latin typeface="Times New Roman" panose="02020603050405020304" pitchFamily="18" charset="0"/>
              <a:cs typeface="Times New Roman" panose="020206030504050203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320872804"/>
              </p:ext>
            </p:extLst>
          </p:nvPr>
        </p:nvGraphicFramePr>
        <p:xfrm>
          <a:off x="2176769" y="3093791"/>
          <a:ext cx="10239375" cy="5513315"/>
        </p:xfrm>
        <a:graphic>
          <a:graphicData uri="http://schemas.openxmlformats.org/presentationml/2006/ole">
            <mc:AlternateContent xmlns:mc="http://schemas.openxmlformats.org/markup-compatibility/2006">
              <mc:Choice xmlns:v="urn:schemas-microsoft-com:vml" Requires="v">
                <p:oleObj spid="_x0000_s12294" name="Visio" r:id="rId4" imgW="8934584" imgH="4829214" progId="Visio.Drawing.15">
                  <p:embed/>
                </p:oleObj>
              </mc:Choice>
              <mc:Fallback>
                <p:oleObj name="Visio" r:id="rId4" imgW="8934584" imgH="4829214" progId="Visio.Drawing.15">
                  <p:embed/>
                  <p:pic>
                    <p:nvPicPr>
                      <p:cNvPr id="3" name="Object 2"/>
                      <p:cNvPicPr/>
                      <p:nvPr/>
                    </p:nvPicPr>
                    <p:blipFill>
                      <a:blip r:embed="rId5"/>
                      <a:stretch>
                        <a:fillRect/>
                      </a:stretch>
                    </p:blipFill>
                    <p:spPr>
                      <a:xfrm>
                        <a:off x="2176769" y="3093791"/>
                        <a:ext cx="10239375" cy="5513315"/>
                      </a:xfrm>
                      <a:prstGeom prst="rect">
                        <a:avLst/>
                      </a:prstGeom>
                    </p:spPr>
                  </p:pic>
                </p:oleObj>
              </mc:Fallback>
            </mc:AlternateContent>
          </a:graphicData>
        </a:graphic>
      </p:graphicFrame>
    </p:spTree>
    <p:extLst>
      <p:ext uri="{BB962C8B-B14F-4D97-AF65-F5344CB8AC3E}">
        <p14:creationId xmlns:p14="http://schemas.microsoft.com/office/powerpoint/2010/main" val="781550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7605928" cy="646331"/>
          </a:xfrm>
          <a:prstGeom prst="rect">
            <a:avLst/>
          </a:prstGeom>
          <a:noFill/>
        </p:spPr>
        <p:txBody>
          <a:bodyPr wrap="non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Arhitectura componentelor hardware</a:t>
            </a:r>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 y="0"/>
            <a:ext cx="1841500" cy="6867526"/>
          </a:xfrm>
          <a:prstGeom prst="rect">
            <a:avLst/>
          </a:prstGeom>
        </p:spPr>
      </p:pic>
      <p:sp>
        <p:nvSpPr>
          <p:cNvPr id="2" name="Rectangle 2"/>
          <p:cNvSpPr>
            <a:spLocks noChangeArrowheads="1"/>
          </p:cNvSpPr>
          <p:nvPr/>
        </p:nvSpPr>
        <p:spPr bwMode="auto">
          <a:xfrm>
            <a:off x="3581400" y="927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3591985991"/>
              </p:ext>
            </p:extLst>
          </p:nvPr>
        </p:nvGraphicFramePr>
        <p:xfrm>
          <a:off x="2781300" y="722531"/>
          <a:ext cx="7669706" cy="3441700"/>
        </p:xfrm>
        <a:graphic>
          <a:graphicData uri="http://schemas.openxmlformats.org/presentationml/2006/ole">
            <mc:AlternateContent xmlns:mc="http://schemas.openxmlformats.org/markup-compatibility/2006">
              <mc:Choice xmlns:v="urn:schemas-microsoft-com:vml" Requires="v">
                <p:oleObj spid="_x0000_s3098" name="Visio" r:id="rId4" imgW="7229520" imgH="3247958" progId="Visio.Drawing.15">
                  <p:embed/>
                </p:oleObj>
              </mc:Choice>
              <mc:Fallback>
                <p:oleObj name="Visio" r:id="rId4" imgW="7229520" imgH="3247958"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1300" y="722531"/>
                        <a:ext cx="7669706" cy="3441700"/>
                      </a:xfrm>
                      <a:prstGeom prst="rect">
                        <a:avLst/>
                      </a:prstGeom>
                      <a:noFill/>
                    </p:spPr>
                  </p:pic>
                </p:oleObj>
              </mc:Fallback>
            </mc:AlternateContent>
          </a:graphicData>
        </a:graphic>
      </p:graphicFrame>
      <p:sp>
        <p:nvSpPr>
          <p:cNvPr id="4" name="TextBox 3"/>
          <p:cNvSpPr txBox="1"/>
          <p:nvPr/>
        </p:nvSpPr>
        <p:spPr>
          <a:xfrm>
            <a:off x="2105025" y="3781425"/>
            <a:ext cx="8601075" cy="3000821"/>
          </a:xfrm>
          <a:prstGeom prst="rect">
            <a:avLst/>
          </a:prstGeom>
          <a:noFill/>
        </p:spPr>
        <p:txBody>
          <a:bodyPr wrap="square" rtlCol="0">
            <a:spAutoFit/>
          </a:bodyPr>
          <a:lstStyle/>
          <a:p>
            <a:pPr marL="342900" indent="-342900">
              <a:lnSpc>
                <a:spcPct val="150000"/>
              </a:lnSpc>
              <a:buAutoNum type="arabicPeriod"/>
            </a:pPr>
            <a:r>
              <a:rPr lang="ro-RO" b="1" dirty="0" smtClean="0">
                <a:solidFill>
                  <a:schemeClr val="bg1"/>
                </a:solidFill>
                <a:latin typeface="Times New Roman" panose="02020603050405020304" pitchFamily="18" charset="0"/>
                <a:cs typeface="Times New Roman" panose="02020603050405020304" pitchFamily="18" charset="0"/>
              </a:rPr>
              <a:t>Terminat I/O </a:t>
            </a:r>
            <a:r>
              <a:rPr lang="ro-RO" dirty="0" smtClean="0">
                <a:solidFill>
                  <a:schemeClr val="bg1"/>
                </a:solidFill>
                <a:latin typeface="Times New Roman" panose="02020603050405020304" pitchFamily="18" charset="0"/>
                <a:cs typeface="Times New Roman" panose="02020603050405020304" pitchFamily="18" charset="0"/>
              </a:rPr>
              <a:t>capabil să interpreteze pagini web cu conținut javascript</a:t>
            </a:r>
          </a:p>
          <a:p>
            <a:pPr marL="342900" indent="-342900">
              <a:lnSpc>
                <a:spcPct val="150000"/>
              </a:lnSpc>
              <a:buAutoNum type="arabicPeriod"/>
            </a:pPr>
            <a:r>
              <a:rPr lang="ro-RO" b="1" dirty="0" smtClean="0">
                <a:solidFill>
                  <a:schemeClr val="bg1"/>
                </a:solidFill>
                <a:latin typeface="Times New Roman" panose="02020603050405020304" pitchFamily="18" charset="0"/>
                <a:cs typeface="Times New Roman" panose="02020603050405020304" pitchFamily="18" charset="0"/>
              </a:rPr>
              <a:t>Raspberry Pi 3 model B </a:t>
            </a:r>
            <a:r>
              <a:rPr lang="ro-RO" dirty="0" smtClean="0">
                <a:solidFill>
                  <a:schemeClr val="bg1"/>
                </a:solidFill>
                <a:latin typeface="Times New Roman" panose="02020603050405020304" pitchFamily="18" charset="0"/>
                <a:cs typeface="Times New Roman" panose="02020603050405020304" pitchFamily="18" charset="0"/>
              </a:rPr>
              <a:t>permite integrarea tuturor tehnologiilor componente</a:t>
            </a:r>
          </a:p>
          <a:p>
            <a:pPr marL="342900" indent="-342900">
              <a:lnSpc>
                <a:spcPct val="150000"/>
              </a:lnSpc>
              <a:buAutoNum type="arabicPeriod"/>
            </a:pPr>
            <a:r>
              <a:rPr lang="ro-RO" dirty="0">
                <a:solidFill>
                  <a:schemeClr val="bg1"/>
                </a:solidFill>
                <a:latin typeface="Times New Roman" panose="02020603050405020304" pitchFamily="18" charset="0"/>
                <a:cs typeface="Times New Roman" panose="02020603050405020304" pitchFamily="18" charset="0"/>
              </a:rPr>
              <a:t>S</a:t>
            </a:r>
            <a:r>
              <a:rPr lang="ro-RO" dirty="0" smtClean="0">
                <a:solidFill>
                  <a:schemeClr val="bg1"/>
                </a:solidFill>
                <a:latin typeface="Times New Roman" panose="02020603050405020304" pitchFamily="18" charset="0"/>
                <a:cs typeface="Times New Roman" panose="02020603050405020304" pitchFamily="18" charset="0"/>
              </a:rPr>
              <a:t>tick USB controller </a:t>
            </a:r>
            <a:r>
              <a:rPr lang="ro-RO" b="1" dirty="0" smtClean="0">
                <a:solidFill>
                  <a:schemeClr val="bg1"/>
                </a:solidFill>
                <a:latin typeface="Times New Roman" panose="02020603050405020304" pitchFamily="18" charset="0"/>
                <a:cs typeface="Times New Roman" panose="02020603050405020304" pitchFamily="18" charset="0"/>
              </a:rPr>
              <a:t>Aeotec Z-Stick Gen 5 </a:t>
            </a:r>
            <a:r>
              <a:rPr lang="ro-RO" dirty="0" smtClean="0">
                <a:solidFill>
                  <a:schemeClr val="bg1"/>
                </a:solidFill>
                <a:latin typeface="Times New Roman" panose="02020603050405020304" pitchFamily="18" charset="0"/>
                <a:cs typeface="Times New Roman" panose="02020603050405020304" pitchFamily="18" charset="0"/>
              </a:rPr>
              <a:t>pentru manipularea rețelei Z-Wave</a:t>
            </a:r>
          </a:p>
          <a:p>
            <a:pPr marL="342900" indent="-342900">
              <a:lnSpc>
                <a:spcPct val="150000"/>
              </a:lnSpc>
              <a:buAutoNum type="arabicPeriod"/>
            </a:pPr>
            <a:r>
              <a:rPr lang="ro-RO" dirty="0" smtClean="0">
                <a:solidFill>
                  <a:schemeClr val="bg1"/>
                </a:solidFill>
                <a:latin typeface="Times New Roman" panose="02020603050405020304" pitchFamily="18" charset="0"/>
                <a:cs typeface="Times New Roman" panose="02020603050405020304" pitchFamily="18" charset="0"/>
              </a:rPr>
              <a:t>Echipamente inteligente compatibile Z-Wave</a:t>
            </a:r>
            <a:r>
              <a:rPr lang="en-US" dirty="0" smtClean="0">
                <a:solidFill>
                  <a:schemeClr val="bg1"/>
                </a:solidFill>
                <a:latin typeface="Times New Roman" panose="02020603050405020304" pitchFamily="18" charset="0"/>
                <a:cs typeface="Times New Roman" panose="02020603050405020304" pitchFamily="18" charset="0"/>
              </a:rPr>
              <a:t>:</a:t>
            </a:r>
          </a:p>
          <a:p>
            <a:pPr lvl="2">
              <a:lnSpc>
                <a:spcPct val="150000"/>
              </a:lnSpc>
            </a:pPr>
            <a:r>
              <a:rPr lang="en-US" dirty="0" smtClean="0">
                <a:solidFill>
                  <a:schemeClr val="bg1"/>
                </a:solidFill>
                <a:latin typeface="Times New Roman" panose="02020603050405020304" pitchFamily="18" charset="0"/>
                <a:cs typeface="Times New Roman" panose="02020603050405020304" pitchFamily="18" charset="0"/>
              </a:rPr>
              <a:t>4.1 </a:t>
            </a:r>
            <a:r>
              <a:rPr lang="en-US" dirty="0" err="1" smtClean="0">
                <a:solidFill>
                  <a:schemeClr val="bg1"/>
                </a:solidFill>
                <a:latin typeface="Times New Roman" panose="02020603050405020304" pitchFamily="18" charset="0"/>
                <a:cs typeface="Times New Roman" panose="02020603050405020304" pitchFamily="18" charset="0"/>
              </a:rPr>
              <a:t>Bec</a:t>
            </a:r>
            <a:r>
              <a:rPr lang="en-US"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Zipato</a:t>
            </a:r>
            <a:r>
              <a:rPr lang="en-US" b="1" dirty="0" smtClean="0">
                <a:solidFill>
                  <a:schemeClr val="bg1"/>
                </a:solidFill>
                <a:latin typeface="Times New Roman" panose="02020603050405020304" pitchFamily="18" charset="0"/>
                <a:cs typeface="Times New Roman" panose="02020603050405020304" pitchFamily="18" charset="0"/>
              </a:rPr>
              <a:t> Bulb 2 </a:t>
            </a:r>
            <a:r>
              <a:rPr lang="en-US" dirty="0" err="1" smtClean="0">
                <a:solidFill>
                  <a:schemeClr val="bg1"/>
                </a:solidFill>
                <a:latin typeface="Times New Roman" panose="02020603050405020304" pitchFamily="18" charset="0"/>
                <a:cs typeface="Times New Roman" panose="02020603050405020304" pitchFamily="18" charset="0"/>
              </a:rPr>
              <a:t>permite</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controlarea</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intensit</a:t>
            </a:r>
            <a:r>
              <a:rPr lang="ro-RO" dirty="0" smtClean="0">
                <a:solidFill>
                  <a:schemeClr val="bg1"/>
                </a:solidFill>
                <a:latin typeface="Times New Roman" panose="02020603050405020304" pitchFamily="18" charset="0"/>
                <a:cs typeface="Times New Roman" panose="02020603050405020304" pitchFamily="18" charset="0"/>
              </a:rPr>
              <a:t>ății luminii</a:t>
            </a:r>
          </a:p>
          <a:p>
            <a:pPr lvl="2">
              <a:lnSpc>
                <a:spcPct val="150000"/>
              </a:lnSpc>
            </a:pPr>
            <a:r>
              <a:rPr lang="ro-RO" dirty="0" smtClean="0">
                <a:solidFill>
                  <a:schemeClr val="bg1"/>
                </a:solidFill>
                <a:latin typeface="Times New Roman" panose="02020603050405020304" pitchFamily="18" charset="0"/>
                <a:cs typeface="Times New Roman" panose="02020603050405020304" pitchFamily="18" charset="0"/>
              </a:rPr>
              <a:t>4.1 Valvă inteligentă </a:t>
            </a:r>
            <a:r>
              <a:rPr lang="ro-RO" b="1" dirty="0" smtClean="0">
                <a:solidFill>
                  <a:schemeClr val="bg1"/>
                </a:solidFill>
                <a:latin typeface="Times New Roman" panose="02020603050405020304" pitchFamily="18" charset="0"/>
                <a:cs typeface="Times New Roman" panose="02020603050405020304" pitchFamily="18" charset="0"/>
              </a:rPr>
              <a:t>Popp TRV </a:t>
            </a:r>
            <a:r>
              <a:rPr lang="ro-RO" dirty="0" smtClean="0">
                <a:solidFill>
                  <a:schemeClr val="bg1"/>
                </a:solidFill>
                <a:latin typeface="Times New Roman" panose="02020603050405020304" pitchFamily="18" charset="0"/>
                <a:cs typeface="Times New Roman" panose="02020603050405020304" pitchFamily="18" charset="0"/>
              </a:rPr>
              <a:t>cu termostat integrat pentru monitorizarea temperaturii ambientale precum și</a:t>
            </a:r>
            <a:r>
              <a:rPr lang="en-US" dirty="0" smtClean="0">
                <a:solidFill>
                  <a:schemeClr val="bg1"/>
                </a:solidFill>
                <a:latin typeface="Times New Roman" panose="02020603050405020304" pitchFamily="18" charset="0"/>
                <a:cs typeface="Times New Roman" panose="02020603050405020304" pitchFamily="18" charset="0"/>
              </a:rPr>
              <a:t> </a:t>
            </a:r>
            <a:r>
              <a:rPr lang="ro-RO" dirty="0" smtClean="0">
                <a:solidFill>
                  <a:schemeClr val="bg1"/>
                </a:solidFill>
                <a:latin typeface="Times New Roman" panose="02020603050405020304" pitchFamily="18" charset="0"/>
                <a:cs typeface="Times New Roman" panose="02020603050405020304" pitchFamily="18" charset="0"/>
              </a:rPr>
              <a:t>a setării unor praguri de acționare</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6919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7375096" cy="646331"/>
          </a:xfrm>
          <a:prstGeom prst="rect">
            <a:avLst/>
          </a:prstGeom>
          <a:noFill/>
        </p:spPr>
        <p:txBody>
          <a:bodyPr wrap="non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Arhitectura componentelor software</a:t>
            </a:r>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 y="0"/>
            <a:ext cx="1841500" cy="6867526"/>
          </a:xfrm>
          <a:prstGeom prst="rect">
            <a:avLst/>
          </a:prstGeom>
        </p:spPr>
      </p:pic>
      <p:sp>
        <p:nvSpPr>
          <p:cNvPr id="2" name="Rectangle 2"/>
          <p:cNvSpPr>
            <a:spLocks noChangeArrowheads="1"/>
          </p:cNvSpPr>
          <p:nvPr/>
        </p:nvSpPr>
        <p:spPr bwMode="auto">
          <a:xfrm>
            <a:off x="3581400" y="927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535442155"/>
              </p:ext>
            </p:extLst>
          </p:nvPr>
        </p:nvGraphicFramePr>
        <p:xfrm>
          <a:off x="1881187" y="1233270"/>
          <a:ext cx="9957385" cy="3770530"/>
        </p:xfrm>
        <a:graphic>
          <a:graphicData uri="http://schemas.openxmlformats.org/presentationml/2006/ole">
            <mc:AlternateContent xmlns:mc="http://schemas.openxmlformats.org/markup-compatibility/2006">
              <mc:Choice xmlns:v="urn:schemas-microsoft-com:vml" Requires="v">
                <p:oleObj spid="_x0000_s9240" name="Visio" r:id="rId4" imgW="10715692" imgH="4057689" progId="Visio.Drawing.15">
                  <p:embed/>
                </p:oleObj>
              </mc:Choice>
              <mc:Fallback>
                <p:oleObj name="Visio" r:id="rId4" imgW="10715692" imgH="4057689" progId="Visio.Drawing.15">
                  <p:embed/>
                  <p:pic>
                    <p:nvPicPr>
                      <p:cNvPr id="0" name=""/>
                      <p:cNvPicPr/>
                      <p:nvPr/>
                    </p:nvPicPr>
                    <p:blipFill>
                      <a:blip r:embed="rId5"/>
                      <a:stretch>
                        <a:fillRect/>
                      </a:stretch>
                    </p:blipFill>
                    <p:spPr>
                      <a:xfrm>
                        <a:off x="1881187" y="1233270"/>
                        <a:ext cx="9957385" cy="3770530"/>
                      </a:xfrm>
                      <a:prstGeom prst="rect">
                        <a:avLst/>
                      </a:prstGeom>
                    </p:spPr>
                  </p:pic>
                </p:oleObj>
              </mc:Fallback>
            </mc:AlternateContent>
          </a:graphicData>
        </a:graphic>
      </p:graphicFrame>
    </p:spTree>
    <p:extLst>
      <p:ext uri="{BB962C8B-B14F-4D97-AF65-F5344CB8AC3E}">
        <p14:creationId xmlns:p14="http://schemas.microsoft.com/office/powerpoint/2010/main" val="1514336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4845049" cy="646331"/>
          </a:xfrm>
          <a:prstGeom prst="rect">
            <a:avLst/>
          </a:prstGeom>
          <a:noFill/>
        </p:spPr>
        <p:txBody>
          <a:bodyPr wrap="squar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Interfața aplicației</a:t>
            </a:r>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1" y="0"/>
            <a:ext cx="1841500" cy="6867526"/>
          </a:xfrm>
          <a:prstGeom prst="rect">
            <a:avLst/>
          </a:prstGeom>
        </p:spPr>
      </p:pic>
      <p:sp>
        <p:nvSpPr>
          <p:cNvPr id="2" name="Rectangle 2"/>
          <p:cNvSpPr>
            <a:spLocks noChangeArrowheads="1"/>
          </p:cNvSpPr>
          <p:nvPr/>
        </p:nvSpPr>
        <p:spPr bwMode="auto">
          <a:xfrm>
            <a:off x="3581400" y="927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rightnessContrast bright="-7000"/>
                    </a14:imgEffect>
                  </a14:imgLayer>
                </a14:imgProps>
              </a:ext>
              <a:ext uri="{28A0092B-C50C-407E-A947-70E740481C1C}">
                <a14:useLocalDpi xmlns:a14="http://schemas.microsoft.com/office/drawing/2010/main" val="0"/>
              </a:ext>
            </a:extLst>
          </a:blip>
          <a:stretch>
            <a:fillRect/>
          </a:stretch>
        </p:blipFill>
        <p:spPr>
          <a:xfrm>
            <a:off x="2790825" y="850900"/>
            <a:ext cx="7219950" cy="5648462"/>
          </a:xfrm>
          <a:prstGeom prst="rect">
            <a:avLst/>
          </a:prstGeom>
        </p:spPr>
      </p:pic>
    </p:spTree>
    <p:extLst>
      <p:ext uri="{BB962C8B-B14F-4D97-AF65-F5344CB8AC3E}">
        <p14:creationId xmlns:p14="http://schemas.microsoft.com/office/powerpoint/2010/main" val="30725921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5A7993"/>
            </a:gs>
            <a:gs pos="8000">
              <a:srgbClr val="063874"/>
            </a:gs>
          </a:gsLst>
          <a:lin ang="6120000" scaled="1"/>
        </a:gradFill>
        <a:effectLst/>
      </p:bgPr>
    </p:bg>
    <p:spTree>
      <p:nvGrpSpPr>
        <p:cNvPr id="1" name=""/>
        <p:cNvGrpSpPr/>
        <p:nvPr/>
      </p:nvGrpSpPr>
      <p:grpSpPr>
        <a:xfrm>
          <a:off x="0" y="0"/>
          <a:ext cx="0" cy="0"/>
          <a:chOff x="0" y="0"/>
          <a:chExt cx="0" cy="0"/>
        </a:xfrm>
      </p:grpSpPr>
      <p:sp>
        <p:nvSpPr>
          <p:cNvPr id="2" name="TextBox 1"/>
          <p:cNvSpPr txBox="1"/>
          <p:nvPr/>
        </p:nvSpPr>
        <p:spPr>
          <a:xfrm>
            <a:off x="5400675" y="904875"/>
            <a:ext cx="1545616" cy="3770263"/>
          </a:xfrm>
          <a:prstGeom prst="rect">
            <a:avLst/>
          </a:prstGeom>
          <a:noFill/>
        </p:spPr>
        <p:txBody>
          <a:bodyPr wrap="none" rtlCol="0">
            <a:spAutoFit/>
          </a:bodyPr>
          <a:lstStyle/>
          <a:p>
            <a:r>
              <a:rPr lang="en-US" sz="2390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1833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 y="0"/>
            <a:ext cx="1841500" cy="6867526"/>
          </a:xfrm>
          <a:prstGeom prst="rect">
            <a:avLst/>
          </a:prstGeom>
        </p:spPr>
      </p:pic>
      <p:sp>
        <p:nvSpPr>
          <p:cNvPr id="7" name="TextBox 6"/>
          <p:cNvSpPr txBox="1"/>
          <p:nvPr/>
        </p:nvSpPr>
        <p:spPr>
          <a:xfrm>
            <a:off x="1841501" y="14715"/>
            <a:ext cx="2108269" cy="646331"/>
          </a:xfrm>
          <a:prstGeom prst="rect">
            <a:avLst/>
          </a:prstGeom>
          <a:noFill/>
        </p:spPr>
        <p:txBody>
          <a:bodyPr wrap="non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Motivația</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841501" y="1184093"/>
            <a:ext cx="6528326" cy="2862322"/>
          </a:xfrm>
          <a:prstGeom prst="rect">
            <a:avLst/>
          </a:prstGeom>
          <a:noFill/>
        </p:spPr>
        <p:txBody>
          <a:bodyPr wrap="none" rtlCol="0">
            <a:spAutoFit/>
          </a:bodyPr>
          <a:lstStyle/>
          <a:p>
            <a:pPr>
              <a:lnSpc>
                <a:spcPct val="150000"/>
              </a:lnSpc>
            </a:pPr>
            <a:r>
              <a:rPr lang="ro-RO" sz="2000" b="1" dirty="0" smtClean="0">
                <a:solidFill>
                  <a:schemeClr val="bg1"/>
                </a:solidFill>
                <a:latin typeface="Times New Roman" panose="02020603050405020304" pitchFamily="18" charset="0"/>
                <a:cs typeface="Times New Roman" panose="02020603050405020304" pitchFamily="18" charset="0"/>
              </a:rPr>
              <a:t>Crearea unei soluții de casă inteligentă</a:t>
            </a:r>
          </a:p>
          <a:p>
            <a:pPr marL="1371600" lvl="2" indent="-457200">
              <a:lnSpc>
                <a:spcPct val="150000"/>
              </a:lnSpc>
              <a:buFont typeface="Arial" panose="020B0604020202020204" pitchFamily="34" charset="0"/>
              <a:buChar char="•"/>
            </a:pPr>
            <a:r>
              <a:rPr lang="ro-RO" sz="2000" b="1" dirty="0" smtClean="0">
                <a:solidFill>
                  <a:schemeClr val="bg1"/>
                </a:solidFill>
                <a:latin typeface="Times New Roman" panose="02020603050405020304" pitchFamily="18" charset="0"/>
                <a:cs typeface="Times New Roman" panose="02020603050405020304" pitchFamily="18" charset="0"/>
              </a:rPr>
              <a:t>Offline</a:t>
            </a:r>
          </a:p>
          <a:p>
            <a:pPr marL="1371600" lvl="2" indent="-457200">
              <a:lnSpc>
                <a:spcPct val="150000"/>
              </a:lnSpc>
              <a:buFont typeface="Arial" panose="020B0604020202020204" pitchFamily="34" charset="0"/>
              <a:buChar char="•"/>
            </a:pPr>
            <a:r>
              <a:rPr lang="ro-RO" sz="2000" b="1" dirty="0" smtClean="0">
                <a:solidFill>
                  <a:schemeClr val="bg1"/>
                </a:solidFill>
                <a:latin typeface="Times New Roman" panose="02020603050405020304" pitchFamily="18" charset="0"/>
                <a:cs typeface="Times New Roman" panose="02020603050405020304" pitchFamily="18" charset="0"/>
              </a:rPr>
              <a:t>Folosind echipamente simple și accesibile</a:t>
            </a:r>
          </a:p>
          <a:p>
            <a:pPr marL="1371600" lvl="2" indent="-457200">
              <a:lnSpc>
                <a:spcPct val="150000"/>
              </a:lnSpc>
              <a:buFont typeface="Arial" panose="020B0604020202020204" pitchFamily="34" charset="0"/>
              <a:buChar char="•"/>
            </a:pPr>
            <a:r>
              <a:rPr lang="ro-RO" sz="2000" b="1" dirty="0" smtClean="0">
                <a:solidFill>
                  <a:schemeClr val="bg1"/>
                </a:solidFill>
                <a:latin typeface="Times New Roman" panose="02020603050405020304" pitchFamily="18" charset="0"/>
                <a:cs typeface="Times New Roman" panose="02020603050405020304" pitchFamily="18" charset="0"/>
              </a:rPr>
              <a:t>Interacționând prin limbaj natural</a:t>
            </a:r>
          </a:p>
          <a:p>
            <a:pPr marL="1371600" lvl="2" indent="-457200">
              <a:lnSpc>
                <a:spcPct val="150000"/>
              </a:lnSpc>
              <a:buFont typeface="Arial" panose="020B0604020202020204" pitchFamily="34" charset="0"/>
              <a:buChar char="•"/>
            </a:pPr>
            <a:r>
              <a:rPr lang="ro-RO" sz="2000" b="1" dirty="0" smtClean="0">
                <a:solidFill>
                  <a:schemeClr val="bg1"/>
                </a:solidFill>
                <a:latin typeface="Times New Roman" panose="02020603050405020304" pitchFamily="18" charset="0"/>
                <a:cs typeface="Times New Roman" panose="02020603050405020304" pitchFamily="18" charset="0"/>
              </a:rPr>
              <a:t>Utilizând o rețea neuronală pentru clasificare</a:t>
            </a:r>
          </a:p>
          <a:p>
            <a:pPr marL="1371600" lvl="2" indent="-457200">
              <a:lnSpc>
                <a:spcPct val="150000"/>
              </a:lnSpc>
              <a:buFont typeface="Arial" panose="020B0604020202020204" pitchFamily="34" charset="0"/>
              <a:buChar char="•"/>
            </a:pPr>
            <a:r>
              <a:rPr lang="ro-RO" sz="2000" b="1" dirty="0" smtClean="0">
                <a:solidFill>
                  <a:schemeClr val="bg1"/>
                </a:solidFill>
                <a:latin typeface="Times New Roman" panose="02020603050405020304" pitchFamily="18" charset="0"/>
                <a:cs typeface="Times New Roman" panose="02020603050405020304" pitchFamily="18" charset="0"/>
              </a:rPr>
              <a:t>Interconectat prin protocolul Z-Wave</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841501" y="4391018"/>
            <a:ext cx="7734300" cy="1015663"/>
          </a:xfrm>
          <a:prstGeom prst="rect">
            <a:avLst/>
          </a:prstGeom>
          <a:noFill/>
        </p:spPr>
        <p:txBody>
          <a:bodyPr wrap="square" rtlCol="0">
            <a:spAutoFit/>
          </a:bodyPr>
          <a:lstStyle/>
          <a:p>
            <a:pPr>
              <a:lnSpc>
                <a:spcPct val="150000"/>
              </a:lnSpc>
            </a:pPr>
            <a:r>
              <a:rPr lang="ro-RO" sz="2000" b="1" dirty="0" smtClean="0">
                <a:solidFill>
                  <a:schemeClr val="bg1"/>
                </a:solidFill>
                <a:latin typeface="Times New Roman" panose="02020603050405020304" pitchFamily="18" charset="0"/>
                <a:cs typeface="Times New Roman" panose="02020603050405020304" pitchFamily="18" charset="0"/>
              </a:rPr>
              <a:t>Curiozitatea îmbinării domeniilor Internetul Lucrurilor (IoT) </a:t>
            </a:r>
          </a:p>
          <a:p>
            <a:pPr>
              <a:lnSpc>
                <a:spcPct val="150000"/>
              </a:lnSpc>
            </a:pPr>
            <a:r>
              <a:rPr lang="ro-RO" sz="2000" b="1" dirty="0" smtClean="0">
                <a:solidFill>
                  <a:schemeClr val="bg1"/>
                </a:solidFill>
                <a:latin typeface="Times New Roman" panose="02020603050405020304" pitchFamily="18" charset="0"/>
                <a:cs typeface="Times New Roman" panose="02020603050405020304" pitchFamily="18" charset="0"/>
              </a:rPr>
              <a:t>cu Inteligență Artificială (A.I.)</a:t>
            </a:r>
            <a:endParaRPr 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6432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9561281" cy="646331"/>
          </a:xfrm>
          <a:prstGeom prst="rect">
            <a:avLst/>
          </a:prstGeom>
          <a:noFill/>
        </p:spPr>
        <p:txBody>
          <a:bodyPr wrap="squar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Internetul lucrurilor și automatizare</a:t>
            </a:r>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2050" name="Picture 2" descr="http://guardtronic.com/guardtronic/wp-content/uploads/2017/08/Smart-Hom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53475" y="3714425"/>
            <a:ext cx="3438525" cy="31531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tretch>
            <a:fillRect/>
          </a:stretch>
        </p:blipFill>
        <p:spPr>
          <a:xfrm>
            <a:off x="1" y="0"/>
            <a:ext cx="1841500" cy="6867526"/>
          </a:xfrm>
          <a:prstGeom prst="rect">
            <a:avLst/>
          </a:prstGeom>
        </p:spPr>
      </p:pic>
      <p:sp>
        <p:nvSpPr>
          <p:cNvPr id="5" name="TextBox 4"/>
          <p:cNvSpPr txBox="1"/>
          <p:nvPr/>
        </p:nvSpPr>
        <p:spPr>
          <a:xfrm>
            <a:off x="1841501" y="932423"/>
            <a:ext cx="9945031" cy="4093428"/>
          </a:xfrm>
          <a:prstGeom prst="rect">
            <a:avLst/>
          </a:prstGeom>
          <a:noFill/>
        </p:spPr>
        <p:txBody>
          <a:bodyPr wrap="square" rtlCol="0">
            <a:spAutoFit/>
          </a:bodyPr>
          <a:lstStyle/>
          <a:p>
            <a:pPr>
              <a:lnSpc>
                <a:spcPct val="150000"/>
              </a:lnSpc>
            </a:pPr>
            <a:r>
              <a:rPr lang="en-US" sz="2000" b="1" dirty="0" err="1" smtClean="0">
                <a:solidFill>
                  <a:schemeClr val="bg1"/>
                </a:solidFill>
                <a:latin typeface="Times New Roman" panose="02020603050405020304" pitchFamily="18" charset="0"/>
                <a:cs typeface="Times New Roman" panose="02020603050405020304" pitchFamily="18" charset="0"/>
              </a:rPr>
              <a:t>Caracteristici</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err="1" smtClean="0">
                <a:solidFill>
                  <a:schemeClr val="bg1"/>
                </a:solidFill>
                <a:latin typeface="Times New Roman" panose="02020603050405020304" pitchFamily="18" charset="0"/>
                <a:cs typeface="Times New Roman" panose="02020603050405020304" pitchFamily="18" charset="0"/>
              </a:rPr>
              <a:t>definitorii</a:t>
            </a:r>
            <a:r>
              <a:rPr lang="en-US" sz="2000" b="1" dirty="0" smtClean="0">
                <a:solidFill>
                  <a:schemeClr val="bg1"/>
                </a:solidFill>
                <a:latin typeface="Times New Roman" panose="02020603050405020304" pitchFamily="18" charset="0"/>
                <a:cs typeface="Times New Roman" panose="02020603050405020304" pitchFamily="18" charset="0"/>
              </a:rPr>
              <a:t>:</a:t>
            </a:r>
          </a:p>
          <a:p>
            <a:endParaRPr lang="en-US" sz="2000" b="1" dirty="0" smtClean="0">
              <a:solidFill>
                <a:schemeClr val="bg1"/>
              </a:solidFill>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ro-RO" sz="2000" b="1" dirty="0" smtClean="0">
                <a:solidFill>
                  <a:schemeClr val="bg1"/>
                </a:solidFill>
                <a:latin typeface="Times New Roman" panose="02020603050405020304" pitchFamily="18" charset="0"/>
                <a:cs typeface="Times New Roman" panose="02020603050405020304" pitchFamily="18" charset="0"/>
              </a:rPr>
              <a:t>Interconectare</a:t>
            </a:r>
            <a:r>
              <a:rPr lang="ro-RO" sz="2000" b="1" dirty="0">
                <a:solidFill>
                  <a:schemeClr val="bg1"/>
                </a:solidFill>
                <a:latin typeface="Times New Roman" panose="02020603050405020304" pitchFamily="18" charset="0"/>
                <a:cs typeface="Times New Roman" panose="02020603050405020304" pitchFamily="18" charset="0"/>
              </a:rPr>
              <a:t>:</a:t>
            </a:r>
            <a:r>
              <a:rPr lang="ro-RO" sz="2000" dirty="0">
                <a:solidFill>
                  <a:schemeClr val="bg1"/>
                </a:solidFill>
                <a:latin typeface="Times New Roman" panose="02020603050405020304" pitchFamily="18" charset="0"/>
                <a:cs typeface="Times New Roman" panose="02020603050405020304" pitchFamily="18" charset="0"/>
              </a:rPr>
              <a:t> comunicare </a:t>
            </a:r>
            <a:r>
              <a:rPr lang="ro-RO" sz="2000" dirty="0" smtClean="0">
                <a:solidFill>
                  <a:schemeClr val="bg1"/>
                </a:solidFill>
                <a:latin typeface="Times New Roman" panose="02020603050405020304" pitchFamily="18" charset="0"/>
                <a:cs typeface="Times New Roman" panose="02020603050405020304" pitchFamily="18" charset="0"/>
              </a:rPr>
              <a:t>Mașină-La-Mașină</a:t>
            </a:r>
            <a:r>
              <a:rPr lang="en-US" sz="2000" dirty="0" smtClean="0">
                <a:solidFill>
                  <a:schemeClr val="bg1"/>
                </a:solidFill>
                <a:latin typeface="Times New Roman" panose="02020603050405020304" pitchFamily="18" charset="0"/>
                <a:cs typeface="Times New Roman" panose="02020603050405020304" pitchFamily="18" charset="0"/>
              </a:rPr>
              <a:t> (M2M)</a:t>
            </a:r>
            <a:r>
              <a:rPr lang="ro-RO" sz="2000" dirty="0" smtClean="0">
                <a:solidFill>
                  <a:schemeClr val="bg1"/>
                </a:solidFill>
                <a:latin typeface="Times New Roman" panose="02020603050405020304" pitchFamily="18" charset="0"/>
                <a:cs typeface="Times New Roman" panose="02020603050405020304" pitchFamily="18" charset="0"/>
              </a:rPr>
              <a:t> </a:t>
            </a:r>
            <a:r>
              <a:rPr lang="ro-RO" sz="2000" dirty="0">
                <a:solidFill>
                  <a:schemeClr val="bg1"/>
                </a:solidFill>
                <a:latin typeface="Times New Roman" panose="02020603050405020304" pitchFamily="18" charset="0"/>
                <a:cs typeface="Times New Roman" panose="02020603050405020304" pitchFamily="18" charset="0"/>
              </a:rPr>
              <a:t>între echipamente sau servere fie locale sau prin intermediul internetului. </a:t>
            </a:r>
            <a:r>
              <a:rPr lang="en-US" sz="2000" dirty="0" smtClean="0">
                <a:solidFill>
                  <a:schemeClr val="bg1"/>
                </a:solidFill>
                <a:latin typeface="Times New Roman" panose="02020603050405020304" pitchFamily="18" charset="0"/>
                <a:cs typeface="Times New Roman" panose="02020603050405020304" pitchFamily="18" charset="0"/>
              </a:rPr>
              <a:t>P</a:t>
            </a:r>
            <a:r>
              <a:rPr lang="ro-RO" sz="2000" dirty="0" smtClean="0">
                <a:solidFill>
                  <a:schemeClr val="bg1"/>
                </a:solidFill>
                <a:latin typeface="Times New Roman" panose="02020603050405020304" pitchFamily="18" charset="0"/>
                <a:cs typeface="Times New Roman" panose="02020603050405020304" pitchFamily="18" charset="0"/>
              </a:rPr>
              <a:t>ermite </a:t>
            </a:r>
            <a:r>
              <a:rPr lang="ro-RO" sz="2000" dirty="0">
                <a:solidFill>
                  <a:schemeClr val="bg1"/>
                </a:solidFill>
                <a:latin typeface="Times New Roman" panose="02020603050405020304" pitchFamily="18" charset="0"/>
                <a:cs typeface="Times New Roman" panose="02020603050405020304" pitchFamily="18" charset="0"/>
              </a:rPr>
              <a:t>generare și consum de </a:t>
            </a:r>
            <a:r>
              <a:rPr lang="ro-RO" sz="2000" dirty="0" smtClean="0">
                <a:solidFill>
                  <a:schemeClr val="bg1"/>
                </a:solidFill>
                <a:latin typeface="Times New Roman" panose="02020603050405020304" pitchFamily="18" charset="0"/>
                <a:cs typeface="Times New Roman" panose="02020603050405020304" pitchFamily="18" charset="0"/>
              </a:rPr>
              <a:t>date.</a:t>
            </a:r>
            <a:endParaRPr lang="en-US" sz="2000" dirty="0" smtClean="0">
              <a:solidFill>
                <a:schemeClr val="bg1"/>
              </a:solidFill>
              <a:latin typeface="Times New Roman" panose="02020603050405020304" pitchFamily="18" charset="0"/>
              <a:cs typeface="Times New Roman" panose="02020603050405020304" pitchFamily="18" charset="0"/>
            </a:endParaRPr>
          </a:p>
          <a:p>
            <a:pPr lvl="1">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pt-BR" sz="2000" b="1" dirty="0" smtClean="0">
                <a:solidFill>
                  <a:schemeClr val="bg1"/>
                </a:solidFill>
                <a:latin typeface="Times New Roman" panose="02020603050405020304" pitchFamily="18" charset="0"/>
                <a:cs typeface="Times New Roman" panose="02020603050405020304" pitchFamily="18" charset="0"/>
              </a:rPr>
              <a:t>Detectare</a:t>
            </a:r>
            <a:r>
              <a:rPr lang="pt-BR" sz="2000" b="1" dirty="0">
                <a:solidFill>
                  <a:schemeClr val="bg1"/>
                </a:solidFill>
                <a:latin typeface="Times New Roman" panose="02020603050405020304" pitchFamily="18" charset="0"/>
                <a:cs typeface="Times New Roman" panose="02020603050405020304" pitchFamily="18" charset="0"/>
              </a:rPr>
              <a:t>: </a:t>
            </a:r>
            <a:r>
              <a:rPr lang="pt-BR" sz="2000" dirty="0" smtClean="0">
                <a:solidFill>
                  <a:schemeClr val="bg1"/>
                </a:solidFill>
                <a:latin typeface="Times New Roman" panose="02020603050405020304" pitchFamily="18" charset="0"/>
                <a:cs typeface="Times New Roman" panose="02020603050405020304" pitchFamily="18" charset="0"/>
              </a:rPr>
              <a:t>elemente </a:t>
            </a:r>
            <a:r>
              <a:rPr lang="pt-BR" sz="2000" dirty="0">
                <a:solidFill>
                  <a:schemeClr val="bg1"/>
                </a:solidFill>
                <a:latin typeface="Times New Roman" panose="02020603050405020304" pitchFamily="18" charset="0"/>
                <a:cs typeface="Times New Roman" panose="02020603050405020304" pitchFamily="18" charset="0"/>
              </a:rPr>
              <a:t>de monitorizarea mediului </a:t>
            </a:r>
            <a:r>
              <a:rPr lang="pt-BR" sz="2000" dirty="0" smtClean="0">
                <a:solidFill>
                  <a:schemeClr val="bg1"/>
                </a:solidFill>
                <a:latin typeface="Times New Roman" panose="02020603050405020304" pitchFamily="18" charset="0"/>
                <a:cs typeface="Times New Roman" panose="02020603050405020304" pitchFamily="18" charset="0"/>
              </a:rPr>
              <a:t>înconjurător</a:t>
            </a:r>
            <a:r>
              <a:rPr lang="pt-BR" sz="2000" dirty="0">
                <a:solidFill>
                  <a:schemeClr val="bg1"/>
                </a:solidFill>
                <a:latin typeface="Times New Roman" panose="02020603050405020304" pitchFamily="18" charset="0"/>
                <a:cs typeface="Times New Roman" panose="02020603050405020304" pitchFamily="18" charset="0"/>
              </a:rPr>
              <a:t> </a:t>
            </a:r>
            <a:r>
              <a:rPr lang="pt-BR" sz="2000" dirty="0" smtClean="0">
                <a:solidFill>
                  <a:schemeClr val="bg1"/>
                </a:solidFill>
                <a:latin typeface="Times New Roman" panose="02020603050405020304" pitchFamily="18" charset="0"/>
                <a:cs typeface="Times New Roman" panose="02020603050405020304" pitchFamily="18" charset="0"/>
              </a:rPr>
              <a:t>(Senzori)</a:t>
            </a:r>
          </a:p>
          <a:p>
            <a:pPr lvl="1">
              <a:lnSpc>
                <a:spcPct val="150000"/>
              </a:lnSpc>
            </a:pPr>
            <a:endParaRPr lang="pt-BR" sz="2000" dirty="0" smtClean="0">
              <a:solidFill>
                <a:schemeClr val="bg1"/>
              </a:solidFill>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2000" b="1" dirty="0" err="1" smtClean="0">
                <a:solidFill>
                  <a:schemeClr val="bg1"/>
                </a:solidFill>
                <a:latin typeface="Times New Roman" panose="02020603050405020304" pitchFamily="18" charset="0"/>
                <a:cs typeface="Times New Roman" panose="02020603050405020304" pitchFamily="18" charset="0"/>
              </a:rPr>
              <a:t>Acționare</a:t>
            </a:r>
            <a:r>
              <a:rPr lang="en-US" sz="2000" b="1" dirty="0">
                <a:solidFill>
                  <a:schemeClr val="bg1"/>
                </a:solidFill>
                <a:latin typeface="Times New Roman" panose="02020603050405020304" pitchFamily="18" charset="0"/>
                <a:cs typeface="Times New Roman" panose="02020603050405020304" pitchFamily="18" charset="0"/>
              </a:rPr>
              <a: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elemente</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de </a:t>
            </a:r>
            <a:r>
              <a:rPr lang="en-US" sz="2000" dirty="0" err="1" smtClean="0">
                <a:solidFill>
                  <a:schemeClr val="bg1"/>
                </a:solidFill>
                <a:latin typeface="Times New Roman" panose="02020603050405020304" pitchFamily="18" charset="0"/>
                <a:cs typeface="Times New Roman" panose="02020603050405020304" pitchFamily="18" charset="0"/>
              </a:rPr>
              <a:t>acționarea</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diferitelor</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comutatoare</a:t>
            </a:r>
            <a:r>
              <a:rPr lang="en-US" sz="2000" dirty="0">
                <a:solidFill>
                  <a:schemeClr val="bg1"/>
                </a:solidFill>
                <a:latin typeface="Times New Roman" panose="02020603050405020304" pitchFamily="18" charset="0"/>
                <a:cs typeface="Times New Roman" panose="02020603050405020304" pitchFamily="18" charset="0"/>
              </a:rPr>
              <a:t>, </a:t>
            </a:r>
            <a:endParaRPr lang="en-US" sz="2000" dirty="0" smtClean="0">
              <a:solidFill>
                <a:schemeClr val="bg1"/>
              </a:solidFill>
              <a:latin typeface="Times New Roman" panose="02020603050405020304" pitchFamily="18" charset="0"/>
              <a:cs typeface="Times New Roman" panose="02020603050405020304" pitchFamily="18" charset="0"/>
            </a:endParaRPr>
          </a:p>
          <a:p>
            <a:pPr lvl="1">
              <a:lnSpc>
                <a:spcPct val="150000"/>
              </a:lnSpc>
            </a:pPr>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încuietoare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sau</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alte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echipamente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electrice</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Actuatori</a:t>
            </a:r>
            <a:r>
              <a:rPr lang="en-US" sz="2000" dirty="0" smtClean="0">
                <a:solidFill>
                  <a:schemeClr val="bg1"/>
                </a:solidFill>
                <a:latin typeface="Times New Roman" panose="02020603050405020304" pitchFamily="18" charset="0"/>
                <a:cs typeface="Times New Roman" panose="02020603050405020304" pitchFamily="18" charset="0"/>
              </a:rPr>
              <a:t>)</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6053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3908314" cy="646331"/>
          </a:xfrm>
          <a:prstGeom prst="rect">
            <a:avLst/>
          </a:prstGeom>
          <a:noFill/>
        </p:spPr>
        <p:txBody>
          <a:bodyPr wrap="non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Protocolul Z-Wave</a:t>
            </a:r>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8838399" y="5424022"/>
            <a:ext cx="3340901" cy="1421278"/>
          </a:xfrm>
          <a:prstGeom prst="rect">
            <a:avLst/>
          </a:prstGeom>
        </p:spPr>
      </p:pic>
      <p:pic>
        <p:nvPicPr>
          <p:cNvPr id="8" name="Picture 7"/>
          <p:cNvPicPr>
            <a:picLocks noChangeAspect="1"/>
          </p:cNvPicPr>
          <p:nvPr/>
        </p:nvPicPr>
        <p:blipFill>
          <a:blip r:embed="rId3"/>
          <a:stretch>
            <a:fillRect/>
          </a:stretch>
        </p:blipFill>
        <p:spPr>
          <a:xfrm>
            <a:off x="1" y="0"/>
            <a:ext cx="1841500" cy="6867526"/>
          </a:xfrm>
          <a:prstGeom prst="rect">
            <a:avLst/>
          </a:prstGeom>
        </p:spPr>
      </p:pic>
      <p:sp>
        <p:nvSpPr>
          <p:cNvPr id="5" name="TextBox 4"/>
          <p:cNvSpPr txBox="1"/>
          <p:nvPr/>
        </p:nvSpPr>
        <p:spPr>
          <a:xfrm>
            <a:off x="1841501" y="922836"/>
            <a:ext cx="9945031" cy="424731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dirty="0" err="1" smtClean="0">
                <a:solidFill>
                  <a:schemeClr val="bg1"/>
                </a:solidFill>
                <a:latin typeface="Times New Roman" panose="02020603050405020304" pitchFamily="18" charset="0"/>
                <a:cs typeface="Times New Roman" panose="02020603050405020304" pitchFamily="18" charset="0"/>
              </a:rPr>
              <a:t>Comunicare</a:t>
            </a:r>
            <a:r>
              <a:rPr lang="en-US" sz="2000" b="1" dirty="0" smtClean="0">
                <a:solidFill>
                  <a:schemeClr val="bg1"/>
                </a:solidFill>
                <a:latin typeface="Times New Roman" panose="02020603050405020304" pitchFamily="18" charset="0"/>
                <a:cs typeface="Times New Roman" panose="02020603050405020304" pitchFamily="18" charset="0"/>
              </a:rPr>
              <a:t> Wireless </a:t>
            </a:r>
            <a:r>
              <a:rPr lang="en-US" sz="2000" b="1" dirty="0" err="1" smtClean="0">
                <a:solidFill>
                  <a:schemeClr val="bg1"/>
                </a:solidFill>
                <a:latin typeface="Times New Roman" panose="02020603050405020304" pitchFamily="18" charset="0"/>
                <a:cs typeface="Times New Roman" panose="02020603050405020304" pitchFamily="18" charset="0"/>
              </a:rPr>
              <a:t>utilizat</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err="1" smtClean="0">
                <a:solidFill>
                  <a:schemeClr val="bg1"/>
                </a:solidFill>
                <a:latin typeface="Times New Roman" panose="02020603050405020304" pitchFamily="18" charset="0"/>
                <a:cs typeface="Times New Roman" panose="02020603050405020304" pitchFamily="18" charset="0"/>
              </a:rPr>
              <a:t>preponderent</a:t>
            </a:r>
            <a:r>
              <a:rPr lang="en-US" sz="2000" b="1" dirty="0" smtClean="0">
                <a:solidFill>
                  <a:schemeClr val="bg1"/>
                </a:solidFill>
                <a:latin typeface="Times New Roman" panose="02020603050405020304" pitchFamily="18" charset="0"/>
                <a:cs typeface="Times New Roman" panose="02020603050405020304" pitchFamily="18" charset="0"/>
              </a:rPr>
              <a:t> </a:t>
            </a:r>
            <a:r>
              <a:rPr lang="ro-RO" sz="2000" b="1" dirty="0" smtClean="0">
                <a:solidFill>
                  <a:schemeClr val="bg1"/>
                </a:solidFill>
                <a:latin typeface="Times New Roman" panose="02020603050405020304" pitchFamily="18" charset="0"/>
                <a:cs typeface="Times New Roman" panose="02020603050405020304" pitchFamily="18" charset="0"/>
              </a:rPr>
              <a:t>în automatizări de case</a:t>
            </a:r>
          </a:p>
          <a:p>
            <a:pPr marL="800100" lvl="1" indent="-342900">
              <a:lnSpc>
                <a:spcPct val="150000"/>
              </a:lnSpc>
              <a:buFont typeface="Courier New" panose="02070309020205020404" pitchFamily="49" charset="0"/>
              <a:buChar char="o"/>
            </a:pPr>
            <a:r>
              <a:rPr lang="ro-RO" sz="2000" dirty="0" smtClean="0">
                <a:solidFill>
                  <a:schemeClr val="bg1"/>
                </a:solidFill>
                <a:latin typeface="Times New Roman" panose="02020603050405020304" pitchFamily="18" charset="0"/>
                <a:cs typeface="Times New Roman" panose="02020603050405020304" pitchFamily="18" charset="0"/>
              </a:rPr>
              <a:t>Peste 2.400 de echipamente compatibile Z-Wave (aprilie 2018)</a:t>
            </a:r>
          </a:p>
          <a:p>
            <a:pPr marL="342900" indent="-342900">
              <a:lnSpc>
                <a:spcPct val="150000"/>
              </a:lnSpc>
              <a:buFont typeface="Arial" panose="020B0604020202020204" pitchFamily="34" charset="0"/>
              <a:buChar char="•"/>
            </a:pPr>
            <a:r>
              <a:rPr lang="ro-RO" sz="2000" b="1" dirty="0" smtClean="0">
                <a:solidFill>
                  <a:schemeClr val="bg1"/>
                </a:solidFill>
                <a:latin typeface="Times New Roman" panose="02020603050405020304" pitchFamily="18" charset="0"/>
                <a:cs typeface="Times New Roman" panose="02020603050405020304" pitchFamily="18" charset="0"/>
              </a:rPr>
              <a:t>Rețea de tip plasă</a:t>
            </a:r>
          </a:p>
          <a:p>
            <a:pPr marL="800100" lvl="1" indent="-342900">
              <a:lnSpc>
                <a:spcPct val="150000"/>
              </a:lnSpc>
              <a:buFont typeface="Courier New" panose="02070309020205020404" pitchFamily="49" charset="0"/>
              <a:buChar char="o"/>
            </a:pPr>
            <a:r>
              <a:rPr lang="ro-RO" sz="2000" dirty="0" smtClean="0">
                <a:solidFill>
                  <a:schemeClr val="bg1"/>
                </a:solidFill>
                <a:latin typeface="Times New Roman" panose="02020603050405020304" pitchFamily="18" charset="0"/>
                <a:cs typeface="Times New Roman" panose="02020603050405020304" pitchFamily="18" charset="0"/>
              </a:rPr>
              <a:t>Extinderea ariei de acoperire </a:t>
            </a:r>
          </a:p>
          <a:p>
            <a:pPr marL="800100" lvl="1" indent="-342900">
              <a:lnSpc>
                <a:spcPct val="150000"/>
              </a:lnSpc>
              <a:buFont typeface="Courier New" panose="02070309020205020404" pitchFamily="49" charset="0"/>
              <a:buChar char="o"/>
            </a:pPr>
            <a:r>
              <a:rPr lang="ro-RO" sz="2000" dirty="0" smtClean="0">
                <a:solidFill>
                  <a:schemeClr val="bg1"/>
                </a:solidFill>
                <a:latin typeface="Times New Roman" panose="02020603050405020304" pitchFamily="18" charset="0"/>
                <a:cs typeface="Times New Roman" panose="02020603050405020304" pitchFamily="18" charset="0"/>
              </a:rPr>
              <a:t>Posibilitatea transmiterii informației printre toate nodurile conectate (information bouncing)</a:t>
            </a:r>
          </a:p>
          <a:p>
            <a:pPr marL="800100" lvl="1" indent="-342900">
              <a:lnSpc>
                <a:spcPct val="150000"/>
              </a:lnSpc>
              <a:buFont typeface="Courier New" panose="02070309020205020404" pitchFamily="49" charset="0"/>
              <a:buChar char="o"/>
            </a:pPr>
            <a:r>
              <a:rPr lang="ro-RO" sz="2000" dirty="0" smtClean="0">
                <a:solidFill>
                  <a:schemeClr val="bg1"/>
                </a:solidFill>
                <a:latin typeface="Times New Roman" panose="02020603050405020304" pitchFamily="18" charset="0"/>
                <a:cs typeface="Times New Roman" panose="02020603050405020304" pitchFamily="18" charset="0"/>
              </a:rPr>
              <a:t>Reconfigurarea automată a topologiei în cazul defectării unui nod</a:t>
            </a:r>
          </a:p>
          <a:p>
            <a:pPr marL="342900" indent="-342900">
              <a:lnSpc>
                <a:spcPct val="150000"/>
              </a:lnSpc>
              <a:buFont typeface="Arial" panose="020B0604020202020204" pitchFamily="34" charset="0"/>
              <a:buChar char="•"/>
            </a:pPr>
            <a:r>
              <a:rPr lang="ro-RO" sz="2000" b="1" dirty="0" smtClean="0">
                <a:solidFill>
                  <a:schemeClr val="bg1"/>
                </a:solidFill>
                <a:latin typeface="Times New Roman" panose="02020603050405020304" pitchFamily="18" charset="0"/>
                <a:cs typeface="Times New Roman" panose="02020603050405020304" pitchFamily="18" charset="0"/>
              </a:rPr>
              <a:t>Bandă de frecvență joasă între 800 – 900 MHz</a:t>
            </a:r>
          </a:p>
          <a:p>
            <a:pPr marL="800100" lvl="1" indent="-342900">
              <a:lnSpc>
                <a:spcPct val="150000"/>
              </a:lnSpc>
              <a:buFont typeface="Courier New" panose="02070309020205020404" pitchFamily="49" charset="0"/>
              <a:buChar char="o"/>
            </a:pPr>
            <a:r>
              <a:rPr lang="ro-RO" sz="2000" dirty="0" smtClean="0">
                <a:solidFill>
                  <a:schemeClr val="bg1"/>
                </a:solidFill>
                <a:latin typeface="Times New Roman" panose="02020603050405020304" pitchFamily="18" charset="0"/>
                <a:cs typeface="Times New Roman" panose="02020603050405020304" pitchFamily="18" charset="0"/>
              </a:rPr>
              <a:t>Distanță mare de comunicare între două noduri (Z</a:t>
            </a:r>
            <a:r>
              <a:rPr lang="en-US" sz="2000" dirty="0" smtClean="0">
                <a:solidFill>
                  <a:schemeClr val="bg1"/>
                </a:solidFill>
                <a:latin typeface="Times New Roman" panose="02020603050405020304" pitchFamily="18" charset="0"/>
                <a:cs typeface="Times New Roman" panose="02020603050405020304" pitchFamily="18" charset="0"/>
              </a:rPr>
              <a:t>-</a:t>
            </a:r>
            <a:r>
              <a:rPr lang="en-US" sz="2000" dirty="0">
                <a:solidFill>
                  <a:schemeClr val="bg1"/>
                </a:solidFill>
                <a:latin typeface="Times New Roman" panose="02020603050405020304" pitchFamily="18" charset="0"/>
                <a:cs typeface="Times New Roman" panose="02020603050405020304" pitchFamily="18" charset="0"/>
              </a:rPr>
              <a:t>W</a:t>
            </a:r>
            <a:r>
              <a:rPr lang="ro-RO" sz="2000" dirty="0" smtClean="0">
                <a:solidFill>
                  <a:schemeClr val="bg1"/>
                </a:solidFill>
                <a:latin typeface="Times New Roman" panose="02020603050405020304" pitchFamily="18" charset="0"/>
                <a:cs typeface="Times New Roman" panose="02020603050405020304" pitchFamily="18" charset="0"/>
              </a:rPr>
              <a:t>ave</a:t>
            </a:r>
            <a:r>
              <a:rPr lang="en-US" sz="2000" dirty="0" smtClean="0">
                <a:solidFill>
                  <a:schemeClr val="bg1"/>
                </a:solidFill>
                <a:latin typeface="Times New Roman" panose="02020603050405020304" pitchFamily="18" charset="0"/>
                <a:cs typeface="Times New Roman" panose="02020603050405020304" pitchFamily="18" charset="0"/>
              </a:rPr>
              <a:t>: 40m, Z-Wave Plus: 100m</a:t>
            </a:r>
            <a:r>
              <a:rPr lang="ro-RO" sz="2000" dirty="0" smtClean="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091104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3908314" cy="646331"/>
          </a:xfrm>
          <a:prstGeom prst="rect">
            <a:avLst/>
          </a:prstGeom>
          <a:noFill/>
        </p:spPr>
        <p:txBody>
          <a:bodyPr wrap="non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Protocolul Z-Wave</a:t>
            </a:r>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8838399" y="5424022"/>
            <a:ext cx="3340901" cy="1421278"/>
          </a:xfrm>
          <a:prstGeom prst="rect">
            <a:avLst/>
          </a:prstGeom>
        </p:spPr>
      </p:pic>
      <p:pic>
        <p:nvPicPr>
          <p:cNvPr id="8" name="Picture 7"/>
          <p:cNvPicPr>
            <a:picLocks noChangeAspect="1"/>
          </p:cNvPicPr>
          <p:nvPr/>
        </p:nvPicPr>
        <p:blipFill>
          <a:blip r:embed="rId3"/>
          <a:stretch>
            <a:fillRect/>
          </a:stretch>
        </p:blipFill>
        <p:spPr>
          <a:xfrm>
            <a:off x="1" y="0"/>
            <a:ext cx="1841500" cy="6867526"/>
          </a:xfrm>
          <a:prstGeom prst="rect">
            <a:avLst/>
          </a:prstGeom>
        </p:spPr>
      </p:pic>
      <p:sp>
        <p:nvSpPr>
          <p:cNvPr id="5" name="TextBox 4"/>
          <p:cNvSpPr txBox="1"/>
          <p:nvPr/>
        </p:nvSpPr>
        <p:spPr>
          <a:xfrm>
            <a:off x="1833337" y="898342"/>
            <a:ext cx="9945031" cy="424731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dirty="0" err="1" smtClean="0">
                <a:solidFill>
                  <a:schemeClr val="bg1"/>
                </a:solidFill>
                <a:latin typeface="Times New Roman" panose="02020603050405020304" pitchFamily="18" charset="0"/>
                <a:cs typeface="Times New Roman" panose="02020603050405020304" pitchFamily="18" charset="0"/>
              </a:rPr>
              <a:t>Apartenen</a:t>
            </a:r>
            <a:r>
              <a:rPr lang="ro-RO" sz="2000" b="1" dirty="0" smtClean="0">
                <a:solidFill>
                  <a:schemeClr val="bg1"/>
                </a:solidFill>
                <a:latin typeface="Times New Roman" panose="02020603050405020304" pitchFamily="18" charset="0"/>
                <a:cs typeface="Times New Roman" panose="02020603050405020304" pitchFamily="18" charset="0"/>
              </a:rPr>
              <a:t>ța unică a echipamentelor în cadrul unei rețele</a:t>
            </a:r>
            <a:endParaRPr lang="en-US" sz="2000" b="1" dirty="0" smtClean="0">
              <a:solidFill>
                <a:schemeClr val="bg1"/>
              </a:solidFill>
              <a:latin typeface="Times New Roman" panose="02020603050405020304" pitchFamily="18" charset="0"/>
              <a:cs typeface="Times New Roman" panose="02020603050405020304" pitchFamily="18" charset="0"/>
            </a:endParaRPr>
          </a:p>
          <a:p>
            <a:pPr marL="800100" lvl="1" indent="-342900">
              <a:lnSpc>
                <a:spcPct val="150000"/>
              </a:lnSpc>
              <a:buFont typeface="Courier New" panose="02070309020205020404" pitchFamily="49" charset="0"/>
              <a:buChar char="o"/>
            </a:pPr>
            <a:r>
              <a:rPr lang="ro-RO" sz="2000" dirty="0" smtClean="0">
                <a:solidFill>
                  <a:schemeClr val="bg1"/>
                </a:solidFill>
                <a:latin typeface="Times New Roman" panose="02020603050405020304" pitchFamily="18" charset="0"/>
                <a:cs typeface="Times New Roman" panose="02020603050405020304" pitchFamily="18" charset="0"/>
              </a:rPr>
              <a:t>În același perimetru pot funcționa mai multe rețele, fără interferențe</a:t>
            </a:r>
          </a:p>
          <a:p>
            <a:pPr marL="342900" indent="-342900">
              <a:lnSpc>
                <a:spcPct val="150000"/>
              </a:lnSpc>
              <a:buFont typeface="Arial" panose="020B0604020202020204" pitchFamily="34" charset="0"/>
              <a:buChar char="•"/>
            </a:pPr>
            <a:r>
              <a:rPr lang="ro-RO" sz="2000" b="1" dirty="0" smtClean="0">
                <a:solidFill>
                  <a:schemeClr val="bg1"/>
                </a:solidFill>
                <a:latin typeface="Times New Roman" panose="02020603050405020304" pitchFamily="18" charset="0"/>
                <a:cs typeface="Times New Roman" panose="02020603050405020304" pitchFamily="18" charset="0"/>
              </a:rPr>
              <a:t>Interoperabilitate garantată prin clase de comenzi standardizate</a:t>
            </a:r>
          </a:p>
          <a:p>
            <a:pPr marL="914400" lvl="1" indent="-457200">
              <a:lnSpc>
                <a:spcPct val="150000"/>
              </a:lnSpc>
              <a:buFont typeface="+mj-lt"/>
              <a:buAutoNum type="arabicPeriod"/>
            </a:pPr>
            <a:r>
              <a:rPr lang="ro-RO" sz="2000" b="1" dirty="0" smtClean="0">
                <a:solidFill>
                  <a:schemeClr val="bg1"/>
                </a:solidFill>
                <a:latin typeface="Times New Roman" panose="02020603050405020304" pitchFamily="18" charset="0"/>
                <a:cs typeface="Times New Roman" panose="02020603050405020304" pitchFamily="18" charset="0"/>
              </a:rPr>
              <a:t>Comenzi de bază</a:t>
            </a:r>
            <a:r>
              <a:rPr lang="en-US" sz="2000" b="1" dirty="0" smtClean="0">
                <a:solidFill>
                  <a:schemeClr val="bg1"/>
                </a:solidFill>
                <a:latin typeface="Times New Roman" panose="02020603050405020304" pitchFamily="18" charset="0"/>
                <a:cs typeface="Times New Roman" panose="02020603050405020304" pitchFamily="18" charset="0"/>
              </a:rPr>
              <a:t>: </a:t>
            </a:r>
            <a:r>
              <a:rPr lang="ro-RO" sz="2000" dirty="0" smtClean="0">
                <a:solidFill>
                  <a:schemeClr val="bg1"/>
                </a:solidFill>
                <a:latin typeface="Times New Roman" panose="02020603050405020304" pitchFamily="18" charset="0"/>
                <a:cs typeface="Times New Roman" panose="02020603050405020304" pitchFamily="18" charset="0"/>
              </a:rPr>
              <a:t>funcții de bază</a:t>
            </a:r>
            <a:r>
              <a:rPr lang="ro-RO" sz="2000" b="1" dirty="0" smtClean="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universal </a:t>
            </a:r>
            <a:r>
              <a:rPr lang="en-US" sz="2000" dirty="0" err="1" smtClean="0">
                <a:solidFill>
                  <a:schemeClr val="bg1"/>
                </a:solidFill>
                <a:latin typeface="Times New Roman" panose="02020603050405020304" pitchFamily="18" charset="0"/>
                <a:cs typeface="Times New Roman" panose="02020603050405020304" pitchFamily="18" charset="0"/>
              </a:rPr>
              <a:t>valabile</a:t>
            </a:r>
            <a:r>
              <a:rPr lang="ro-RO" sz="2000" dirty="0" smtClean="0">
                <a:solidFill>
                  <a:schemeClr val="bg1"/>
                </a:solidFill>
                <a:latin typeface="Times New Roman" panose="02020603050405020304" pitchFamily="18" charset="0"/>
                <a:cs typeface="Times New Roman" panose="02020603050405020304" pitchFamily="18" charset="0"/>
              </a:rPr>
              <a:t>,</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agnostice</a:t>
            </a:r>
            <a:r>
              <a:rPr lang="en-US" sz="2000" dirty="0" smtClean="0">
                <a:solidFill>
                  <a:schemeClr val="bg1"/>
                </a:solidFill>
                <a:latin typeface="Times New Roman" panose="02020603050405020304" pitchFamily="18" charset="0"/>
                <a:cs typeface="Times New Roman" panose="02020603050405020304" pitchFamily="18" charset="0"/>
              </a:rPr>
              <a:t> de </a:t>
            </a:r>
            <a:r>
              <a:rPr lang="en-US" sz="2000" dirty="0" err="1" smtClean="0">
                <a:solidFill>
                  <a:schemeClr val="bg1"/>
                </a:solidFill>
                <a:latin typeface="Times New Roman" panose="02020603050405020304" pitchFamily="18" charset="0"/>
                <a:cs typeface="Times New Roman" panose="02020603050405020304" pitchFamily="18" charset="0"/>
              </a:rPr>
              <a:t>produc</a:t>
            </a:r>
            <a:r>
              <a:rPr lang="ro-RO" sz="2000" dirty="0" smtClean="0">
                <a:solidFill>
                  <a:schemeClr val="bg1"/>
                </a:solidFill>
                <a:latin typeface="Times New Roman" panose="02020603050405020304" pitchFamily="18" charset="0"/>
                <a:cs typeface="Times New Roman" panose="02020603050405020304" pitchFamily="18" charset="0"/>
              </a:rPr>
              <a:t>ător sau tip</a:t>
            </a:r>
          </a:p>
          <a:p>
            <a:pPr marL="914400" lvl="1" indent="-457200">
              <a:lnSpc>
                <a:spcPct val="150000"/>
              </a:lnSpc>
              <a:buFont typeface="+mj-lt"/>
              <a:buAutoNum type="arabicPeriod"/>
            </a:pPr>
            <a:r>
              <a:rPr lang="ro-RO" sz="2000" b="1" dirty="0" smtClean="0">
                <a:solidFill>
                  <a:schemeClr val="bg1"/>
                </a:solidFill>
                <a:latin typeface="Times New Roman" panose="02020603050405020304" pitchFamily="18" charset="0"/>
                <a:cs typeface="Times New Roman" panose="02020603050405020304" pitchFamily="18" charset="0"/>
              </a:rPr>
              <a:t>Comen</a:t>
            </a:r>
            <a:r>
              <a:rPr lang="en-US" sz="2000" b="1" dirty="0" smtClean="0">
                <a:solidFill>
                  <a:schemeClr val="bg1"/>
                </a:solidFill>
                <a:latin typeface="Times New Roman" panose="02020603050405020304" pitchFamily="18" charset="0"/>
                <a:cs typeface="Times New Roman" panose="02020603050405020304" pitchFamily="18" charset="0"/>
              </a:rPr>
              <a:t>z</a:t>
            </a:r>
            <a:r>
              <a:rPr lang="ro-RO" sz="2000" b="1" dirty="0" smtClean="0">
                <a:solidFill>
                  <a:schemeClr val="bg1"/>
                </a:solidFill>
                <a:latin typeface="Times New Roman" panose="02020603050405020304" pitchFamily="18" charset="0"/>
                <a:cs typeface="Times New Roman" panose="02020603050405020304" pitchFamily="18" charset="0"/>
              </a:rPr>
              <a:t>i generice</a:t>
            </a:r>
            <a:r>
              <a:rPr lang="en-US" sz="2000" b="1" dirty="0" smtClean="0">
                <a:solidFill>
                  <a:schemeClr val="bg1"/>
                </a:solidFill>
                <a:latin typeface="Times New Roman" panose="02020603050405020304" pitchFamily="18" charset="0"/>
                <a:cs typeface="Times New Roman" panose="02020603050405020304" pitchFamily="18" charset="0"/>
              </a:rPr>
              <a:t>: </a:t>
            </a:r>
            <a:r>
              <a:rPr lang="ro-RO" sz="2000" dirty="0" smtClean="0">
                <a:solidFill>
                  <a:schemeClr val="bg1"/>
                </a:solidFill>
                <a:latin typeface="Times New Roman" panose="02020603050405020304" pitchFamily="18" charset="0"/>
                <a:cs typeface="Times New Roman" panose="02020603050405020304" pitchFamily="18" charset="0"/>
              </a:rPr>
              <a:t>definesc funcționalitățile nodului și tipul echipamentului (ex. De iluminat, de termoficare, de securitate, utilitară, de confort)</a:t>
            </a:r>
          </a:p>
          <a:p>
            <a:pPr marL="914400" lvl="1" indent="-457200">
              <a:lnSpc>
                <a:spcPct val="150000"/>
              </a:lnSpc>
              <a:buFont typeface="+mj-lt"/>
              <a:buAutoNum type="arabicPeriod"/>
            </a:pPr>
            <a:r>
              <a:rPr lang="ro-RO" sz="2000" b="1" dirty="0" smtClean="0">
                <a:solidFill>
                  <a:schemeClr val="bg1"/>
                </a:solidFill>
                <a:latin typeface="Times New Roman" panose="02020603050405020304" pitchFamily="18" charset="0"/>
                <a:cs typeface="Times New Roman" panose="02020603050405020304" pitchFamily="18" charset="0"/>
              </a:rPr>
              <a:t>Comenzi specific</a:t>
            </a:r>
            <a:r>
              <a:rPr lang="en-US" sz="2000" b="1" dirty="0" smtClean="0">
                <a:solidFill>
                  <a:schemeClr val="bg1"/>
                </a:solidFill>
                <a:latin typeface="Times New Roman" panose="02020603050405020304" pitchFamily="18" charset="0"/>
                <a:cs typeface="Times New Roman" panose="02020603050405020304" pitchFamily="18" charset="0"/>
              </a:rPr>
              <a:t>e: </a:t>
            </a:r>
            <a:r>
              <a:rPr lang="en-US" sz="2000" dirty="0" smtClean="0">
                <a:solidFill>
                  <a:schemeClr val="bg1"/>
                </a:solidFill>
                <a:latin typeface="Times New Roman" panose="02020603050405020304" pitchFamily="18" charset="0"/>
                <a:cs typeface="Times New Roman" panose="02020603050405020304" pitchFamily="18" charset="0"/>
              </a:rPr>
              <a:t>definite generic, </a:t>
            </a:r>
            <a:r>
              <a:rPr lang="en-US" sz="2000" dirty="0" err="1" smtClean="0">
                <a:solidFill>
                  <a:schemeClr val="bg1"/>
                </a:solidFill>
                <a:latin typeface="Times New Roman" panose="02020603050405020304" pitchFamily="18" charset="0"/>
                <a:cs typeface="Times New Roman" panose="02020603050405020304" pitchFamily="18" charset="0"/>
              </a:rPr>
              <a:t>interpretarea</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lor</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depinz</a:t>
            </a:r>
            <a:r>
              <a:rPr lang="ro-RO" sz="2000" dirty="0" smtClean="0">
                <a:solidFill>
                  <a:schemeClr val="bg1"/>
                </a:solidFill>
                <a:latin typeface="Times New Roman" panose="02020603050405020304" pitchFamily="18" charset="0"/>
                <a:cs typeface="Times New Roman" panose="02020603050405020304" pitchFamily="18" charset="0"/>
              </a:rPr>
              <a:t>ând strict de nodul utilizator (ex. Setarea unei valori, interogarea unui </a:t>
            </a:r>
            <a:r>
              <a:rPr lang="en-US" sz="2000" dirty="0" smtClean="0">
                <a:solidFill>
                  <a:schemeClr val="bg1"/>
                </a:solidFill>
                <a:latin typeface="Times New Roman" panose="02020603050405020304" pitchFamily="18" charset="0"/>
                <a:cs typeface="Times New Roman" panose="02020603050405020304" pitchFamily="18" charset="0"/>
              </a:rPr>
              <a:t>c</a:t>
            </a:r>
            <a:r>
              <a:rPr lang="ro-RO" sz="2000" dirty="0" smtClean="0">
                <a:solidFill>
                  <a:schemeClr val="bg1"/>
                </a:solidFill>
                <a:latin typeface="Times New Roman" panose="02020603050405020304" pitchFamily="18" charset="0"/>
                <a:cs typeface="Times New Roman" panose="02020603050405020304" pitchFamily="18" charset="0"/>
              </a:rPr>
              <a:t>âmp)</a:t>
            </a:r>
            <a:endParaRPr lang="ro-RO" sz="2000" b="1" dirty="0" smtClean="0">
              <a:solidFill>
                <a:schemeClr val="bg1"/>
              </a:solidFill>
              <a:latin typeface="Times New Roman" panose="02020603050405020304" pitchFamily="18" charset="0"/>
              <a:cs typeface="Times New Roman" panose="02020603050405020304" pitchFamily="18" charset="0"/>
            </a:endParaRPr>
          </a:p>
          <a:p>
            <a:pPr marL="800100" lvl="1" indent="-342900">
              <a:lnSpc>
                <a:spcPct val="150000"/>
              </a:lnSpc>
              <a:buFont typeface="Courier New" panose="02070309020205020404" pitchFamily="49" charset="0"/>
              <a:buChar char="o"/>
            </a:pPr>
            <a:endParaRPr 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3745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4818627" cy="646331"/>
          </a:xfrm>
          <a:prstGeom prst="rect">
            <a:avLst/>
          </a:prstGeom>
          <a:noFill/>
        </p:spPr>
        <p:txBody>
          <a:bodyPr wrap="non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Node-RED (Front End)</a:t>
            </a:r>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1" y="0"/>
            <a:ext cx="1841500" cy="6867526"/>
          </a:xfrm>
          <a:prstGeom prst="rect">
            <a:avLst/>
          </a:prstGeom>
        </p:spPr>
      </p:pic>
      <p:sp>
        <p:nvSpPr>
          <p:cNvPr id="2" name="TextBox 1"/>
          <p:cNvSpPr txBox="1"/>
          <p:nvPr/>
        </p:nvSpPr>
        <p:spPr>
          <a:xfrm>
            <a:off x="1842576" y="2240050"/>
            <a:ext cx="4264024" cy="1200329"/>
          </a:xfrm>
          <a:prstGeom prst="rect">
            <a:avLst/>
          </a:prstGeom>
          <a:noFill/>
        </p:spPr>
        <p:txBody>
          <a:bodyPr wrap="square" rtlCol="0">
            <a:spAutoFit/>
          </a:bodyPr>
          <a:lstStyle/>
          <a:p>
            <a:r>
              <a:rPr lang="ro-RO" dirty="0" smtClean="0">
                <a:solidFill>
                  <a:schemeClr val="bg1"/>
                </a:solidFill>
                <a:latin typeface="Times New Roman" panose="02020603050405020304" pitchFamily="18" charset="0"/>
                <a:cs typeface="Times New Roman" panose="02020603050405020304" pitchFamily="18" charset="0"/>
              </a:rPr>
              <a:t>Dezvoltarea </a:t>
            </a:r>
            <a:r>
              <a:rPr lang="ro-RO" dirty="0">
                <a:solidFill>
                  <a:schemeClr val="bg1"/>
                </a:solidFill>
                <a:latin typeface="Times New Roman" panose="02020603050405020304" pitchFamily="18" charset="0"/>
                <a:cs typeface="Times New Roman" panose="02020603050405020304" pitchFamily="18" charset="0"/>
              </a:rPr>
              <a:t>pe bază fluxurilor de date, descriind modul de operare și interconectarea diferitlor noduri de lucru, palete și elemente vizuale</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6005513" y="847725"/>
            <a:ext cx="6110288" cy="2784651"/>
          </a:xfrm>
          <a:prstGeom prst="rect">
            <a:avLst/>
          </a:prstGeom>
        </p:spPr>
      </p:pic>
      <p:sp>
        <p:nvSpPr>
          <p:cNvPr id="6" name="TextBox 5"/>
          <p:cNvSpPr txBox="1"/>
          <p:nvPr/>
        </p:nvSpPr>
        <p:spPr>
          <a:xfrm>
            <a:off x="1801020" y="879779"/>
            <a:ext cx="4244974" cy="1200329"/>
          </a:xfrm>
          <a:prstGeom prst="rect">
            <a:avLst/>
          </a:prstGeom>
          <a:noFill/>
        </p:spPr>
        <p:txBody>
          <a:bodyPr wrap="square" rtlCol="0">
            <a:spAutoFit/>
          </a:bodyPr>
          <a:lstStyle/>
          <a:p>
            <a:r>
              <a:rPr lang="ro-RO" dirty="0">
                <a:solidFill>
                  <a:schemeClr val="bg1"/>
                </a:solidFill>
                <a:latin typeface="Times New Roman" panose="02020603050405020304" pitchFamily="18" charset="0"/>
                <a:cs typeface="Times New Roman" panose="02020603050405020304" pitchFamily="18" charset="0"/>
              </a:rPr>
              <a:t>Mediu de programare vizuală, open source, dedicată integrării echipamentelor hardware în proiecte de IoT</a:t>
            </a:r>
          </a:p>
          <a:p>
            <a:endParaRPr lang="en-US" dirty="0"/>
          </a:p>
        </p:txBody>
      </p:sp>
      <p:sp>
        <p:nvSpPr>
          <p:cNvPr id="9" name="TextBox 8"/>
          <p:cNvSpPr txBox="1"/>
          <p:nvPr/>
        </p:nvSpPr>
        <p:spPr>
          <a:xfrm>
            <a:off x="1839912" y="3774503"/>
            <a:ext cx="10209213" cy="646331"/>
          </a:xfrm>
          <a:prstGeom prst="rect">
            <a:avLst/>
          </a:prstGeom>
          <a:noFill/>
        </p:spPr>
        <p:txBody>
          <a:bodyPr wrap="square" rtlCol="0">
            <a:spAutoFit/>
          </a:bodyPr>
          <a:lstStyle/>
          <a:p>
            <a:r>
              <a:rPr lang="ro-RO" dirty="0">
                <a:solidFill>
                  <a:schemeClr val="bg1"/>
                </a:solidFill>
                <a:latin typeface="Times New Roman" panose="02020603050405020304" pitchFamily="18" charset="0"/>
                <a:cs typeface="Times New Roman" panose="02020603050405020304" pitchFamily="18" charset="0"/>
              </a:rPr>
              <a:t>Permite utilizarea unui număr vast de protocoale de </a:t>
            </a:r>
            <a:r>
              <a:rPr lang="ro-RO" dirty="0" smtClean="0">
                <a:solidFill>
                  <a:schemeClr val="bg1"/>
                </a:solidFill>
                <a:latin typeface="Times New Roman" panose="02020603050405020304" pitchFamily="18" charset="0"/>
                <a:cs typeface="Times New Roman" panose="02020603050405020304" pitchFamily="18" charset="0"/>
              </a:rPr>
              <a:t>comunicare, </a:t>
            </a:r>
            <a:r>
              <a:rPr lang="ro-RO" b="1" dirty="0" smtClean="0">
                <a:solidFill>
                  <a:schemeClr val="bg1"/>
                </a:solidFill>
                <a:latin typeface="Times New Roman" panose="02020603050405020304" pitchFamily="18" charset="0"/>
                <a:cs typeface="Times New Roman" panose="02020603050405020304" pitchFamily="18" charset="0"/>
              </a:rPr>
              <a:t>inclusiv MQTT</a:t>
            </a:r>
            <a:r>
              <a:rPr lang="ro-RO" dirty="0" smtClean="0">
                <a:solidFill>
                  <a:schemeClr val="bg1"/>
                </a:solidFill>
                <a:latin typeface="Times New Roman" panose="02020603050405020304" pitchFamily="18" charset="0"/>
                <a:cs typeface="Times New Roman" panose="02020603050405020304" pitchFamily="18" charset="0"/>
              </a:rPr>
              <a:t>, </a:t>
            </a:r>
            <a:r>
              <a:rPr lang="ro-RO" dirty="0">
                <a:solidFill>
                  <a:schemeClr val="bg1"/>
                </a:solidFill>
                <a:latin typeface="Times New Roman" panose="02020603050405020304" pitchFamily="18" charset="0"/>
                <a:cs typeface="Times New Roman" panose="02020603050405020304" pitchFamily="18" charset="0"/>
              </a:rPr>
              <a:t>API-uri și servicii online, cât și prelucrarea mai multor structuri de </a:t>
            </a:r>
            <a:r>
              <a:rPr lang="ro-RO" dirty="0" smtClean="0">
                <a:solidFill>
                  <a:schemeClr val="bg1"/>
                </a:solidFill>
                <a:latin typeface="Times New Roman" panose="02020603050405020304" pitchFamily="18" charset="0"/>
                <a:cs typeface="Times New Roman" panose="02020603050405020304" pitchFamily="18" charset="0"/>
              </a:rPr>
              <a:t>date</a:t>
            </a:r>
            <a:endParaRPr lang="ro-RO"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801020" y="4562961"/>
            <a:ext cx="9704388" cy="646331"/>
          </a:xfrm>
          <a:prstGeom prst="rect">
            <a:avLst/>
          </a:prstGeom>
          <a:noFill/>
        </p:spPr>
        <p:txBody>
          <a:bodyPr wrap="square" rtlCol="0">
            <a:spAutoFit/>
          </a:bodyPr>
          <a:lstStyle/>
          <a:p>
            <a:r>
              <a:rPr lang="ro-RO" dirty="0" smtClean="0">
                <a:solidFill>
                  <a:schemeClr val="bg1"/>
                </a:solidFill>
                <a:latin typeface="Times New Roman" panose="02020603050405020304" pitchFamily="18" charset="0"/>
                <a:cs typeface="Times New Roman" panose="02020603050405020304" pitchFamily="18" charset="0"/>
              </a:rPr>
              <a:t>Oferă o gamă variată de elemente vizuale ușor configurabile și utilizabile, permițând dezvoltarea rapidă a unor interfețe de lucru</a:t>
            </a:r>
            <a:endParaRPr lang="ro-RO"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413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3954929" cy="646331"/>
          </a:xfrm>
          <a:prstGeom prst="rect">
            <a:avLst/>
          </a:prstGeom>
          <a:noFill/>
        </p:spPr>
        <p:txBody>
          <a:bodyPr wrap="non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Python (Back End)</a:t>
            </a:r>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1" y="0"/>
            <a:ext cx="1841500" cy="6867526"/>
          </a:xfrm>
          <a:prstGeom prst="rect">
            <a:avLst/>
          </a:prstGeom>
        </p:spPr>
      </p:pic>
      <p:sp>
        <p:nvSpPr>
          <p:cNvPr id="2" name="TextBox 1"/>
          <p:cNvSpPr txBox="1"/>
          <p:nvPr/>
        </p:nvSpPr>
        <p:spPr>
          <a:xfrm>
            <a:off x="1841501" y="722531"/>
            <a:ext cx="9836149" cy="5909310"/>
          </a:xfrm>
          <a:prstGeom prst="rect">
            <a:avLst/>
          </a:prstGeom>
          <a:noFill/>
        </p:spPr>
        <p:txBody>
          <a:bodyPr wrap="square" rtlCol="0">
            <a:spAutoFit/>
          </a:bodyPr>
          <a:lstStyle/>
          <a:p>
            <a:pPr>
              <a:lnSpc>
                <a:spcPct val="150000"/>
              </a:lnSpc>
            </a:pPr>
            <a:r>
              <a:rPr lang="ro-RO" dirty="0" err="1" smtClean="0">
                <a:solidFill>
                  <a:schemeClr val="bg1"/>
                </a:solidFill>
                <a:latin typeface="Times New Roman" panose="02020603050405020304" pitchFamily="18" charset="0"/>
                <a:cs typeface="Times New Roman" panose="02020603050405020304" pitchFamily="18" charset="0"/>
              </a:rPr>
              <a:t>O</a:t>
            </a:r>
            <a:r>
              <a:rPr lang="en-US" dirty="0" err="1" smtClean="0">
                <a:solidFill>
                  <a:schemeClr val="bg1"/>
                </a:solidFill>
                <a:latin typeface="Times New Roman" panose="02020603050405020304" pitchFamily="18" charset="0"/>
                <a:cs typeface="Times New Roman" panose="02020603050405020304" pitchFamily="18" charset="0"/>
              </a:rPr>
              <a:t>feră</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suport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nativ</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pentru</a:t>
            </a:r>
            <a:r>
              <a:rPr lang="en-US" dirty="0">
                <a:solidFill>
                  <a:schemeClr val="bg1"/>
                </a:solidFill>
                <a:latin typeface="Times New Roman" panose="02020603050405020304" pitchFamily="18" charset="0"/>
                <a:cs typeface="Times New Roman" panose="02020603050405020304" pitchFamily="18" charset="0"/>
              </a:rPr>
              <a:t> o </a:t>
            </a:r>
            <a:r>
              <a:rPr lang="en-US" dirty="0" err="1">
                <a:solidFill>
                  <a:schemeClr val="bg1"/>
                </a:solidFill>
                <a:latin typeface="Times New Roman" panose="02020603050405020304" pitchFamily="18" charset="0"/>
                <a:cs typeface="Times New Roman" panose="02020603050405020304" pitchFamily="18" charset="0"/>
              </a:rPr>
              <a:t>multitudine</a:t>
            </a:r>
            <a:r>
              <a:rPr lang="en-US" dirty="0">
                <a:solidFill>
                  <a:schemeClr val="bg1"/>
                </a:solidFill>
                <a:latin typeface="Times New Roman" panose="02020603050405020304" pitchFamily="18" charset="0"/>
                <a:cs typeface="Times New Roman" panose="02020603050405020304" pitchFamily="18" charset="0"/>
              </a:rPr>
              <a:t> de module </a:t>
            </a:r>
            <a:r>
              <a:rPr lang="en-US" dirty="0" err="1" smtClean="0">
                <a:solidFill>
                  <a:schemeClr val="bg1"/>
                </a:solidFill>
                <a:latin typeface="Times New Roman" panose="02020603050405020304" pitchFamily="18" charset="0"/>
                <a:cs typeface="Times New Roman" panose="02020603050405020304" pitchFamily="18" charset="0"/>
              </a:rPr>
              <a:t>utilizate</a:t>
            </a:r>
            <a:r>
              <a:rPr lang="ro-RO" dirty="0" smtClean="0">
                <a:solidFill>
                  <a:schemeClr val="bg1"/>
                </a:solidFill>
                <a:latin typeface="Times New Roman" panose="02020603050405020304" pitchFamily="18" charset="0"/>
                <a:cs typeface="Times New Roman" panose="02020603050405020304" pitchFamily="18" charset="0"/>
              </a:rPr>
              <a:t>,</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Printre</a:t>
            </a:r>
            <a:r>
              <a:rPr lang="en-US" dirty="0">
                <a:solidFill>
                  <a:schemeClr val="bg1"/>
                </a:solidFill>
                <a:latin typeface="Times New Roman" panose="02020603050405020304" pitchFamily="18" charset="0"/>
                <a:cs typeface="Times New Roman" panose="02020603050405020304" pitchFamily="18" charset="0"/>
              </a:rPr>
              <a:t> </a:t>
            </a:r>
            <a:r>
              <a:rPr lang="ro-RO" dirty="0" smtClean="0">
                <a:solidFill>
                  <a:schemeClr val="bg1"/>
                </a:solidFill>
                <a:latin typeface="Times New Roman" panose="02020603050405020304" pitchFamily="18" charset="0"/>
                <a:cs typeface="Times New Roman" panose="02020603050405020304" pitchFamily="18" charset="0"/>
              </a:rPr>
              <a:t>care</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merită</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meționate</a:t>
            </a:r>
            <a:r>
              <a:rPr lang="en-US" dirty="0">
                <a:solidFill>
                  <a:schemeClr val="bg1"/>
                </a:solidFill>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b="1" dirty="0" err="1" smtClean="0">
                <a:solidFill>
                  <a:schemeClr val="bg1"/>
                </a:solidFill>
                <a:latin typeface="Times New Roman" panose="02020603050405020304" pitchFamily="18" charset="0"/>
                <a:cs typeface="Times New Roman" panose="02020603050405020304" pitchFamily="18" charset="0"/>
              </a:rPr>
              <a:t>paho-mqtt</a:t>
            </a:r>
            <a:r>
              <a:rPr lang="en-US" b="1" dirty="0">
                <a:solidFill>
                  <a:schemeClr val="bg1"/>
                </a:solidFill>
                <a:latin typeface="Times New Roman" panose="02020603050405020304" pitchFamily="18" charset="0"/>
                <a:cs typeface="Times New Roman" panose="02020603050405020304" pitchFamily="18" charset="0"/>
              </a:rPr>
              <a: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librăria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dedicată</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comunicării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prin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protocolul</a:t>
            </a:r>
            <a:r>
              <a:rPr lang="en-US" dirty="0">
                <a:solidFill>
                  <a:schemeClr val="bg1"/>
                </a:solidFill>
                <a:latin typeface="Times New Roman" panose="02020603050405020304" pitchFamily="18" charset="0"/>
                <a:cs typeface="Times New Roman" panose="02020603050405020304" pitchFamily="18" charset="0"/>
              </a:rPr>
              <a:t> MQTT</a:t>
            </a:r>
          </a:p>
          <a:p>
            <a:pPr marL="742950" lvl="1" indent="-285750">
              <a:lnSpc>
                <a:spcPct val="150000"/>
              </a:lnSpc>
              <a:buFont typeface="Arial" panose="020B0604020202020204" pitchFamily="34" charset="0"/>
              <a:buChar char="•"/>
            </a:pPr>
            <a:r>
              <a:rPr lang="en-US" b="1" dirty="0" err="1" smtClean="0">
                <a:solidFill>
                  <a:schemeClr val="bg1"/>
                </a:solidFill>
                <a:latin typeface="Times New Roman" panose="02020603050405020304" pitchFamily="18" charset="0"/>
                <a:cs typeface="Times New Roman" panose="02020603050405020304" pitchFamily="18" charset="0"/>
              </a:rPr>
              <a:t>numpy</a:t>
            </a:r>
            <a:r>
              <a:rPr lang="en-US" b="1" dirty="0">
                <a:solidFill>
                  <a:schemeClr val="bg1"/>
                </a:solidFill>
                <a:latin typeface="Times New Roman" panose="02020603050405020304" pitchFamily="18" charset="0"/>
                <a:cs typeface="Times New Roman" panose="02020603050405020304" pitchFamily="18" charset="0"/>
              </a:rPr>
              <a: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librăria</a:t>
            </a:r>
            <a:r>
              <a:rPr lang="en-US" dirty="0">
                <a:solidFill>
                  <a:schemeClr val="bg1"/>
                </a:solidFill>
                <a:latin typeface="Times New Roman" panose="02020603050405020304" pitchFamily="18" charset="0"/>
                <a:cs typeface="Times New Roman" panose="02020603050405020304" pitchFamily="18" charset="0"/>
              </a:rPr>
              <a:t> standard </a:t>
            </a:r>
            <a:r>
              <a:rPr lang="en-US" dirty="0" err="1">
                <a:solidFill>
                  <a:schemeClr val="bg1"/>
                </a:solidFill>
                <a:latin typeface="Times New Roman" panose="02020603050405020304" pitchFamily="18" charset="0"/>
                <a:cs typeface="Times New Roman" panose="02020603050405020304" pitchFamily="18" charset="0"/>
              </a:rPr>
              <a:t>utilizată</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pentru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operații</a:t>
            </a:r>
            <a:r>
              <a:rPr lang="en-US" dirty="0">
                <a:solidFill>
                  <a:schemeClr val="bg1"/>
                </a:solidFill>
                <a:latin typeface="Times New Roman" panose="02020603050405020304" pitchFamily="18" charset="0"/>
                <a:cs typeface="Times New Roman" panose="02020603050405020304" pitchFamily="18" charset="0"/>
              </a:rPr>
              <a:t> cu </a:t>
            </a:r>
            <a:r>
              <a:rPr lang="en-US" dirty="0" err="1">
                <a:solidFill>
                  <a:schemeClr val="bg1"/>
                </a:solidFill>
                <a:latin typeface="Times New Roman" panose="02020603050405020304" pitchFamily="18" charset="0"/>
                <a:cs typeface="Times New Roman" panose="02020603050405020304" pitchFamily="18" charset="0"/>
              </a:rPr>
              <a:t>matrici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multidimensionali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precum</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și</a:t>
            </a:r>
            <a:r>
              <a:rPr lang="en-US" dirty="0">
                <a:solidFill>
                  <a:schemeClr val="bg1"/>
                </a:solidFill>
                <a:latin typeface="Times New Roman" panose="02020603050405020304" pitchFamily="18" charset="0"/>
                <a:cs typeface="Times New Roman" panose="02020603050405020304" pitchFamily="18" charset="0"/>
              </a:rPr>
              <a:t> o </a:t>
            </a:r>
            <a:r>
              <a:rPr lang="en-US" dirty="0" err="1" smtClean="0">
                <a:solidFill>
                  <a:schemeClr val="bg1"/>
                </a:solidFill>
                <a:latin typeface="Times New Roman" panose="02020603050405020304" pitchFamily="18" charset="0"/>
                <a:cs typeface="Times New Roman" panose="02020603050405020304" pitchFamily="18" charset="0"/>
              </a:rPr>
              <a:t>colecți</a:t>
            </a:r>
            <a:r>
              <a:rPr lang="ro-RO" dirty="0" smtClean="0">
                <a:solidFill>
                  <a:schemeClr val="bg1"/>
                </a:solidFill>
                <a:latin typeface="Times New Roman" panose="02020603050405020304" pitchFamily="18" charset="0"/>
                <a:cs typeface="Times New Roman" panose="02020603050405020304" pitchFamily="18" charset="0"/>
              </a:rPr>
              <a:t>e</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amplă</a:t>
            </a:r>
            <a:r>
              <a:rPr lang="en-US" dirty="0">
                <a:solidFill>
                  <a:schemeClr val="bg1"/>
                </a:solidFill>
                <a:latin typeface="Times New Roman" panose="02020603050405020304" pitchFamily="18" charset="0"/>
                <a:cs typeface="Times New Roman" panose="02020603050405020304" pitchFamily="18" charset="0"/>
              </a:rPr>
              <a:t> de </a:t>
            </a:r>
            <a:r>
              <a:rPr lang="en-US" dirty="0" err="1">
                <a:solidFill>
                  <a:schemeClr val="bg1"/>
                </a:solidFill>
                <a:latin typeface="Times New Roman" panose="02020603050405020304" pitchFamily="18" charset="0"/>
                <a:cs typeface="Times New Roman" panose="02020603050405020304" pitchFamily="18" charset="0"/>
              </a:rPr>
              <a:t>funcții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matematice</a:t>
            </a:r>
            <a:endParaRPr lang="en-US" dirty="0">
              <a:solidFill>
                <a:schemeClr val="bg1"/>
              </a:solidFill>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b="1" dirty="0" err="1" smtClean="0">
                <a:solidFill>
                  <a:schemeClr val="bg1"/>
                </a:solidFill>
                <a:latin typeface="Times New Roman" panose="02020603050405020304" pitchFamily="18" charset="0"/>
                <a:cs typeface="Times New Roman" panose="02020603050405020304" pitchFamily="18" charset="0"/>
              </a:rPr>
              <a:t>tensorflow</a:t>
            </a:r>
            <a:r>
              <a:rPr lang="en-US" b="1" dirty="0">
                <a:solidFill>
                  <a:schemeClr val="bg1"/>
                </a:solidFill>
                <a:latin typeface="Times New Roman" panose="02020603050405020304" pitchFamily="18" charset="0"/>
                <a:cs typeface="Times New Roman" panose="02020603050405020304" pitchFamily="18" charset="0"/>
              </a:rPr>
              <a: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librăria</a:t>
            </a:r>
            <a:r>
              <a:rPr lang="en-US" dirty="0">
                <a:solidFill>
                  <a:schemeClr val="bg1"/>
                </a:solidFill>
                <a:latin typeface="Times New Roman" panose="02020603050405020304" pitchFamily="18" charset="0"/>
                <a:cs typeface="Times New Roman" panose="02020603050405020304" pitchFamily="18" charset="0"/>
              </a:rPr>
              <a:t> de </a:t>
            </a:r>
            <a:r>
              <a:rPr lang="en-US" dirty="0" err="1">
                <a:solidFill>
                  <a:schemeClr val="bg1"/>
                </a:solidFill>
                <a:latin typeface="Times New Roman" panose="02020603050405020304" pitchFamily="18" charset="0"/>
                <a:cs typeface="Times New Roman" panose="02020603050405020304" pitchFamily="18" charset="0"/>
              </a:rPr>
              <a:t>manipulare</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grafică</a:t>
            </a:r>
            <a:r>
              <a:rPr lang="en-US" dirty="0">
                <a:solidFill>
                  <a:schemeClr val="bg1"/>
                </a:solidFill>
                <a:latin typeface="Times New Roman" panose="02020603050405020304" pitchFamily="18" charset="0"/>
                <a:cs typeface="Times New Roman" panose="02020603050405020304" pitchFamily="18" charset="0"/>
              </a:rPr>
              <a:t> de date, </a:t>
            </a:r>
            <a:r>
              <a:rPr lang="en-US" dirty="0" err="1" smtClean="0">
                <a:solidFill>
                  <a:schemeClr val="bg1"/>
                </a:solidFill>
                <a:latin typeface="Times New Roman" panose="02020603050405020304" pitchFamily="18" charset="0"/>
                <a:cs typeface="Times New Roman" panose="02020603050405020304" pitchFamily="18" charset="0"/>
              </a:rPr>
              <a:t>folosi</a:t>
            </a:r>
            <a:r>
              <a:rPr lang="ro-RO" dirty="0" smtClean="0">
                <a:solidFill>
                  <a:schemeClr val="bg1"/>
                </a:solidFill>
                <a:latin typeface="Times New Roman" panose="02020603050405020304" pitchFamily="18" charset="0"/>
                <a:cs typeface="Times New Roman" panose="02020603050405020304" pitchFamily="18" charset="0"/>
              </a:rPr>
              <a:t>t</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adesea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în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aplicații</a:t>
            </a:r>
            <a:r>
              <a:rPr lang="en-US" dirty="0">
                <a:solidFill>
                  <a:schemeClr val="bg1"/>
                </a:solidFill>
                <a:latin typeface="Times New Roman" panose="02020603050405020304" pitchFamily="18" charset="0"/>
                <a:cs typeface="Times New Roman" panose="02020603050405020304" pitchFamily="18" charset="0"/>
              </a:rPr>
              <a:t> de </a:t>
            </a:r>
            <a:r>
              <a:rPr lang="en-US" dirty="0" err="1">
                <a:solidFill>
                  <a:schemeClr val="bg1"/>
                </a:solidFill>
                <a:latin typeface="Times New Roman" panose="02020603050405020304" pitchFamily="18" charset="0"/>
                <a:cs typeface="Times New Roman" panose="02020603050405020304" pitchFamily="18" charset="0"/>
              </a:rPr>
              <a:t>inteligență</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artificială</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în</a:t>
            </a:r>
            <a:r>
              <a:rPr lang="en-US" dirty="0">
                <a:solidFill>
                  <a:schemeClr val="bg1"/>
                </a:solidFill>
                <a:latin typeface="Times New Roman" panose="02020603050405020304" pitchFamily="18" charset="0"/>
                <a:cs typeface="Times New Roman" panose="02020603050405020304" pitchFamily="18" charset="0"/>
              </a:rPr>
              <a:t> special </a:t>
            </a:r>
            <a:r>
              <a:rPr lang="en-US" dirty="0" err="1">
                <a:solidFill>
                  <a:schemeClr val="bg1"/>
                </a:solidFill>
                <a:latin typeface="Times New Roman" panose="02020603050405020304" pitchFamily="18" charset="0"/>
                <a:cs typeface="Times New Roman" panose="02020603050405020304" pitchFamily="18" charset="0"/>
              </a:rPr>
              <a:t>pentru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definirea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structurilor</a:t>
            </a:r>
            <a:r>
              <a:rPr lang="en-US" dirty="0">
                <a:solidFill>
                  <a:schemeClr val="bg1"/>
                </a:solidFill>
                <a:latin typeface="Times New Roman" panose="02020603050405020304" pitchFamily="18" charset="0"/>
                <a:cs typeface="Times New Roman" panose="02020603050405020304" pitchFamily="18" charset="0"/>
              </a:rPr>
              <a:t> de </a:t>
            </a:r>
            <a:r>
              <a:rPr lang="en-US" dirty="0" err="1">
                <a:solidFill>
                  <a:schemeClr val="bg1"/>
                </a:solidFill>
                <a:latin typeface="Times New Roman" panose="02020603050405020304" pitchFamily="18" charset="0"/>
                <a:cs typeface="Times New Roman" panose="02020603050405020304" pitchFamily="18" charset="0"/>
              </a:rPr>
              <a:t>rețele</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neuronale</a:t>
            </a:r>
            <a:endParaRPr lang="en-US" dirty="0">
              <a:solidFill>
                <a:schemeClr val="bg1"/>
              </a:solidFill>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b="1" dirty="0" err="1" smtClean="0">
                <a:solidFill>
                  <a:schemeClr val="bg1"/>
                </a:solidFill>
                <a:latin typeface="Times New Roman" panose="02020603050405020304" pitchFamily="18" charset="0"/>
                <a:cs typeface="Times New Roman" panose="02020603050405020304" pitchFamily="18" charset="0"/>
              </a:rPr>
              <a:t>json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librărie</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folosită</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pentru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convertirea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datelor</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în</a:t>
            </a:r>
            <a:r>
              <a:rPr lang="en-US" dirty="0">
                <a:solidFill>
                  <a:schemeClr val="bg1"/>
                </a:solidFill>
                <a:latin typeface="Times New Roman" panose="02020603050405020304" pitchFamily="18" charset="0"/>
                <a:cs typeface="Times New Roman" panose="02020603050405020304" pitchFamily="18" charset="0"/>
              </a:rPr>
              <a:t> format JSON, </a:t>
            </a:r>
            <a:r>
              <a:rPr lang="en-US" dirty="0" err="1">
                <a:solidFill>
                  <a:schemeClr val="bg1"/>
                </a:solidFill>
                <a:latin typeface="Times New Roman" panose="02020603050405020304" pitchFamily="18" charset="0"/>
                <a:cs typeface="Times New Roman" panose="02020603050405020304" pitchFamily="18" charset="0"/>
              </a:rPr>
              <a:t>atât</a:t>
            </a:r>
            <a:r>
              <a:rPr lang="en-US" dirty="0">
                <a:solidFill>
                  <a:schemeClr val="bg1"/>
                </a:solidFill>
                <a:latin typeface="Times New Roman" panose="02020603050405020304" pitchFamily="18" charset="0"/>
                <a:cs typeface="Times New Roman" panose="02020603050405020304" pitchFamily="18" charset="0"/>
              </a:rPr>
              <a:t> la </a:t>
            </a:r>
            <a:r>
              <a:rPr lang="en-US" dirty="0" err="1">
                <a:solidFill>
                  <a:schemeClr val="bg1"/>
                </a:solidFill>
                <a:latin typeface="Times New Roman" panose="02020603050405020304" pitchFamily="18" charset="0"/>
                <a:cs typeface="Times New Roman" panose="02020603050405020304" pitchFamily="18" charset="0"/>
              </a:rPr>
              <a:t>transmisia</a:t>
            </a:r>
            <a:r>
              <a:rPr lang="en-US" dirty="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datelo</a:t>
            </a:r>
            <a:r>
              <a:rPr lang="ro-RO" dirty="0" smtClean="0">
                <a:solidFill>
                  <a:schemeClr val="bg1"/>
                </a:solidFill>
                <a:latin typeface="Times New Roman" panose="02020603050405020304" pitchFamily="18" charset="0"/>
                <a:cs typeface="Times New Roman" panose="02020603050405020304" pitchFamily="18" charset="0"/>
              </a:rPr>
              <a:t>r</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prin</a:t>
            </a:r>
            <a:r>
              <a:rPr lang="en-US" dirty="0">
                <a:solidFill>
                  <a:schemeClr val="bg1"/>
                </a:solidFill>
                <a:latin typeface="Times New Roman" panose="02020603050405020304" pitchFamily="18" charset="0"/>
                <a:cs typeface="Times New Roman" panose="02020603050405020304" pitchFamily="18" charset="0"/>
              </a:rPr>
              <a:t> MQTT, </a:t>
            </a:r>
            <a:r>
              <a:rPr lang="en-US" dirty="0" err="1">
                <a:solidFill>
                  <a:schemeClr val="bg1"/>
                </a:solidFill>
                <a:latin typeface="Times New Roman" panose="02020603050405020304" pitchFamily="18" charset="0"/>
                <a:cs typeface="Times New Roman" panose="02020603050405020304" pitchFamily="18" charset="0"/>
              </a:rPr>
              <a:t>cât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și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serializarea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și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deserializarea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datelor</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relevante</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prelucrării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limbajului</a:t>
            </a:r>
            <a:r>
              <a:rPr lang="en-US" dirty="0">
                <a:solidFill>
                  <a:schemeClr val="bg1"/>
                </a:solidFill>
                <a:latin typeface="Times New Roman" panose="02020603050405020304" pitchFamily="18" charset="0"/>
                <a:cs typeface="Times New Roman" panose="02020603050405020304" pitchFamily="18" charset="0"/>
              </a:rPr>
              <a:t> natural</a:t>
            </a:r>
          </a:p>
          <a:p>
            <a:pPr marL="742950" lvl="1" indent="-285750">
              <a:lnSpc>
                <a:spcPct val="150000"/>
              </a:lnSpc>
              <a:buFont typeface="Arial" panose="020B0604020202020204" pitchFamily="34" charset="0"/>
              <a:buChar char="•"/>
            </a:pPr>
            <a:r>
              <a:rPr lang="en-US" b="1" dirty="0" err="1" smtClean="0">
                <a:solidFill>
                  <a:schemeClr val="bg1"/>
                </a:solidFill>
                <a:latin typeface="Times New Roman" panose="02020603050405020304" pitchFamily="18" charset="0"/>
                <a:cs typeface="Times New Roman" panose="02020603050405020304" pitchFamily="18" charset="0"/>
              </a:rPr>
              <a:t>nltk</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acronim</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provenit</a:t>
            </a:r>
            <a:r>
              <a:rPr lang="en-US" dirty="0">
                <a:solidFill>
                  <a:schemeClr val="bg1"/>
                </a:solidFill>
                <a:latin typeface="Times New Roman" panose="02020603050405020304" pitchFamily="18" charset="0"/>
                <a:cs typeface="Times New Roman" panose="02020603050405020304" pitchFamily="18" charset="0"/>
              </a:rPr>
              <a:t> din Natural Language Toolkit; </a:t>
            </a:r>
            <a:r>
              <a:rPr lang="ro-RO" dirty="0" smtClean="0">
                <a:solidFill>
                  <a:schemeClr val="bg1"/>
                </a:solidFill>
                <a:latin typeface="Times New Roman" panose="02020603050405020304" pitchFamily="18" charset="0"/>
                <a:cs typeface="Times New Roman" panose="02020603050405020304" pitchFamily="18" charset="0"/>
              </a:rPr>
              <a:t>librăria </a:t>
            </a:r>
            <a:r>
              <a:rPr lang="en-US" dirty="0" err="1" smtClean="0">
                <a:solidFill>
                  <a:schemeClr val="bg1"/>
                </a:solidFill>
                <a:latin typeface="Times New Roman" panose="02020603050405020304" pitchFamily="18" charset="0"/>
                <a:cs typeface="Times New Roman" panose="02020603050405020304" pitchFamily="18" charset="0"/>
              </a:rPr>
              <a:t>oferă</a:t>
            </a:r>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o </a:t>
            </a:r>
            <a:r>
              <a:rPr lang="en-US" dirty="0" err="1">
                <a:solidFill>
                  <a:schemeClr val="bg1"/>
                </a:solidFill>
                <a:latin typeface="Times New Roman" panose="02020603050405020304" pitchFamily="18" charset="0"/>
                <a:cs typeface="Times New Roman" panose="02020603050405020304" pitchFamily="18" charset="0"/>
              </a:rPr>
              <a:t>gamă</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largă</a:t>
            </a:r>
            <a:r>
              <a:rPr lang="en-US" dirty="0">
                <a:solidFill>
                  <a:schemeClr val="bg1"/>
                </a:solidFill>
                <a:latin typeface="Times New Roman" panose="02020603050405020304" pitchFamily="18" charset="0"/>
                <a:cs typeface="Times New Roman" panose="02020603050405020304" pitchFamily="18" charset="0"/>
              </a:rPr>
              <a:t> de </a:t>
            </a:r>
            <a:r>
              <a:rPr lang="en-US" dirty="0" err="1">
                <a:solidFill>
                  <a:schemeClr val="bg1"/>
                </a:solidFill>
                <a:latin typeface="Times New Roman" panose="02020603050405020304" pitchFamily="18" charset="0"/>
                <a:cs typeface="Times New Roman" panose="02020603050405020304" pitchFamily="18" charset="0"/>
              </a:rPr>
              <a:t>operații</a:t>
            </a:r>
            <a:r>
              <a:rPr lang="en-US" dirty="0">
                <a:solidFill>
                  <a:schemeClr val="bg1"/>
                </a:solidFill>
                <a:latin typeface="Times New Roman" panose="02020603050405020304" pitchFamily="18" charset="0"/>
                <a:cs typeface="Times New Roman" panose="02020603050405020304" pitchFamily="18" charset="0"/>
              </a:rPr>
              <a:t> utile </a:t>
            </a:r>
            <a:r>
              <a:rPr lang="en-US" dirty="0" err="1">
                <a:solidFill>
                  <a:schemeClr val="bg1"/>
                </a:solidFill>
                <a:latin typeface="Times New Roman" panose="02020603050405020304" pitchFamily="18" charset="0"/>
                <a:cs typeface="Times New Roman" panose="02020603050405020304" pitchFamily="18" charset="0"/>
              </a:rPr>
              <a:t>în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prelucrarea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limbajului</a:t>
            </a:r>
            <a:r>
              <a:rPr lang="en-US" dirty="0">
                <a:solidFill>
                  <a:schemeClr val="bg1"/>
                </a:solidFill>
                <a:latin typeface="Times New Roman" panose="02020603050405020304" pitchFamily="18" charset="0"/>
                <a:cs typeface="Times New Roman" panose="02020603050405020304" pitchFamily="18" charset="0"/>
              </a:rPr>
              <a:t> natural.</a:t>
            </a:r>
          </a:p>
          <a:p>
            <a:pPr marL="742950" lvl="1" indent="-285750">
              <a:lnSpc>
                <a:spcPct val="150000"/>
              </a:lnSpc>
              <a:buFont typeface="Arial" panose="020B0604020202020204" pitchFamily="34" charset="0"/>
              <a:buChar char="•"/>
            </a:pPr>
            <a:r>
              <a:rPr lang="en-US" b="1" dirty="0" smtClean="0">
                <a:solidFill>
                  <a:schemeClr val="bg1"/>
                </a:solidFill>
                <a:latin typeface="Times New Roman" panose="02020603050405020304" pitchFamily="18" charset="0"/>
                <a:cs typeface="Times New Roman" panose="02020603050405020304" pitchFamily="18" charset="0"/>
              </a:rPr>
              <a:t>pickle</a:t>
            </a:r>
            <a:r>
              <a:rPr lang="en-US" b="1" dirty="0">
                <a:solidFill>
                  <a:schemeClr val="bg1"/>
                </a:solidFill>
                <a:latin typeface="Times New Roman" panose="02020603050405020304" pitchFamily="18" charset="0"/>
                <a:cs typeface="Times New Roman" panose="02020603050405020304" pitchFamily="18" charset="0"/>
              </a:rPr>
              <a: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librărie</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specializată</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pe</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serializare</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și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deserializare</a:t>
            </a:r>
            <a:r>
              <a:rPr lang="en-US" dirty="0">
                <a:solidFill>
                  <a:schemeClr val="bg1"/>
                </a:solidFill>
                <a:latin typeface="Times New Roman" panose="02020603050405020304" pitchFamily="18" charset="0"/>
                <a:cs typeface="Times New Roman" panose="02020603050405020304" pitchFamily="18" charset="0"/>
              </a:rPr>
              <a:t> de date </a:t>
            </a:r>
            <a:r>
              <a:rPr lang="en-US" dirty="0" err="1">
                <a:solidFill>
                  <a:schemeClr val="bg1"/>
                </a:solidFill>
                <a:latin typeface="Times New Roman" panose="02020603050405020304" pitchFamily="18" charset="0"/>
                <a:cs typeface="Times New Roman" panose="02020603050405020304" pitchFamily="18" charset="0"/>
              </a:rPr>
              <a:t>și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stocarea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persistentă</a:t>
            </a:r>
            <a:r>
              <a:rPr lang="en-US" dirty="0">
                <a:solidFill>
                  <a:schemeClr val="bg1"/>
                </a:solidFill>
                <a:latin typeface="Times New Roman" panose="02020603050405020304" pitchFamily="18" charset="0"/>
                <a:cs typeface="Times New Roman" panose="02020603050405020304" pitchFamily="18" charset="0"/>
              </a:rPr>
              <a:t> a </a:t>
            </a:r>
            <a:r>
              <a:rPr lang="en-US" dirty="0" err="1">
                <a:solidFill>
                  <a:schemeClr val="bg1"/>
                </a:solidFill>
                <a:latin typeface="Times New Roman" panose="02020603050405020304" pitchFamily="18" charset="0"/>
                <a:cs typeface="Times New Roman" panose="02020603050405020304" pitchFamily="18" charset="0"/>
              </a:rPr>
              <a:t>acestora</a:t>
            </a:r>
            <a:r>
              <a:rPr lang="en-US" dirty="0" smtClean="0">
                <a:solidFill>
                  <a:schemeClr val="bg1"/>
                </a:solidFill>
                <a:latin typeface="Times New Roman" panose="02020603050405020304" pitchFamily="18" charset="0"/>
                <a:cs typeface="Times New Roman" panose="02020603050405020304" pitchFamily="18" charset="0"/>
              </a:rPr>
              <a:t>.</a:t>
            </a:r>
            <a:endParaRPr lang="ro-RO" dirty="0" smtClean="0">
              <a:solidFill>
                <a:schemeClr val="bg1"/>
              </a:solidFill>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b="1" dirty="0" smtClean="0">
                <a:solidFill>
                  <a:schemeClr val="bg1"/>
                </a:solidFill>
                <a:latin typeface="Times New Roman" panose="02020603050405020304" pitchFamily="18" charset="0"/>
                <a:cs typeface="Times New Roman" panose="02020603050405020304" pitchFamily="18" charset="0"/>
              </a:rPr>
              <a:t>p</a:t>
            </a:r>
            <a:r>
              <a:rPr lang="ro-RO" b="1" dirty="0" smtClean="0">
                <a:solidFill>
                  <a:schemeClr val="bg1"/>
                </a:solidFill>
                <a:latin typeface="Times New Roman" panose="02020603050405020304" pitchFamily="18" charset="0"/>
                <a:cs typeface="Times New Roman" panose="02020603050405020304" pitchFamily="18" charset="0"/>
              </a:rPr>
              <a:t>ython-openzwave</a:t>
            </a:r>
            <a:r>
              <a:rPr lang="en-US" b="1" dirty="0" smtClean="0">
                <a:solidFill>
                  <a:schemeClr val="bg1"/>
                </a:solidFill>
                <a:latin typeface="Times New Roman" panose="02020603050405020304" pitchFamily="18" charset="0"/>
                <a:cs typeface="Times New Roman" panose="02020603050405020304" pitchFamily="18" charset="0"/>
              </a:rPr>
              <a:t>: </a:t>
            </a:r>
            <a:r>
              <a:rPr lang="ro-RO" dirty="0" smtClean="0">
                <a:solidFill>
                  <a:schemeClr val="bg1"/>
                </a:solidFill>
                <a:latin typeface="Times New Roman" panose="02020603050405020304" pitchFamily="18" charset="0"/>
                <a:cs typeface="Times New Roman" panose="02020603050405020304" pitchFamily="18" charset="0"/>
              </a:rPr>
              <a:t>librărie dedicată interacțiunii cu controller Z-Wave, folosit pentru interogarea și configurarea nodurilor membre rețelei</a:t>
            </a: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929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9644948" cy="646331"/>
          </a:xfrm>
          <a:prstGeom prst="rect">
            <a:avLst/>
          </a:prstGeom>
          <a:noFill/>
        </p:spPr>
        <p:txBody>
          <a:bodyPr wrap="non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Rețea neuronală pentru clasificare, </a:t>
            </a:r>
            <a:r>
              <a:rPr lang="ro-RO" sz="3600" b="1" i="1" dirty="0" smtClean="0">
                <a:solidFill>
                  <a:schemeClr val="bg1"/>
                </a:solidFill>
                <a:latin typeface="Times New Roman" panose="02020603050405020304" pitchFamily="18" charset="0"/>
                <a:cs typeface="Times New Roman" panose="02020603050405020304" pitchFamily="18" charset="0"/>
              </a:rPr>
              <a:t>feed forward</a:t>
            </a:r>
            <a:endParaRPr lang="en-US" sz="3600" b="1" i="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 y="0"/>
            <a:ext cx="1841500" cy="6867526"/>
          </a:xfrm>
          <a:prstGeom prst="rect">
            <a:avLst/>
          </a:prstGeom>
        </p:spPr>
      </p:pic>
      <p:graphicFrame>
        <p:nvGraphicFramePr>
          <p:cNvPr id="2" name="Object 1"/>
          <p:cNvGraphicFramePr>
            <a:graphicFrameLocks noChangeAspect="1"/>
          </p:cNvGraphicFramePr>
          <p:nvPr>
            <p:extLst>
              <p:ext uri="{D42A27DB-BD31-4B8C-83A1-F6EECF244321}">
                <p14:modId xmlns:p14="http://schemas.microsoft.com/office/powerpoint/2010/main" val="803809521"/>
              </p:ext>
            </p:extLst>
          </p:nvPr>
        </p:nvGraphicFramePr>
        <p:xfrm>
          <a:off x="5965826" y="817751"/>
          <a:ext cx="6129336" cy="3791925"/>
        </p:xfrm>
        <a:graphic>
          <a:graphicData uri="http://schemas.openxmlformats.org/presentationml/2006/ole">
            <mc:AlternateContent xmlns:mc="http://schemas.openxmlformats.org/markup-compatibility/2006">
              <mc:Choice xmlns:v="urn:schemas-microsoft-com:vml" Requires="v">
                <p:oleObj spid="_x0000_s10255" name="Visio" r:id="rId4" imgW="10315508" imgH="6381842" progId="Visio.Drawing.15">
                  <p:embed/>
                </p:oleObj>
              </mc:Choice>
              <mc:Fallback>
                <p:oleObj name="Visio" r:id="rId4" imgW="10315508" imgH="6381842" progId="Visio.Drawing.15">
                  <p:embed/>
                  <p:pic>
                    <p:nvPicPr>
                      <p:cNvPr id="0" name=""/>
                      <p:cNvPicPr/>
                      <p:nvPr/>
                    </p:nvPicPr>
                    <p:blipFill>
                      <a:blip r:embed="rId5"/>
                      <a:stretch>
                        <a:fillRect/>
                      </a:stretch>
                    </p:blipFill>
                    <p:spPr>
                      <a:xfrm>
                        <a:off x="5965826" y="817751"/>
                        <a:ext cx="6129336" cy="3791925"/>
                      </a:xfrm>
                      <a:prstGeom prst="rect">
                        <a:avLst/>
                      </a:prstGeom>
                    </p:spPr>
                  </p:pic>
                </p:oleObj>
              </mc:Fallback>
            </mc:AlternateContent>
          </a:graphicData>
        </a:graphic>
      </p:graphicFrame>
      <p:sp>
        <p:nvSpPr>
          <p:cNvPr id="3" name="TextBox 2"/>
          <p:cNvSpPr txBox="1"/>
          <p:nvPr/>
        </p:nvSpPr>
        <p:spPr>
          <a:xfrm>
            <a:off x="1841501" y="3027573"/>
            <a:ext cx="4044949" cy="1477328"/>
          </a:xfrm>
          <a:prstGeom prst="rect">
            <a:avLst/>
          </a:prstGeom>
          <a:noFill/>
        </p:spPr>
        <p:txBody>
          <a:bodyPr wrap="square" rtlCol="0">
            <a:spAutoFit/>
          </a:bodyPr>
          <a:lstStyle/>
          <a:p>
            <a:pPr marL="285750" indent="-285750">
              <a:buFont typeface="Arial" panose="020B0604020202020204" pitchFamily="34" charset="0"/>
              <a:buChar char="•"/>
            </a:pPr>
            <a:r>
              <a:rPr lang="ro-RO" dirty="0" smtClean="0">
                <a:solidFill>
                  <a:schemeClr val="bg1"/>
                </a:solidFill>
                <a:latin typeface="Times New Roman" panose="02020603050405020304" pitchFamily="18" charset="0"/>
                <a:cs typeface="Times New Roman" panose="02020603050405020304" pitchFamily="18" charset="0"/>
              </a:rPr>
              <a:t>Funcția de activare a neuronlilor din straturi ascunse</a:t>
            </a:r>
            <a:r>
              <a:rPr lang="en-US"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ReLU</a:t>
            </a:r>
            <a:endParaRPr lang="ro-RO"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smtClean="0">
                <a:solidFill>
                  <a:schemeClr val="bg1"/>
                </a:solidFill>
                <a:latin typeface="Times New Roman" panose="02020603050405020304" pitchFamily="18" charset="0"/>
                <a:cs typeface="Times New Roman" panose="02020603050405020304" pitchFamily="18" charset="0"/>
              </a:rPr>
              <a:t>Func</a:t>
            </a:r>
            <a:r>
              <a:rPr lang="ro-RO" dirty="0" smtClean="0">
                <a:solidFill>
                  <a:schemeClr val="bg1"/>
                </a:solidFill>
                <a:latin typeface="Times New Roman" panose="02020603050405020304" pitchFamily="18" charset="0"/>
                <a:cs typeface="Times New Roman" panose="02020603050405020304" pitchFamily="18" charset="0"/>
              </a:rPr>
              <a:t>ția de activare a neuronilor din statul de ieșire</a:t>
            </a:r>
            <a:r>
              <a:rPr lang="en-US" dirty="0" smtClean="0">
                <a:solidFill>
                  <a:schemeClr val="bg1"/>
                </a:solidFill>
                <a:latin typeface="Times New Roman" panose="02020603050405020304" pitchFamily="18" charset="0"/>
                <a:cs typeface="Times New Roman" panose="02020603050405020304" pitchFamily="18" charset="0"/>
              </a:rPr>
              <a:t>:</a:t>
            </a:r>
            <a:r>
              <a:rPr lang="ro-RO" dirty="0" smtClean="0">
                <a:solidFill>
                  <a:schemeClr val="bg1"/>
                </a:solidFill>
                <a:latin typeface="Times New Roman" panose="02020603050405020304" pitchFamily="18" charset="0"/>
                <a:cs typeface="Times New Roman" panose="02020603050405020304" pitchFamily="18" charset="0"/>
              </a:rPr>
              <a:t> </a:t>
            </a:r>
            <a:r>
              <a:rPr lang="ro-RO" b="1" dirty="0" smtClean="0">
                <a:solidFill>
                  <a:schemeClr val="bg1"/>
                </a:solidFill>
                <a:latin typeface="Times New Roman" panose="02020603050405020304" pitchFamily="18" charset="0"/>
                <a:cs typeface="Times New Roman" panose="02020603050405020304" pitchFamily="18" charset="0"/>
              </a:rPr>
              <a:t>Sigmoidală </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841501" y="874931"/>
            <a:ext cx="4124325" cy="2031325"/>
          </a:xfrm>
          <a:prstGeom prst="rect">
            <a:avLst/>
          </a:prstGeom>
          <a:noFill/>
        </p:spPr>
        <p:txBody>
          <a:bodyPr wrap="square" rtlCol="0">
            <a:spAutoFit/>
          </a:bodyPr>
          <a:lstStyle/>
          <a:p>
            <a:pPr marL="285750" indent="-285750">
              <a:buFont typeface="Arial" panose="020B0604020202020204" pitchFamily="34" charset="0"/>
              <a:buChar char="•"/>
            </a:pPr>
            <a:r>
              <a:rPr lang="ro-RO" b="1" dirty="0" smtClean="0">
                <a:solidFill>
                  <a:schemeClr val="bg1"/>
                </a:solidFill>
                <a:latin typeface="Times New Roman" panose="02020603050405020304" pitchFamily="18" charset="0"/>
                <a:cs typeface="Times New Roman" panose="02020603050405020304" pitchFamily="18" charset="0"/>
              </a:rPr>
              <a:t>3 </a:t>
            </a:r>
            <a:r>
              <a:rPr lang="ro-RO" dirty="0" smtClean="0">
                <a:solidFill>
                  <a:schemeClr val="bg1"/>
                </a:solidFill>
                <a:latin typeface="Times New Roman" panose="02020603050405020304" pitchFamily="18" charset="0"/>
                <a:cs typeface="Times New Roman" panose="02020603050405020304" pitchFamily="18" charset="0"/>
              </a:rPr>
              <a:t>straturi ascunse</a:t>
            </a:r>
          </a:p>
          <a:p>
            <a:pPr marL="285750" indent="-285750">
              <a:buFont typeface="Arial" panose="020B0604020202020204" pitchFamily="34" charset="0"/>
              <a:buChar char="•"/>
            </a:pPr>
            <a:endParaRPr lang="ro-RO"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o-RO" b="1" dirty="0" smtClean="0">
                <a:solidFill>
                  <a:schemeClr val="bg1"/>
                </a:solidFill>
                <a:latin typeface="Times New Roman" panose="02020603050405020304" pitchFamily="18" charset="0"/>
                <a:cs typeface="Times New Roman" panose="02020603050405020304" pitchFamily="18" charset="0"/>
              </a:rPr>
              <a:t>500 </a:t>
            </a:r>
            <a:r>
              <a:rPr lang="ro-RO" dirty="0" smtClean="0">
                <a:solidFill>
                  <a:schemeClr val="bg1"/>
                </a:solidFill>
                <a:latin typeface="Times New Roman" panose="02020603050405020304" pitchFamily="18" charset="0"/>
                <a:cs typeface="Times New Roman" panose="02020603050405020304" pitchFamily="18" charset="0"/>
              </a:rPr>
              <a:t>neuroni în fiecare strat ascuns</a:t>
            </a:r>
          </a:p>
          <a:p>
            <a:pPr marL="285750" indent="-285750">
              <a:buFont typeface="Arial" panose="020B0604020202020204" pitchFamily="34" charset="0"/>
              <a:buChar char="•"/>
            </a:pPr>
            <a:endParaRPr lang="ro-RO"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o-RO" dirty="0" smtClean="0">
                <a:solidFill>
                  <a:schemeClr val="bg1"/>
                </a:solidFill>
                <a:latin typeface="Times New Roman" panose="02020603050405020304" pitchFamily="18" charset="0"/>
                <a:cs typeface="Times New Roman" panose="02020603050405020304" pitchFamily="18" charset="0"/>
              </a:rPr>
              <a:t>Număr variabil de neuroni în straturile de intrare și ieșire în funcție de datele de antrenare</a:t>
            </a:r>
          </a:p>
        </p:txBody>
      </p:sp>
      <p:sp>
        <p:nvSpPr>
          <p:cNvPr id="9" name="TextBox 8"/>
          <p:cNvSpPr txBox="1"/>
          <p:nvPr/>
        </p:nvSpPr>
        <p:spPr>
          <a:xfrm>
            <a:off x="1860551" y="4776954"/>
            <a:ext cx="8493125" cy="1754326"/>
          </a:xfrm>
          <a:prstGeom prst="rect">
            <a:avLst/>
          </a:prstGeom>
          <a:noFill/>
        </p:spPr>
        <p:txBody>
          <a:bodyPr wrap="square" rtlCol="0">
            <a:spAutoFit/>
          </a:bodyPr>
          <a:lstStyle/>
          <a:p>
            <a:pPr marL="285750" indent="-285750">
              <a:buFont typeface="Arial" panose="020B0604020202020204" pitchFamily="34" charset="0"/>
              <a:buChar char="•"/>
            </a:pPr>
            <a:r>
              <a:rPr lang="ro-RO" dirty="0" smtClean="0">
                <a:solidFill>
                  <a:schemeClr val="bg1"/>
                </a:solidFill>
                <a:latin typeface="Times New Roman" panose="02020603050405020304" pitchFamily="18" charset="0"/>
                <a:cs typeface="Times New Roman" panose="02020603050405020304" pitchFamily="18" charset="0"/>
              </a:rPr>
              <a:t>Antrenare realizată cu backpropagation folosind optimizatorul </a:t>
            </a:r>
            <a:r>
              <a:rPr lang="ro-RO" b="1" dirty="0" smtClean="0">
                <a:solidFill>
                  <a:schemeClr val="bg1"/>
                </a:solidFill>
                <a:latin typeface="Times New Roman" panose="02020603050405020304" pitchFamily="18" charset="0"/>
                <a:cs typeface="Times New Roman" panose="02020603050405020304" pitchFamily="18" charset="0"/>
              </a:rPr>
              <a:t>Adam</a:t>
            </a:r>
          </a:p>
          <a:p>
            <a:pPr marL="285750" indent="-285750">
              <a:buFont typeface="Arial" panose="020B0604020202020204" pitchFamily="34" charset="0"/>
              <a:buChar char="•"/>
            </a:pPr>
            <a:endParaRPr lang="ro-RO" b="1"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o-RO" dirty="0" smtClean="0">
                <a:solidFill>
                  <a:schemeClr val="bg1"/>
                </a:solidFill>
                <a:latin typeface="Times New Roman" panose="02020603050405020304" pitchFamily="18" charset="0"/>
                <a:cs typeface="Times New Roman" panose="02020603050405020304" pitchFamily="18" charset="0"/>
              </a:rPr>
              <a:t>Acuratețe medie de </a:t>
            </a:r>
            <a:r>
              <a:rPr lang="ro-RO" b="1" dirty="0" smtClean="0">
                <a:solidFill>
                  <a:schemeClr val="bg1"/>
                </a:solidFill>
                <a:latin typeface="Times New Roman" panose="02020603050405020304" pitchFamily="18" charset="0"/>
                <a:cs typeface="Times New Roman" panose="02020603050405020304" pitchFamily="18" charset="0"/>
              </a:rPr>
              <a:t>93.1%</a:t>
            </a:r>
            <a:endParaRPr lang="ro-RO" b="1"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ro-RO"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o-RO" dirty="0" smtClean="0">
                <a:solidFill>
                  <a:schemeClr val="bg1"/>
                </a:solidFill>
                <a:latin typeface="Times New Roman" panose="02020603050405020304" pitchFamily="18" charset="0"/>
                <a:cs typeface="Times New Roman" panose="02020603050405020304" pitchFamily="18" charset="0"/>
              </a:rPr>
              <a:t>Variabilă prag de decizie setată la </a:t>
            </a:r>
            <a:r>
              <a:rPr lang="ro-RO" b="1" dirty="0" smtClean="0">
                <a:solidFill>
                  <a:schemeClr val="bg1"/>
                </a:solidFill>
                <a:latin typeface="Times New Roman" panose="02020603050405020304" pitchFamily="18" charset="0"/>
                <a:cs typeface="Times New Roman" panose="02020603050405020304" pitchFamily="18" charset="0"/>
              </a:rPr>
              <a:t>85%. </a:t>
            </a:r>
            <a:r>
              <a:rPr lang="ro-RO" dirty="0" smtClean="0">
                <a:solidFill>
                  <a:schemeClr val="bg1"/>
                </a:solidFill>
                <a:latin typeface="Times New Roman" panose="02020603050405020304" pitchFamily="18" charset="0"/>
                <a:cs typeface="Times New Roman" panose="02020603050405020304" pitchFamily="18" charset="0"/>
              </a:rPr>
              <a:t>Orice comandă clasificată cu o precizie mai mică de acest prag va fi respinsă și utilizatorul va fi rugat să reformuleze</a:t>
            </a:r>
            <a:endParaRPr lang="ro-RO"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0381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7169149" cy="646331"/>
          </a:xfrm>
          <a:prstGeom prst="rect">
            <a:avLst/>
          </a:prstGeom>
          <a:noFill/>
        </p:spPr>
        <p:txBody>
          <a:bodyPr wrap="squar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Prelucrarea </a:t>
            </a:r>
            <a:r>
              <a:rPr lang="en-US" sz="3600" b="1" dirty="0" err="1" smtClean="0">
                <a:solidFill>
                  <a:schemeClr val="bg1"/>
                </a:solidFill>
                <a:latin typeface="Times New Roman" panose="02020603050405020304" pitchFamily="18" charset="0"/>
                <a:cs typeface="Times New Roman" panose="02020603050405020304" pitchFamily="18" charset="0"/>
              </a:rPr>
              <a:t>datelor</a:t>
            </a:r>
            <a:r>
              <a:rPr lang="en-US" sz="3600" b="1" dirty="0" smtClean="0">
                <a:solidFill>
                  <a:schemeClr val="bg1"/>
                </a:solidFill>
                <a:latin typeface="Times New Roman" panose="02020603050405020304" pitchFamily="18" charset="0"/>
                <a:cs typeface="Times New Roman" panose="02020603050405020304" pitchFamily="18" charset="0"/>
              </a:rPr>
              <a:t> de </a:t>
            </a:r>
            <a:r>
              <a:rPr lang="en-US" sz="3600" b="1" dirty="0" err="1" smtClean="0">
                <a:solidFill>
                  <a:schemeClr val="bg1"/>
                </a:solidFill>
                <a:latin typeface="Times New Roman" panose="02020603050405020304" pitchFamily="18" charset="0"/>
                <a:cs typeface="Times New Roman" panose="02020603050405020304" pitchFamily="18" charset="0"/>
              </a:rPr>
              <a:t>antrenare</a:t>
            </a:r>
            <a:endParaRPr lang="en-US" sz="3600" b="1" i="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 y="0"/>
            <a:ext cx="1841500" cy="6867526"/>
          </a:xfrm>
          <a:prstGeom prst="rect">
            <a:avLst/>
          </a:prstGeom>
        </p:spPr>
      </p:pic>
      <p:sp>
        <p:nvSpPr>
          <p:cNvPr id="2" name="TextBox 1"/>
          <p:cNvSpPr txBox="1"/>
          <p:nvPr/>
        </p:nvSpPr>
        <p:spPr>
          <a:xfrm>
            <a:off x="2033221" y="857250"/>
            <a:ext cx="9587279" cy="1754326"/>
          </a:xfrm>
          <a:prstGeom prst="rect">
            <a:avLst/>
          </a:prstGeom>
          <a:noFill/>
        </p:spPr>
        <p:txBody>
          <a:bodyPr wrap="square" rtlCol="0">
            <a:spAutoFit/>
          </a:bodyPr>
          <a:lstStyle/>
          <a:p>
            <a:r>
              <a:rPr lang="ro-RO" dirty="0" smtClean="0">
                <a:solidFill>
                  <a:schemeClr val="bg1"/>
                </a:solidFill>
                <a:latin typeface="Times New Roman" panose="02020603050405020304" pitchFamily="18" charset="0"/>
                <a:cs typeface="Times New Roman" panose="02020603050405020304" pitchFamily="18" charset="0"/>
              </a:rPr>
              <a:t>Pentru </a:t>
            </a:r>
            <a:r>
              <a:rPr lang="ro-RO" dirty="0">
                <a:solidFill>
                  <a:schemeClr val="bg1"/>
                </a:solidFill>
                <a:latin typeface="Times New Roman" panose="02020603050405020304" pitchFamily="18" charset="0"/>
                <a:cs typeface="Times New Roman" panose="02020603050405020304" pitchFamily="18" charset="0"/>
              </a:rPr>
              <a:t>a putea utiliza codarea one hot, în primă instanță este necesară determinarea lungimii rezultatului codării, care este, în fapt, numărul total de cuvinte diferite utilizabile pentru formarea propozițiilor de comandă. Deoarece acest număr este practic incuantificabil, alegerea logică a fost utilizarea doar a acelor cuvinte care se regăsesc în lista de date folosite pentru antrenarea rețelei. Astfel, a apărut noțiunea de </a:t>
            </a:r>
            <a:r>
              <a:rPr lang="ro-RO" i="1" dirty="0">
                <a:solidFill>
                  <a:schemeClr val="bg1"/>
                </a:solidFill>
                <a:latin typeface="Times New Roman" panose="02020603050405020304" pitchFamily="18" charset="0"/>
                <a:cs typeface="Times New Roman" panose="02020603050405020304" pitchFamily="18" charset="0"/>
              </a:rPr>
              <a:t>lexic</a:t>
            </a:r>
            <a:r>
              <a:rPr lang="ro-RO" dirty="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latin typeface="Times New Roman" panose="02020603050405020304" pitchFamily="18" charset="0"/>
              <a:cs typeface="Times New Roman" panose="02020603050405020304" pitchFamily="18" charset="0"/>
            </a:endParaRP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3686175" y="3257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679121333"/>
              </p:ext>
            </p:extLst>
          </p:nvPr>
        </p:nvGraphicFramePr>
        <p:xfrm>
          <a:off x="3357196" y="2350288"/>
          <a:ext cx="6072554" cy="3454388"/>
        </p:xfrm>
        <a:graphic>
          <a:graphicData uri="http://schemas.openxmlformats.org/presentationml/2006/ole">
            <mc:AlternateContent xmlns:mc="http://schemas.openxmlformats.org/markup-compatibility/2006">
              <mc:Choice xmlns:v="urn:schemas-microsoft-com:vml" Requires="v">
                <p:oleObj spid="_x0000_s11271" name="Visio" r:id="rId4" imgW="6953384" imgH="3953046" progId="Visio.Drawing.15">
                  <p:embed/>
                </p:oleObj>
              </mc:Choice>
              <mc:Fallback>
                <p:oleObj name="Visio" r:id="rId4" imgW="6953384" imgH="3953046" progId="Visio.Drawing.15">
                  <p:embed/>
                  <p:pic>
                    <p:nvPicPr>
                      <p:cNvPr id="0" name="Object 1"/>
                      <p:cNvPicPr>
                        <a:picLocks noChangeAspect="1" noChangeArrowheads="1"/>
                      </p:cNvPicPr>
                      <p:nvPr/>
                    </p:nvPicPr>
                    <p:blipFill>
                      <a:blip r:embed="rId5"/>
                      <a:srcRect/>
                      <a:stretch>
                        <a:fillRect/>
                      </a:stretch>
                    </p:blipFill>
                    <p:spPr bwMode="auto">
                      <a:xfrm>
                        <a:off x="3357196" y="2350288"/>
                        <a:ext cx="6072554" cy="3454388"/>
                      </a:xfrm>
                      <a:prstGeom prst="rect">
                        <a:avLst/>
                      </a:prstGeom>
                      <a:noFill/>
                    </p:spPr>
                  </p:pic>
                </p:oleObj>
              </mc:Fallback>
            </mc:AlternateContent>
          </a:graphicData>
        </a:graphic>
      </p:graphicFrame>
      <p:sp>
        <p:nvSpPr>
          <p:cNvPr id="9" name="TextBox 8"/>
          <p:cNvSpPr txBox="1"/>
          <p:nvPr/>
        </p:nvSpPr>
        <p:spPr>
          <a:xfrm>
            <a:off x="2152650" y="5934670"/>
            <a:ext cx="8686800" cy="923330"/>
          </a:xfrm>
          <a:prstGeom prst="rect">
            <a:avLst/>
          </a:prstGeom>
          <a:noFill/>
        </p:spPr>
        <p:txBody>
          <a:bodyPr wrap="square" rtlCol="0">
            <a:spAutoFit/>
          </a:bodyPr>
          <a:lstStyle/>
          <a:p>
            <a:r>
              <a:rPr lang="ro-RO" dirty="0">
                <a:solidFill>
                  <a:schemeClr val="bg1"/>
                </a:solidFill>
                <a:latin typeface="Times New Roman" panose="02020603050405020304" pitchFamily="18" charset="0"/>
                <a:cs typeface="Times New Roman" panose="02020603050405020304" pitchFamily="18" charset="0"/>
              </a:rPr>
              <a:t>Odată generate, lexicul și lista categoriilor se vor utiliza pentru codarea tuturor comenzilor de-a lungul rulării, urmând identic pașii de la codarea datelor de antrenare.</a:t>
            </a:r>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13417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361</TotalTime>
  <Words>922</Words>
  <Application>Microsoft Office PowerPoint</Application>
  <PresentationFormat>Widescreen</PresentationFormat>
  <Paragraphs>88</Paragraphs>
  <Slides>15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23" baseType="lpstr">
      <vt:lpstr>Arial</vt:lpstr>
      <vt:lpstr>Courier New</vt:lpstr>
      <vt:lpstr>Times New Roman</vt:lpstr>
      <vt:lpstr>Trebuchet MS</vt:lpstr>
      <vt:lpstr>Tw Cen MT</vt:lpstr>
      <vt:lpstr>Circuit</vt:lpstr>
      <vt:lpstr>Microsoft Visio Drawing</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41</cp:revision>
  <dcterms:created xsi:type="dcterms:W3CDTF">2019-02-04T22:05:31Z</dcterms:created>
  <dcterms:modified xsi:type="dcterms:W3CDTF">2019-02-05T22:42:23Z</dcterms:modified>
</cp:coreProperties>
</file>