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57" r:id="rId3"/>
    <p:sldId id="258" r:id="rId4"/>
    <p:sldId id="259" r:id="rId5"/>
    <p:sldId id="267" r:id="rId6"/>
    <p:sldId id="262" r:id="rId7"/>
    <p:sldId id="263" r:id="rId8"/>
    <p:sldId id="260" r:id="rId9"/>
    <p:sldId id="261" r:id="rId10"/>
    <p:sldId id="270" r:id="rId11"/>
    <p:sldId id="268" r:id="rId12"/>
    <p:sldId id="264" r:id="rId13"/>
    <p:sldId id="265" r:id="rId14"/>
    <p:sldId id="266"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9EBB"/>
    <a:srgbClr val="5A7993"/>
    <a:srgbClr val="063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4624" autoAdjust="0"/>
  </p:normalViewPr>
  <p:slideViewPr>
    <p:cSldViewPr snapToGrid="0">
      <p:cViewPr varScale="1">
        <p:scale>
          <a:sx n="118" d="100"/>
          <a:sy n="118" d="100"/>
        </p:scale>
        <p:origin x="10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FBA85-E6BB-4198-A85E-2D428CD13009}" type="datetimeFigureOut">
              <a:rPr lang="en-US" smtClean="0"/>
              <a:t>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412E6-6B57-4432-A981-5A6E11616801}" type="slidenum">
              <a:rPr lang="en-US" smtClean="0"/>
              <a:t>‹#›</a:t>
            </a:fld>
            <a:endParaRPr lang="en-US"/>
          </a:p>
        </p:txBody>
      </p:sp>
    </p:spTree>
    <p:extLst>
      <p:ext uri="{BB962C8B-B14F-4D97-AF65-F5344CB8AC3E}">
        <p14:creationId xmlns:p14="http://schemas.microsoft.com/office/powerpoint/2010/main" val="398760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12E6-6B57-4432-A981-5A6E11616801}" type="slidenum">
              <a:rPr lang="en-US" smtClean="0"/>
              <a:t>3</a:t>
            </a:fld>
            <a:endParaRPr lang="en-US"/>
          </a:p>
        </p:txBody>
      </p:sp>
    </p:spTree>
    <p:extLst>
      <p:ext uri="{BB962C8B-B14F-4D97-AF65-F5344CB8AC3E}">
        <p14:creationId xmlns:p14="http://schemas.microsoft.com/office/powerpoint/2010/main" val="290588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9412E6-6B57-4432-A981-5A6E11616801}" type="slidenum">
              <a:rPr lang="en-US" smtClean="0"/>
              <a:t>5</a:t>
            </a:fld>
            <a:endParaRPr lang="en-US"/>
          </a:p>
        </p:txBody>
      </p:sp>
    </p:spTree>
    <p:extLst>
      <p:ext uri="{BB962C8B-B14F-4D97-AF65-F5344CB8AC3E}">
        <p14:creationId xmlns:p14="http://schemas.microsoft.com/office/powerpoint/2010/main" val="1221189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783637B-6E4A-4491-8AE9-A3DE6F44193F}" type="datetimeFigureOut">
              <a:rPr lang="en-US" smtClean="0"/>
              <a:t>2/10/2019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227654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51218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169015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2960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18926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83637B-6E4A-4491-8AE9-A3DE6F44193F}" type="datetimeFigureOut">
              <a:rPr lang="en-US" smtClean="0"/>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80243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783637B-6E4A-4491-8AE9-A3DE6F44193F}" type="datetimeFigureOut">
              <a:rPr lang="en-US" smtClean="0"/>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986142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3637B-6E4A-4491-8AE9-A3DE6F44193F}"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9175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3637B-6E4A-4491-8AE9-A3DE6F44193F}"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116363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83637B-6E4A-4491-8AE9-A3DE6F44193F}"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61498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3637B-6E4A-4491-8AE9-A3DE6F44193F}"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75261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83637B-6E4A-4491-8AE9-A3DE6F44193F}"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2349456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83637B-6E4A-4491-8AE9-A3DE6F44193F}" type="datetimeFigureOut">
              <a:rPr lang="en-US" smtClean="0"/>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133403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83637B-6E4A-4491-8AE9-A3DE6F44193F}" type="datetimeFigureOut">
              <a:rPr lang="en-US" smtClean="0"/>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07345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3637B-6E4A-4491-8AE9-A3DE6F44193F}" type="datetimeFigureOut">
              <a:rPr lang="en-US" smtClean="0"/>
              <a:t>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90872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45688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83637B-6E4A-4491-8AE9-A3DE6F44193F}"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9C00C-B637-4E60-ADB7-20B7B30724B5}" type="slidenum">
              <a:rPr lang="en-US" smtClean="0"/>
              <a:t>‹#›</a:t>
            </a:fld>
            <a:endParaRPr lang="en-US"/>
          </a:p>
        </p:txBody>
      </p:sp>
    </p:spTree>
    <p:extLst>
      <p:ext uri="{BB962C8B-B14F-4D97-AF65-F5344CB8AC3E}">
        <p14:creationId xmlns:p14="http://schemas.microsoft.com/office/powerpoint/2010/main" val="306451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83637B-6E4A-4491-8AE9-A3DE6F44193F}" type="datetimeFigureOut">
              <a:rPr lang="en-US" smtClean="0"/>
              <a:t>2/10/2019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69C00C-B637-4E60-ADB7-20B7B30724B5}" type="slidenum">
              <a:rPr lang="en-US" smtClean="0"/>
              <a:t>‹#›</a:t>
            </a:fld>
            <a:endParaRPr lang="en-US"/>
          </a:p>
        </p:txBody>
      </p:sp>
    </p:spTree>
    <p:extLst>
      <p:ext uri="{BB962C8B-B14F-4D97-AF65-F5344CB8AC3E}">
        <p14:creationId xmlns:p14="http://schemas.microsoft.com/office/powerpoint/2010/main" val="397763662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5A7993"/>
            </a:gs>
            <a:gs pos="8000">
              <a:srgbClr val="063874"/>
            </a:gs>
          </a:gsLst>
          <a:lin ang="6120000" scaled="1"/>
        </a:gradFill>
        <a:effectLst/>
      </p:bgPr>
    </p:bg>
    <p:spTree>
      <p:nvGrpSpPr>
        <p:cNvPr id="1" name=""/>
        <p:cNvGrpSpPr/>
        <p:nvPr/>
      </p:nvGrpSpPr>
      <p:grpSpPr>
        <a:xfrm>
          <a:off x="0" y="0"/>
          <a:ext cx="0" cy="0"/>
          <a:chOff x="0" y="0"/>
          <a:chExt cx="0" cy="0"/>
        </a:xfrm>
      </p:grpSpPr>
      <p:pic>
        <p:nvPicPr>
          <p:cNvPr id="1028" name="Picture 4" descr="https://www.nist.gov/sites/default/files/images/2017/12/08/composite_hero.jpg"/>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11500"/>
                    </a14:imgEffect>
                    <a14:imgEffect>
                      <a14:saturation sat="0"/>
                    </a14:imgEffect>
                    <a14:imgEffect>
                      <a14:brightnessContrast bright="38000" contrast="4000"/>
                    </a14:imgEffect>
                  </a14:imgLayer>
                </a14:imgProps>
              </a:ext>
              <a:ext uri="{28A0092B-C50C-407E-A947-70E740481C1C}">
                <a14:useLocalDpi xmlns:a14="http://schemas.microsoft.com/office/drawing/2010/main" val="0"/>
              </a:ext>
            </a:extLst>
          </a:blip>
          <a:srcRect/>
          <a:stretch>
            <a:fillRect/>
          </a:stretch>
        </p:blipFill>
        <p:spPr bwMode="auto">
          <a:xfrm>
            <a:off x="1" y="2466975"/>
            <a:ext cx="4705349" cy="19389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05351" y="2466975"/>
            <a:ext cx="7486650" cy="1938992"/>
          </a:xfrm>
          <a:prstGeom prst="rect">
            <a:avLst/>
          </a:prstGeom>
          <a:solidFill>
            <a:srgbClr val="769EBB"/>
          </a:solidFill>
        </p:spPr>
        <p:txBody>
          <a:bodyPr wrap="square" rtlCol="0">
            <a:spAutoFit/>
          </a:bodyPr>
          <a:lstStyle/>
          <a:p>
            <a:r>
              <a:rPr lang="ro-RO" sz="2800" b="1" dirty="0" smtClean="0">
                <a:latin typeface="Times New Roman" panose="02020603050405020304" pitchFamily="18" charset="0"/>
                <a:cs typeface="Times New Roman" panose="02020603050405020304" pitchFamily="18" charset="0"/>
              </a:rPr>
              <a:t>Automatizarea casei cu echipamente Z-Wave interconectate, folosind Inteligență Artificială pentru interfațare</a:t>
            </a:r>
            <a:endParaRPr lang="ro-RO" sz="2800" b="1" dirty="0">
              <a:latin typeface="Times New Roman" panose="02020603050405020304" pitchFamily="18" charset="0"/>
              <a:cs typeface="Times New Roman" panose="02020603050405020304" pitchFamily="18" charset="0"/>
            </a:endParaRPr>
          </a:p>
          <a:p>
            <a:endParaRPr lang="ro-RO" b="1" dirty="0" smtClean="0">
              <a:latin typeface="Times New Roman" panose="02020603050405020304" pitchFamily="18" charset="0"/>
              <a:cs typeface="Times New Roman" panose="02020603050405020304" pitchFamily="18" charset="0"/>
            </a:endParaRPr>
          </a:p>
          <a:p>
            <a:endParaRPr lang="ro-RO" b="1" dirty="0" smtClean="0">
              <a:latin typeface="Times New Roman" panose="02020603050405020304" pitchFamily="18" charset="0"/>
              <a:cs typeface="Times New Roman" panose="02020603050405020304" pitchFamily="18" charset="0"/>
            </a:endParaRPr>
          </a:p>
        </p:txBody>
      </p:sp>
      <p:sp>
        <p:nvSpPr>
          <p:cNvPr id="8" name="TextBox 7"/>
          <p:cNvSpPr txBox="1"/>
          <p:nvPr/>
        </p:nvSpPr>
        <p:spPr>
          <a:xfrm>
            <a:off x="4914901" y="4686300"/>
            <a:ext cx="2210862" cy="646331"/>
          </a:xfrm>
          <a:prstGeom prst="rect">
            <a:avLst/>
          </a:prstGeom>
          <a:noFill/>
        </p:spPr>
        <p:txBody>
          <a:bodyPr wrap="none" rtlCol="0">
            <a:spAutoFit/>
          </a:bodyPr>
          <a:lstStyle/>
          <a:p>
            <a:r>
              <a:rPr lang="ro-RO" b="1" dirty="0" smtClean="0">
                <a:latin typeface="Times New Roman" panose="02020603050405020304" pitchFamily="18" charset="0"/>
                <a:cs typeface="Times New Roman" panose="02020603050405020304" pitchFamily="18" charset="0"/>
              </a:rPr>
              <a:t>Absolvent,</a:t>
            </a:r>
          </a:p>
          <a:p>
            <a:r>
              <a:rPr lang="ro-RO" b="1" dirty="0" smtClean="0">
                <a:latin typeface="Times New Roman" panose="02020603050405020304" pitchFamily="18" charset="0"/>
                <a:cs typeface="Times New Roman" panose="02020603050405020304" pitchFamily="18" charset="0"/>
              </a:rPr>
              <a:t>Liviu Flavius Brînză</a:t>
            </a:r>
            <a:endParaRPr lang="en-US"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820151" y="5572125"/>
            <a:ext cx="3209276" cy="646331"/>
          </a:xfrm>
          <a:prstGeom prst="rect">
            <a:avLst/>
          </a:prstGeom>
          <a:noFill/>
        </p:spPr>
        <p:txBody>
          <a:bodyPr wrap="none" rtlCol="0">
            <a:spAutoFit/>
          </a:bodyPr>
          <a:lstStyle/>
          <a:p>
            <a:r>
              <a:rPr lang="ro-RO" b="1" dirty="0">
                <a:latin typeface="Times New Roman" panose="02020603050405020304" pitchFamily="18" charset="0"/>
                <a:cs typeface="Times New Roman" panose="02020603050405020304" pitchFamily="18" charset="0"/>
              </a:rPr>
              <a:t>Coordonator ştiinţific,</a:t>
            </a:r>
            <a:endParaRPr lang="en-US" b="1" dirty="0">
              <a:latin typeface="Times New Roman" panose="02020603050405020304" pitchFamily="18" charset="0"/>
              <a:cs typeface="Times New Roman" panose="02020603050405020304" pitchFamily="18" charset="0"/>
            </a:endParaRPr>
          </a:p>
          <a:p>
            <a:r>
              <a:rPr lang="ro-RO" b="1" dirty="0">
                <a:latin typeface="Times New Roman" panose="02020603050405020304" pitchFamily="18" charset="0"/>
                <a:cs typeface="Times New Roman" panose="02020603050405020304" pitchFamily="18" charset="0"/>
              </a:rPr>
              <a:t>Conf. univ. dr. Monica CIACA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375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6670416"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Prelucrarea </a:t>
            </a:r>
            <a:r>
              <a:rPr lang="en-US" sz="3600" b="1" dirty="0" err="1" smtClean="0">
                <a:solidFill>
                  <a:schemeClr val="bg1"/>
                </a:solidFill>
                <a:latin typeface="Times New Roman" panose="02020603050405020304" pitchFamily="18" charset="0"/>
                <a:cs typeface="Times New Roman" panose="02020603050405020304" pitchFamily="18" charset="0"/>
              </a:rPr>
              <a:t>datelor</a:t>
            </a:r>
            <a:r>
              <a:rPr lang="en-US" sz="3600" b="1" dirty="0" smtClean="0">
                <a:solidFill>
                  <a:schemeClr val="bg1"/>
                </a:solidFill>
                <a:latin typeface="Times New Roman" panose="02020603050405020304" pitchFamily="18" charset="0"/>
                <a:cs typeface="Times New Roman" panose="02020603050405020304" pitchFamily="18" charset="0"/>
              </a:rPr>
              <a:t> de </a:t>
            </a:r>
            <a:r>
              <a:rPr lang="en-US" sz="3600" b="1" dirty="0" err="1" smtClean="0">
                <a:solidFill>
                  <a:schemeClr val="bg1"/>
                </a:solidFill>
                <a:latin typeface="Times New Roman" panose="02020603050405020304" pitchFamily="18" charset="0"/>
                <a:cs typeface="Times New Roman" panose="02020603050405020304" pitchFamily="18" charset="0"/>
              </a:rPr>
              <a:t>antrenare</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TextBox 1"/>
          <p:cNvSpPr txBox="1"/>
          <p:nvPr/>
        </p:nvSpPr>
        <p:spPr>
          <a:xfrm>
            <a:off x="2033221" y="857250"/>
            <a:ext cx="9587279" cy="923330"/>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Utilizând cei doi vectori creați, lexic și categorii, toate datele de antrenare se pot coda folosind tehnica </a:t>
            </a:r>
            <a:r>
              <a:rPr lang="ro-RO" i="1" dirty="0">
                <a:solidFill>
                  <a:schemeClr val="bg1"/>
                </a:solidFill>
                <a:latin typeface="Times New Roman" panose="02020603050405020304" pitchFamily="18" charset="0"/>
                <a:cs typeface="Times New Roman" panose="02020603050405020304" pitchFamily="18" charset="0"/>
              </a:rPr>
              <a:t>one hot</a:t>
            </a:r>
            <a:r>
              <a:rPr lang="ro-RO" dirty="0">
                <a:solidFill>
                  <a:schemeClr val="bg1"/>
                </a:solidFill>
                <a:latin typeface="Times New Roman" panose="02020603050405020304" pitchFamily="18" charset="0"/>
                <a:cs typeface="Times New Roman" panose="02020603050405020304" pitchFamily="18" charset="0"/>
              </a:rPr>
              <a:t>, obținându-se astfel date interpretabile de rețeaua neuronală.</a:t>
            </a:r>
            <a:endParaRPr lang="en-US"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686175" y="325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15446386"/>
              </p:ext>
            </p:extLst>
          </p:nvPr>
        </p:nvGraphicFramePr>
        <p:xfrm>
          <a:off x="3197835" y="2081705"/>
          <a:ext cx="8033724" cy="3750684"/>
        </p:xfrm>
        <a:graphic>
          <a:graphicData uri="http://schemas.openxmlformats.org/presentationml/2006/ole">
            <mc:AlternateContent xmlns:mc="http://schemas.openxmlformats.org/markup-compatibility/2006">
              <mc:Choice xmlns:v="urn:schemas-microsoft-com:vml" Requires="v">
                <p:oleObj spid="_x0000_s13325" name="Visio" r:id="rId4" imgW="6324779" imgH="2952724" progId="Visio.Drawing.15">
                  <p:embed/>
                </p:oleObj>
              </mc:Choice>
              <mc:Fallback>
                <p:oleObj name="Visio" r:id="rId4" imgW="6324779" imgH="2952724" progId="Visio.Drawing.15">
                  <p:embed/>
                  <p:pic>
                    <p:nvPicPr>
                      <p:cNvPr id="5" name="Object 4"/>
                      <p:cNvPicPr/>
                      <p:nvPr/>
                    </p:nvPicPr>
                    <p:blipFill>
                      <a:blip r:embed="rId5"/>
                      <a:stretch>
                        <a:fillRect/>
                      </a:stretch>
                    </p:blipFill>
                    <p:spPr>
                      <a:xfrm>
                        <a:off x="3197835" y="2081705"/>
                        <a:ext cx="8033724" cy="3750684"/>
                      </a:xfrm>
                      <a:prstGeom prst="rect">
                        <a:avLst/>
                      </a:prstGeom>
                    </p:spPr>
                  </p:pic>
                </p:oleObj>
              </mc:Fallback>
            </mc:AlternateContent>
          </a:graphicData>
        </a:graphic>
      </p:graphicFrame>
    </p:spTree>
    <p:extLst>
      <p:ext uri="{BB962C8B-B14F-4D97-AF65-F5344CB8AC3E}">
        <p14:creationId xmlns:p14="http://schemas.microsoft.com/office/powerpoint/2010/main" val="2233564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4823115"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Prelucrarea comenzilor</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TextBox 1"/>
          <p:cNvSpPr txBox="1"/>
          <p:nvPr/>
        </p:nvSpPr>
        <p:spPr>
          <a:xfrm>
            <a:off x="1841501" y="770840"/>
            <a:ext cx="8885830" cy="2723823"/>
          </a:xfrm>
          <a:prstGeom prst="rect">
            <a:avLst/>
          </a:prstGeom>
          <a:noFill/>
        </p:spPr>
        <p:txBody>
          <a:bodyPr wrap="none" rtlCol="0">
            <a:spAutoFit/>
          </a:bodyPr>
          <a:lstStyle/>
          <a:p>
            <a:pPr>
              <a:lnSpc>
                <a:spcPct val="150000"/>
              </a:lnSpc>
            </a:pPr>
            <a:r>
              <a:rPr lang="ro-RO" b="1" dirty="0" smtClean="0">
                <a:solidFill>
                  <a:schemeClr val="bg1"/>
                </a:solidFill>
                <a:latin typeface="Times New Roman" panose="02020603050405020304" pitchFamily="18" charset="0"/>
                <a:cs typeface="Times New Roman" panose="02020603050405020304" pitchFamily="18" charset="0"/>
              </a:rPr>
              <a:t>Etapele prelucrării</a:t>
            </a:r>
            <a:r>
              <a:rPr lang="en-US" b="1" dirty="0" smtClean="0">
                <a:solidFill>
                  <a:schemeClr val="bg1"/>
                </a:solidFill>
                <a:latin typeface="Times New Roman" panose="02020603050405020304" pitchFamily="18" charset="0"/>
                <a:cs typeface="Times New Roman" panose="02020603050405020304" pitchFamily="18" charset="0"/>
              </a:rPr>
              <a:t>:</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Eliminarea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verbelor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modale</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can, could, should, would, may, might, will, would, must</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Eliminarea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cuvintelor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nepurt</a:t>
            </a:r>
            <a:r>
              <a:rPr lang="ro-RO" dirty="0" smtClean="0">
                <a:solidFill>
                  <a:schemeClr val="bg1"/>
                </a:solidFill>
                <a:latin typeface="Times New Roman" panose="02020603050405020304" pitchFamily="18" charset="0"/>
                <a:cs typeface="Times New Roman" panose="02020603050405020304" pitchFamily="18" charset="0"/>
              </a:rPr>
              <a:t>ătoare de informații</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please, the</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Transformarea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cuvintelor</a:t>
            </a:r>
            <a:r>
              <a:rPr lang="en-US"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în rădăcinile sale</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darker → dark, heating → heat</a:t>
            </a:r>
          </a:p>
          <a:p>
            <a:pPr marL="800100" lvl="1" indent="-342900">
              <a:lnSpc>
                <a:spcPct val="150000"/>
              </a:lnSpc>
              <a:buFont typeface="+mj-lt"/>
              <a:buAutoNum type="arabicPeriod"/>
            </a:pPr>
            <a:r>
              <a:rPr lang="en-US" dirty="0" err="1" smtClean="0">
                <a:solidFill>
                  <a:schemeClr val="bg1"/>
                </a:solidFill>
                <a:latin typeface="Times New Roman" panose="02020603050405020304" pitchFamily="18" charset="0"/>
                <a:cs typeface="Times New Roman" panose="02020603050405020304" pitchFamily="18" charset="0"/>
              </a:rPr>
              <a:t>Codare</a:t>
            </a:r>
            <a:r>
              <a:rPr lang="en-US" dirty="0" smtClean="0">
                <a:solidFill>
                  <a:schemeClr val="bg1"/>
                </a:solidFill>
                <a:latin typeface="Times New Roman" panose="02020603050405020304" pitchFamily="18" charset="0"/>
                <a:cs typeface="Times New Roman" panose="02020603050405020304" pitchFamily="18" charset="0"/>
              </a:rPr>
              <a:t> </a:t>
            </a:r>
            <a:r>
              <a:rPr lang="en-US" i="1" dirty="0" smtClean="0">
                <a:solidFill>
                  <a:schemeClr val="bg1"/>
                </a:solidFill>
                <a:latin typeface="Times New Roman" panose="02020603050405020304" pitchFamily="18" charset="0"/>
                <a:cs typeface="Times New Roman" panose="02020603050405020304" pitchFamily="18" charset="0"/>
              </a:rPr>
              <a:t>one hot </a:t>
            </a:r>
            <a:r>
              <a:rPr lang="en-US" dirty="0" err="1" smtClean="0">
                <a:solidFill>
                  <a:schemeClr val="bg1"/>
                </a:solidFill>
                <a:latin typeface="Times New Roman" panose="02020603050405020304" pitchFamily="18" charset="0"/>
                <a:cs typeface="Times New Roman" panose="02020603050405020304" pitchFamily="18" charset="0"/>
              </a:rPr>
              <a:t>folosind</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lexicul</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construit</a:t>
            </a:r>
            <a:r>
              <a:rPr lang="en-US" dirty="0" smtClean="0">
                <a:solidFill>
                  <a:schemeClr val="bg1"/>
                </a:solidFill>
                <a:latin typeface="Times New Roman" panose="02020603050405020304" pitchFamily="18" charset="0"/>
                <a:cs typeface="Times New Roman" panose="02020603050405020304" pitchFamily="18" charset="0"/>
              </a:rPr>
              <a:t> din </a:t>
            </a:r>
            <a:r>
              <a:rPr lang="en-US" dirty="0" err="1" smtClean="0">
                <a:solidFill>
                  <a:schemeClr val="bg1"/>
                </a:solidFill>
                <a:latin typeface="Times New Roman" panose="02020603050405020304" pitchFamily="18" charset="0"/>
                <a:cs typeface="Times New Roman" panose="02020603050405020304" pitchFamily="18" charset="0"/>
              </a:rPr>
              <a:t>datele</a:t>
            </a:r>
            <a:r>
              <a:rPr lang="en-US" dirty="0" smtClean="0">
                <a:solidFill>
                  <a:schemeClr val="bg1"/>
                </a:solidFill>
                <a:latin typeface="Times New Roman" panose="02020603050405020304" pitchFamily="18" charset="0"/>
                <a:cs typeface="Times New Roman" panose="02020603050405020304" pitchFamily="18" charset="0"/>
              </a:rPr>
              <a:t> de </a:t>
            </a:r>
            <a:r>
              <a:rPr lang="en-US" dirty="0" err="1" smtClean="0">
                <a:solidFill>
                  <a:schemeClr val="bg1"/>
                </a:solidFill>
                <a:latin typeface="Times New Roman" panose="02020603050405020304" pitchFamily="18" charset="0"/>
                <a:cs typeface="Times New Roman" panose="02020603050405020304" pitchFamily="18" charset="0"/>
              </a:rPr>
              <a:t>antrenare</a:t>
            </a:r>
            <a:r>
              <a:rPr lang="en-US" i="1" dirty="0" smtClean="0">
                <a:solidFill>
                  <a:schemeClr val="bg1"/>
                </a:solidFill>
                <a:latin typeface="Times New Roman" panose="02020603050405020304" pitchFamily="18" charset="0"/>
                <a:cs typeface="Times New Roman" panose="02020603050405020304" pitchFamily="18" charset="0"/>
              </a:rPr>
              <a:t>:</a:t>
            </a:r>
          </a:p>
          <a:p>
            <a:pPr marL="800100" lvl="1" indent="-342900">
              <a:buFont typeface="+mj-lt"/>
              <a:buAutoNum type="arabicPeriod"/>
            </a:pPr>
            <a:endParaRPr lang="en-US" i="1" dirty="0">
              <a:solidFill>
                <a:schemeClr val="bg1"/>
              </a:solidFill>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320872804"/>
              </p:ext>
            </p:extLst>
          </p:nvPr>
        </p:nvGraphicFramePr>
        <p:xfrm>
          <a:off x="2176769" y="3093791"/>
          <a:ext cx="10239375" cy="5513315"/>
        </p:xfrm>
        <a:graphic>
          <a:graphicData uri="http://schemas.openxmlformats.org/presentationml/2006/ole">
            <mc:AlternateContent xmlns:mc="http://schemas.openxmlformats.org/markup-compatibility/2006">
              <mc:Choice xmlns:v="urn:schemas-microsoft-com:vml" Requires="v">
                <p:oleObj spid="_x0000_s12303" name="Visio" r:id="rId4" imgW="8934584" imgH="4829214" progId="Visio.Drawing.15">
                  <p:embed/>
                </p:oleObj>
              </mc:Choice>
              <mc:Fallback>
                <p:oleObj name="Visio" r:id="rId4" imgW="8934584" imgH="4829214" progId="Visio.Drawing.15">
                  <p:embed/>
                  <p:pic>
                    <p:nvPicPr>
                      <p:cNvPr id="3" name="Object 2"/>
                      <p:cNvPicPr/>
                      <p:nvPr/>
                    </p:nvPicPr>
                    <p:blipFill>
                      <a:blip r:embed="rId5"/>
                      <a:stretch>
                        <a:fillRect/>
                      </a:stretch>
                    </p:blipFill>
                    <p:spPr>
                      <a:xfrm>
                        <a:off x="2176769" y="3093791"/>
                        <a:ext cx="10239375" cy="5513315"/>
                      </a:xfrm>
                      <a:prstGeom prst="rect">
                        <a:avLst/>
                      </a:prstGeom>
                    </p:spPr>
                  </p:pic>
                </p:oleObj>
              </mc:Fallback>
            </mc:AlternateContent>
          </a:graphicData>
        </a:graphic>
      </p:graphicFrame>
    </p:spTree>
    <p:extLst>
      <p:ext uri="{BB962C8B-B14F-4D97-AF65-F5344CB8AC3E}">
        <p14:creationId xmlns:p14="http://schemas.microsoft.com/office/powerpoint/2010/main" val="78155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605928"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Arhitectura componentelor hardware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591985991"/>
              </p:ext>
            </p:extLst>
          </p:nvPr>
        </p:nvGraphicFramePr>
        <p:xfrm>
          <a:off x="2781300" y="722531"/>
          <a:ext cx="7669706" cy="3441700"/>
        </p:xfrm>
        <a:graphic>
          <a:graphicData uri="http://schemas.openxmlformats.org/presentationml/2006/ole">
            <mc:AlternateContent xmlns:mc="http://schemas.openxmlformats.org/markup-compatibility/2006">
              <mc:Choice xmlns:v="urn:schemas-microsoft-com:vml" Requires="v">
                <p:oleObj spid="_x0000_s3107" name="Visio" r:id="rId4" imgW="7229520" imgH="3247958" progId="Visio.Drawing.15">
                  <p:embed/>
                </p:oleObj>
              </mc:Choice>
              <mc:Fallback>
                <p:oleObj name="Visio" r:id="rId4" imgW="7229520" imgH="3247958"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722531"/>
                        <a:ext cx="7669706" cy="3441700"/>
                      </a:xfrm>
                      <a:prstGeom prst="rect">
                        <a:avLst/>
                      </a:prstGeom>
                      <a:noFill/>
                    </p:spPr>
                  </p:pic>
                </p:oleObj>
              </mc:Fallback>
            </mc:AlternateContent>
          </a:graphicData>
        </a:graphic>
      </p:graphicFrame>
      <p:sp>
        <p:nvSpPr>
          <p:cNvPr id="4" name="TextBox 3"/>
          <p:cNvSpPr txBox="1"/>
          <p:nvPr/>
        </p:nvSpPr>
        <p:spPr>
          <a:xfrm>
            <a:off x="2105025" y="3781425"/>
            <a:ext cx="8601075" cy="3000821"/>
          </a:xfrm>
          <a:prstGeom prst="rect">
            <a:avLst/>
          </a:prstGeom>
          <a:noFill/>
        </p:spPr>
        <p:txBody>
          <a:bodyPr wrap="square" rtlCol="0">
            <a:spAutoFit/>
          </a:bodyPr>
          <a:lstStyle/>
          <a:p>
            <a:pPr marL="342900" indent="-342900">
              <a:lnSpc>
                <a:spcPct val="150000"/>
              </a:lnSpc>
              <a:buAutoNum type="arabicPeriod"/>
            </a:pPr>
            <a:r>
              <a:rPr lang="ro-RO" b="1" dirty="0" smtClean="0">
                <a:solidFill>
                  <a:schemeClr val="bg1"/>
                </a:solidFill>
                <a:latin typeface="Times New Roman" panose="02020603050405020304" pitchFamily="18" charset="0"/>
                <a:cs typeface="Times New Roman" panose="02020603050405020304" pitchFamily="18" charset="0"/>
              </a:rPr>
              <a:t>Terminat I/O </a:t>
            </a:r>
            <a:r>
              <a:rPr lang="ro-RO" dirty="0" smtClean="0">
                <a:solidFill>
                  <a:schemeClr val="bg1"/>
                </a:solidFill>
                <a:latin typeface="Times New Roman" panose="02020603050405020304" pitchFamily="18" charset="0"/>
                <a:cs typeface="Times New Roman" panose="02020603050405020304" pitchFamily="18" charset="0"/>
              </a:rPr>
              <a:t>capabil să interpreteze pagini web cu conținut javascript</a:t>
            </a:r>
          </a:p>
          <a:p>
            <a:pPr marL="342900" indent="-342900">
              <a:lnSpc>
                <a:spcPct val="150000"/>
              </a:lnSpc>
              <a:buAutoNum type="arabicPeriod"/>
            </a:pPr>
            <a:r>
              <a:rPr lang="ro-RO" b="1" dirty="0" smtClean="0">
                <a:solidFill>
                  <a:schemeClr val="bg1"/>
                </a:solidFill>
                <a:latin typeface="Times New Roman" panose="02020603050405020304" pitchFamily="18" charset="0"/>
                <a:cs typeface="Times New Roman" panose="02020603050405020304" pitchFamily="18" charset="0"/>
              </a:rPr>
              <a:t>Raspberry Pi 3 model B </a:t>
            </a:r>
            <a:r>
              <a:rPr lang="ro-RO" dirty="0" smtClean="0">
                <a:solidFill>
                  <a:schemeClr val="bg1"/>
                </a:solidFill>
                <a:latin typeface="Times New Roman" panose="02020603050405020304" pitchFamily="18" charset="0"/>
                <a:cs typeface="Times New Roman" panose="02020603050405020304" pitchFamily="18" charset="0"/>
              </a:rPr>
              <a:t>permite integrarea tuturor tehnologiilor componente</a:t>
            </a:r>
          </a:p>
          <a:p>
            <a:pPr marL="342900" indent="-342900">
              <a:lnSpc>
                <a:spcPct val="150000"/>
              </a:lnSpc>
              <a:buAutoNum type="arabicPeriod"/>
            </a:pPr>
            <a:r>
              <a:rPr lang="ro-RO" dirty="0">
                <a:solidFill>
                  <a:schemeClr val="bg1"/>
                </a:solidFill>
                <a:latin typeface="Times New Roman" panose="02020603050405020304" pitchFamily="18" charset="0"/>
                <a:cs typeface="Times New Roman" panose="02020603050405020304" pitchFamily="18" charset="0"/>
              </a:rPr>
              <a:t>S</a:t>
            </a:r>
            <a:r>
              <a:rPr lang="ro-RO" dirty="0" smtClean="0">
                <a:solidFill>
                  <a:schemeClr val="bg1"/>
                </a:solidFill>
                <a:latin typeface="Times New Roman" panose="02020603050405020304" pitchFamily="18" charset="0"/>
                <a:cs typeface="Times New Roman" panose="02020603050405020304" pitchFamily="18" charset="0"/>
              </a:rPr>
              <a:t>tick USB controller </a:t>
            </a:r>
            <a:r>
              <a:rPr lang="ro-RO" b="1" dirty="0" smtClean="0">
                <a:solidFill>
                  <a:schemeClr val="bg1"/>
                </a:solidFill>
                <a:latin typeface="Times New Roman" panose="02020603050405020304" pitchFamily="18" charset="0"/>
                <a:cs typeface="Times New Roman" panose="02020603050405020304" pitchFamily="18" charset="0"/>
              </a:rPr>
              <a:t>Aeotec Z-Stick Gen 5 </a:t>
            </a:r>
            <a:r>
              <a:rPr lang="ro-RO" dirty="0" smtClean="0">
                <a:solidFill>
                  <a:schemeClr val="bg1"/>
                </a:solidFill>
                <a:latin typeface="Times New Roman" panose="02020603050405020304" pitchFamily="18" charset="0"/>
                <a:cs typeface="Times New Roman" panose="02020603050405020304" pitchFamily="18" charset="0"/>
              </a:rPr>
              <a:t>pentru manipularea rețelei Z-Wave</a:t>
            </a:r>
          </a:p>
          <a:p>
            <a:pPr marL="342900" indent="-342900">
              <a:lnSpc>
                <a:spcPct val="150000"/>
              </a:lnSpc>
              <a:buAutoNum type="arabicPeriod"/>
            </a:pPr>
            <a:r>
              <a:rPr lang="ro-RO" dirty="0" smtClean="0">
                <a:solidFill>
                  <a:schemeClr val="bg1"/>
                </a:solidFill>
                <a:latin typeface="Times New Roman" panose="02020603050405020304" pitchFamily="18" charset="0"/>
                <a:cs typeface="Times New Roman" panose="02020603050405020304" pitchFamily="18" charset="0"/>
              </a:rPr>
              <a:t>Echipamente inteligente compatibile Z-Wave</a:t>
            </a:r>
            <a:r>
              <a:rPr lang="en-US" dirty="0" smtClean="0">
                <a:solidFill>
                  <a:schemeClr val="bg1"/>
                </a:solidFill>
                <a:latin typeface="Times New Roman" panose="02020603050405020304" pitchFamily="18" charset="0"/>
                <a:cs typeface="Times New Roman" panose="02020603050405020304" pitchFamily="18" charset="0"/>
              </a:rPr>
              <a:t>:</a:t>
            </a:r>
          </a:p>
          <a:p>
            <a:pPr lvl="2">
              <a:lnSpc>
                <a:spcPct val="150000"/>
              </a:lnSpc>
            </a:pPr>
            <a:r>
              <a:rPr lang="en-US" dirty="0" smtClean="0">
                <a:solidFill>
                  <a:schemeClr val="bg1"/>
                </a:solidFill>
                <a:latin typeface="Times New Roman" panose="02020603050405020304" pitchFamily="18" charset="0"/>
                <a:cs typeface="Times New Roman" panose="02020603050405020304" pitchFamily="18" charset="0"/>
              </a:rPr>
              <a:t>4.1 </a:t>
            </a:r>
            <a:r>
              <a:rPr lang="en-US" dirty="0" err="1" smtClean="0">
                <a:solidFill>
                  <a:schemeClr val="bg1"/>
                </a:solidFill>
                <a:latin typeface="Times New Roman" panose="02020603050405020304" pitchFamily="18" charset="0"/>
                <a:cs typeface="Times New Roman" panose="02020603050405020304" pitchFamily="18" charset="0"/>
              </a:rPr>
              <a:t>Bec</a:t>
            </a:r>
            <a:r>
              <a:rPr lang="en-US"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Zipato</a:t>
            </a:r>
            <a:r>
              <a:rPr lang="en-US" b="1" dirty="0" smtClean="0">
                <a:solidFill>
                  <a:schemeClr val="bg1"/>
                </a:solidFill>
                <a:latin typeface="Times New Roman" panose="02020603050405020304" pitchFamily="18" charset="0"/>
                <a:cs typeface="Times New Roman" panose="02020603050405020304" pitchFamily="18" charset="0"/>
              </a:rPr>
              <a:t> Bulb 2 </a:t>
            </a:r>
            <a:r>
              <a:rPr lang="en-US" dirty="0" err="1" smtClean="0">
                <a:solidFill>
                  <a:schemeClr val="bg1"/>
                </a:solidFill>
                <a:latin typeface="Times New Roman" panose="02020603050405020304" pitchFamily="18" charset="0"/>
                <a:cs typeface="Times New Roman" panose="02020603050405020304" pitchFamily="18" charset="0"/>
              </a:rPr>
              <a:t>permite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controlarea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intensit</a:t>
            </a:r>
            <a:r>
              <a:rPr lang="ro-RO" dirty="0" smtClean="0">
                <a:solidFill>
                  <a:schemeClr val="bg1"/>
                </a:solidFill>
                <a:latin typeface="Times New Roman" panose="02020603050405020304" pitchFamily="18" charset="0"/>
                <a:cs typeface="Times New Roman" panose="02020603050405020304" pitchFamily="18" charset="0"/>
              </a:rPr>
              <a:t>ății luminii</a:t>
            </a:r>
          </a:p>
          <a:p>
            <a:pPr lvl="2">
              <a:lnSpc>
                <a:spcPct val="150000"/>
              </a:lnSpc>
            </a:pPr>
            <a:r>
              <a:rPr lang="ro-RO" dirty="0" smtClean="0">
                <a:solidFill>
                  <a:schemeClr val="bg1"/>
                </a:solidFill>
                <a:latin typeface="Times New Roman" panose="02020603050405020304" pitchFamily="18" charset="0"/>
                <a:cs typeface="Times New Roman" panose="02020603050405020304" pitchFamily="18" charset="0"/>
              </a:rPr>
              <a:t>4.1 Valvă inteligentă </a:t>
            </a:r>
            <a:r>
              <a:rPr lang="ro-RO" b="1" dirty="0" smtClean="0">
                <a:solidFill>
                  <a:schemeClr val="bg1"/>
                </a:solidFill>
                <a:latin typeface="Times New Roman" panose="02020603050405020304" pitchFamily="18" charset="0"/>
                <a:cs typeface="Times New Roman" panose="02020603050405020304" pitchFamily="18" charset="0"/>
              </a:rPr>
              <a:t>Popp TRV </a:t>
            </a:r>
            <a:r>
              <a:rPr lang="ro-RO" dirty="0" smtClean="0">
                <a:solidFill>
                  <a:schemeClr val="bg1"/>
                </a:solidFill>
                <a:latin typeface="Times New Roman" panose="02020603050405020304" pitchFamily="18" charset="0"/>
                <a:cs typeface="Times New Roman" panose="02020603050405020304" pitchFamily="18" charset="0"/>
              </a:rPr>
              <a:t>cu termostat integrat pentru monitorizarea temperaturii ambientale precum și</a:t>
            </a:r>
            <a:r>
              <a:rPr lang="en-US"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a setării unor praguri de acționare</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691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375096"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Arhitectura componentelor software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35442155"/>
              </p:ext>
            </p:extLst>
          </p:nvPr>
        </p:nvGraphicFramePr>
        <p:xfrm>
          <a:off x="1881187" y="1233270"/>
          <a:ext cx="9957385" cy="3770530"/>
        </p:xfrm>
        <a:graphic>
          <a:graphicData uri="http://schemas.openxmlformats.org/presentationml/2006/ole">
            <mc:AlternateContent xmlns:mc="http://schemas.openxmlformats.org/markup-compatibility/2006">
              <mc:Choice xmlns:v="urn:schemas-microsoft-com:vml" Requires="v">
                <p:oleObj spid="_x0000_s9249" name="Visio" r:id="rId4" imgW="10715692" imgH="4057689" progId="Visio.Drawing.15">
                  <p:embed/>
                </p:oleObj>
              </mc:Choice>
              <mc:Fallback>
                <p:oleObj name="Visio" r:id="rId4" imgW="10715692" imgH="4057689" progId="Visio.Drawing.15">
                  <p:embed/>
                  <p:pic>
                    <p:nvPicPr>
                      <p:cNvPr id="0" name=""/>
                      <p:cNvPicPr/>
                      <p:nvPr/>
                    </p:nvPicPr>
                    <p:blipFill>
                      <a:blip r:embed="rId5"/>
                      <a:stretch>
                        <a:fillRect/>
                      </a:stretch>
                    </p:blipFill>
                    <p:spPr>
                      <a:xfrm>
                        <a:off x="1881187" y="1233270"/>
                        <a:ext cx="9957385" cy="3770530"/>
                      </a:xfrm>
                      <a:prstGeom prst="rect">
                        <a:avLst/>
                      </a:prstGeom>
                    </p:spPr>
                  </p:pic>
                </p:oleObj>
              </mc:Fallback>
            </mc:AlternateContent>
          </a:graphicData>
        </a:graphic>
      </p:graphicFrame>
    </p:spTree>
    <p:extLst>
      <p:ext uri="{BB962C8B-B14F-4D97-AF65-F5344CB8AC3E}">
        <p14:creationId xmlns:p14="http://schemas.microsoft.com/office/powerpoint/2010/main" val="1514336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4845049"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Interfața aplicației</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7000"/>
                    </a14:imgEffect>
                  </a14:imgLayer>
                </a14:imgProps>
              </a:ext>
              <a:ext uri="{28A0092B-C50C-407E-A947-70E740481C1C}">
                <a14:useLocalDpi xmlns:a14="http://schemas.microsoft.com/office/drawing/2010/main" val="0"/>
              </a:ext>
            </a:extLst>
          </a:blip>
          <a:stretch>
            <a:fillRect/>
          </a:stretch>
        </p:blipFill>
        <p:spPr>
          <a:xfrm>
            <a:off x="2790825" y="850900"/>
            <a:ext cx="7219950" cy="5648462"/>
          </a:xfrm>
          <a:prstGeom prst="rect">
            <a:avLst/>
          </a:prstGeom>
        </p:spPr>
      </p:pic>
    </p:spTree>
    <p:extLst>
      <p:ext uri="{BB962C8B-B14F-4D97-AF65-F5344CB8AC3E}">
        <p14:creationId xmlns:p14="http://schemas.microsoft.com/office/powerpoint/2010/main" val="3072592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537168"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Posibile î</a:t>
            </a:r>
            <a:r>
              <a:rPr lang="ro-RO" sz="3600" b="1" dirty="0" smtClean="0">
                <a:solidFill>
                  <a:schemeClr val="bg1"/>
                </a:solidFill>
                <a:latin typeface="Times New Roman" panose="02020603050405020304" pitchFamily="18" charset="0"/>
                <a:cs typeface="Times New Roman" panose="02020603050405020304" pitchFamily="18" charset="0"/>
              </a:rPr>
              <a:t>mbunătățiri viitoare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Rectangle 2"/>
          <p:cNvSpPr>
            <a:spLocks noChangeArrowheads="1"/>
          </p:cNvSpPr>
          <p:nvPr/>
        </p:nvSpPr>
        <p:spPr bwMode="auto">
          <a:xfrm>
            <a:off x="3581400" y="927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1999829" y="1169770"/>
            <a:ext cx="8601075"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ro-RO" b="1" dirty="0" smtClean="0">
                <a:solidFill>
                  <a:schemeClr val="bg1"/>
                </a:solidFill>
                <a:latin typeface="Times New Roman" panose="02020603050405020304" pitchFamily="18" charset="0"/>
                <a:cs typeface="Times New Roman" panose="02020603050405020304" pitchFamily="18" charset="0"/>
              </a:rPr>
              <a:t>Acces din afara LAN</a:t>
            </a:r>
          </a:p>
          <a:p>
            <a:pPr>
              <a:lnSpc>
                <a:spcPct val="150000"/>
              </a:lnSpc>
            </a:pPr>
            <a:r>
              <a:rPr lang="ro-RO" b="1"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Fie prin acces direct la interfață, prin intermediul unui DNS</a:t>
            </a:r>
          </a:p>
          <a:p>
            <a:pPr>
              <a:lnSpc>
                <a:spcPct val="150000"/>
              </a:lnSpc>
            </a:pPr>
            <a:r>
              <a:rPr lang="ro-RO" dirty="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Fie expunerea brokerului MQTT printr-o platformă de Instant Messaging</a:t>
            </a:r>
          </a:p>
          <a:p>
            <a:pPr>
              <a:lnSpc>
                <a:spcPct val="150000"/>
              </a:lnSpc>
            </a:pPr>
            <a:r>
              <a:rPr lang="ro-RO" dirty="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	ex. Facebook Messenger</a:t>
            </a:r>
          </a:p>
          <a:p>
            <a:pPr>
              <a:lnSpc>
                <a:spcPct val="150000"/>
              </a:lnSpc>
            </a:pPr>
            <a:endParaRPr lang="ro-RO"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ro-RO" b="1" dirty="0" smtClean="0">
                <a:solidFill>
                  <a:schemeClr val="bg1"/>
                </a:solidFill>
                <a:latin typeface="Times New Roman" panose="02020603050405020304" pitchFamily="18" charset="0"/>
                <a:cs typeface="Times New Roman" panose="02020603050405020304" pitchFamily="18" charset="0"/>
              </a:rPr>
              <a:t>Implementarea unei rețele neuronale recurente (</a:t>
            </a:r>
            <a:r>
              <a:rPr lang="ro-RO" b="1" i="1" dirty="0" smtClean="0">
                <a:solidFill>
                  <a:schemeClr val="bg1"/>
                </a:solidFill>
                <a:latin typeface="Times New Roman" panose="02020603050405020304" pitchFamily="18" charset="0"/>
                <a:cs typeface="Times New Roman" panose="02020603050405020304" pitchFamily="18" charset="0"/>
              </a:rPr>
              <a:t>RNN</a:t>
            </a:r>
            <a:r>
              <a:rPr lang="ro-RO" b="1" dirty="0" smtClean="0">
                <a:solidFill>
                  <a:schemeClr val="bg1"/>
                </a:solidFill>
                <a:latin typeface="Times New Roman" panose="02020603050405020304" pitchFamily="18" charset="0"/>
                <a:cs typeface="Times New Roman" panose="02020603050405020304" pitchFamily="18" charset="0"/>
              </a:rPr>
              <a:t>) pentru a utiliza date de intrare de lungime variabilă</a:t>
            </a:r>
          </a:p>
          <a:p>
            <a:pPr marL="285750" indent="-285750">
              <a:lnSpc>
                <a:spcPct val="150000"/>
              </a:lnSpc>
              <a:buFont typeface="Arial" panose="020B0604020202020204" pitchFamily="34" charset="0"/>
              <a:buChar char="•"/>
            </a:pPr>
            <a:endParaRPr lang="ro-RO" b="1"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ro-RO" b="1" dirty="0" smtClean="0">
                <a:solidFill>
                  <a:schemeClr val="bg1"/>
                </a:solidFill>
                <a:latin typeface="Times New Roman" panose="02020603050405020304" pitchFamily="18" charset="0"/>
                <a:cs typeface="Times New Roman" panose="02020603050405020304" pitchFamily="18" charset="0"/>
              </a:rPr>
              <a:t>Adăgare suport pentru interacțiune vocală</a:t>
            </a:r>
          </a:p>
          <a:p>
            <a:pPr lvl="2">
              <a:lnSpc>
                <a:spcPct val="150000"/>
              </a:lnSpc>
            </a:pPr>
            <a:r>
              <a:rPr lang="ro-RO" dirty="0" smtClean="0">
                <a:solidFill>
                  <a:schemeClr val="bg1"/>
                </a:solidFill>
                <a:latin typeface="Times New Roman" panose="02020603050405020304" pitchFamily="18" charset="0"/>
                <a:cs typeface="Times New Roman" panose="02020603050405020304" pitchFamily="18" charset="0"/>
              </a:rPr>
              <a:t>Fie i</a:t>
            </a:r>
            <a:r>
              <a:rPr lang="ro-RO" dirty="0" smtClean="0">
                <a:solidFill>
                  <a:schemeClr val="bg1"/>
                </a:solidFill>
                <a:latin typeface="Times New Roman" panose="02020603050405020304" pitchFamily="18" charset="0"/>
                <a:cs typeface="Times New Roman" panose="02020603050405020304" pitchFamily="18" charset="0"/>
              </a:rPr>
              <a:t>mplementarea unui modul de conversie (Speech 2 Text și Text a Speech)</a:t>
            </a:r>
          </a:p>
          <a:p>
            <a:pPr lvl="2">
              <a:lnSpc>
                <a:spcPct val="150000"/>
              </a:lnSpc>
            </a:pPr>
            <a:r>
              <a:rPr lang="ro-RO" dirty="0" smtClean="0">
                <a:solidFill>
                  <a:schemeClr val="bg1"/>
                </a:solidFill>
                <a:latin typeface="Times New Roman" panose="02020603050405020304" pitchFamily="18" charset="0"/>
                <a:cs typeface="Times New Roman" panose="02020603050405020304" pitchFamily="18" charset="0"/>
              </a:rPr>
              <a:t>Fie integrarea cu un asistent inteligent pentru delegarea procesării vocale</a:t>
            </a:r>
          </a:p>
          <a:p>
            <a:pPr lvl="2">
              <a:lnSpc>
                <a:spcPct val="150000"/>
              </a:lnSpc>
            </a:pPr>
            <a:r>
              <a:rPr lang="ro-RO" dirty="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ex. Google Home	</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013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rgbClr val="5A7993"/>
            </a:gs>
            <a:gs pos="8000">
              <a:srgbClr val="063874"/>
            </a:gs>
          </a:gsLst>
          <a:lin ang="6120000" scaled="1"/>
        </a:gradFill>
        <a:effectLst/>
      </p:bgPr>
    </p:bg>
    <p:spTree>
      <p:nvGrpSpPr>
        <p:cNvPr id="1" name=""/>
        <p:cNvGrpSpPr/>
        <p:nvPr/>
      </p:nvGrpSpPr>
      <p:grpSpPr>
        <a:xfrm>
          <a:off x="0" y="0"/>
          <a:ext cx="0" cy="0"/>
          <a:chOff x="0" y="0"/>
          <a:chExt cx="0" cy="0"/>
        </a:xfrm>
      </p:grpSpPr>
      <p:sp>
        <p:nvSpPr>
          <p:cNvPr id="2" name="TextBox 1"/>
          <p:cNvSpPr txBox="1"/>
          <p:nvPr/>
        </p:nvSpPr>
        <p:spPr>
          <a:xfrm>
            <a:off x="5400675" y="904875"/>
            <a:ext cx="1545616" cy="3770263"/>
          </a:xfrm>
          <a:prstGeom prst="rect">
            <a:avLst/>
          </a:prstGeom>
          <a:noFill/>
        </p:spPr>
        <p:txBody>
          <a:bodyPr wrap="none" rtlCol="0">
            <a:spAutoFit/>
          </a:bodyPr>
          <a:lstStyle/>
          <a:p>
            <a:r>
              <a:rPr lang="en-US" sz="239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183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0"/>
            <a:ext cx="1841500" cy="6867526"/>
          </a:xfrm>
          <a:prstGeom prst="rect">
            <a:avLst/>
          </a:prstGeom>
        </p:spPr>
      </p:pic>
      <p:sp>
        <p:nvSpPr>
          <p:cNvPr id="7" name="TextBox 6"/>
          <p:cNvSpPr txBox="1"/>
          <p:nvPr/>
        </p:nvSpPr>
        <p:spPr>
          <a:xfrm>
            <a:off x="1841501" y="14715"/>
            <a:ext cx="10320133" cy="1200329"/>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Automation of locally integrated control equipment</a:t>
            </a:r>
          </a:p>
          <a:p>
            <a:r>
              <a:rPr lang="ro-RO" sz="3600" b="1" dirty="0" smtClean="0">
                <a:solidFill>
                  <a:schemeClr val="bg1"/>
                </a:solidFill>
                <a:latin typeface="Times New Roman" panose="02020603050405020304" pitchFamily="18" charset="0"/>
                <a:cs typeface="Times New Roman" panose="02020603050405020304" pitchFamily="18" charset="0"/>
              </a:rPr>
              <a:t> - A.L.I.C.E. -</a:t>
            </a:r>
          </a:p>
        </p:txBody>
      </p:sp>
      <p:sp>
        <p:nvSpPr>
          <p:cNvPr id="8" name="TextBox 7"/>
          <p:cNvSpPr txBox="1"/>
          <p:nvPr/>
        </p:nvSpPr>
        <p:spPr>
          <a:xfrm>
            <a:off x="1841501" y="2333274"/>
            <a:ext cx="6528326" cy="2862322"/>
          </a:xfrm>
          <a:prstGeom prst="rect">
            <a:avLst/>
          </a:prstGeom>
          <a:noFill/>
        </p:spPr>
        <p:txBody>
          <a:bodyPr wrap="none" rtlCol="0">
            <a:spAutoFit/>
          </a:bodyPr>
          <a:lstStyle/>
          <a:p>
            <a:pPr>
              <a:lnSpc>
                <a:spcPct val="150000"/>
              </a:lnSpc>
            </a:pPr>
            <a:r>
              <a:rPr lang="ro-RO" sz="2000" b="1" dirty="0" smtClean="0">
                <a:solidFill>
                  <a:schemeClr val="bg1"/>
                </a:solidFill>
                <a:latin typeface="Times New Roman" panose="02020603050405020304" pitchFamily="18" charset="0"/>
                <a:cs typeface="Times New Roman" panose="02020603050405020304" pitchFamily="18" charset="0"/>
              </a:rPr>
              <a:t>Crearea unei soluții de casă inteligentă</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Offline</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Folosind echipamente simple și accesibile</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Interacționând prin limbaj natural</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Utilizând o rețea neuronală pentru clasificare</a:t>
            </a:r>
          </a:p>
          <a:p>
            <a:pPr marL="1371600" lvl="2" indent="-4572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Interconectat prin protocolul Z-Wave</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41501" y="5540199"/>
            <a:ext cx="7734300" cy="1015663"/>
          </a:xfrm>
          <a:prstGeom prst="rect">
            <a:avLst/>
          </a:prstGeom>
          <a:noFill/>
        </p:spPr>
        <p:txBody>
          <a:bodyPr wrap="square" rtlCol="0">
            <a:spAutoFit/>
          </a:bodyPr>
          <a:lstStyle/>
          <a:p>
            <a:pPr>
              <a:lnSpc>
                <a:spcPct val="150000"/>
              </a:lnSpc>
            </a:pPr>
            <a:r>
              <a:rPr lang="ro-RO" sz="2000" b="1" dirty="0" smtClean="0">
                <a:solidFill>
                  <a:schemeClr val="bg1"/>
                </a:solidFill>
                <a:latin typeface="Times New Roman" panose="02020603050405020304" pitchFamily="18" charset="0"/>
                <a:cs typeface="Times New Roman" panose="02020603050405020304" pitchFamily="18" charset="0"/>
              </a:rPr>
              <a:t>Curiozitatea îmbinării domeniilor Internetul Lucrurilor (IoT) </a:t>
            </a:r>
          </a:p>
          <a:p>
            <a:pPr>
              <a:lnSpc>
                <a:spcPct val="150000"/>
              </a:lnSpc>
            </a:pPr>
            <a:r>
              <a:rPr lang="ro-RO" sz="2000" b="1" dirty="0" smtClean="0">
                <a:solidFill>
                  <a:schemeClr val="bg1"/>
                </a:solidFill>
                <a:latin typeface="Times New Roman" panose="02020603050405020304" pitchFamily="18" charset="0"/>
                <a:cs typeface="Times New Roman" panose="02020603050405020304" pitchFamily="18" charset="0"/>
              </a:rPr>
              <a:t>cu Inteligență Artificială (A.I.)</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841501" y="1665505"/>
            <a:ext cx="2108269"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Motivația</a:t>
            </a:r>
          </a:p>
        </p:txBody>
      </p:sp>
    </p:spTree>
    <p:extLst>
      <p:ext uri="{BB962C8B-B14F-4D97-AF65-F5344CB8AC3E}">
        <p14:creationId xmlns:p14="http://schemas.microsoft.com/office/powerpoint/2010/main" val="2686432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9561281"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Internetul lucrurilor și automatizare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http://guardtronic.com/guardtronic/wp-content/uploads/2017/08/Smart-Hom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3475" y="3714425"/>
            <a:ext cx="3438525" cy="31531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1" y="0"/>
            <a:ext cx="1841500" cy="6867526"/>
          </a:xfrm>
          <a:prstGeom prst="rect">
            <a:avLst/>
          </a:prstGeom>
        </p:spPr>
      </p:pic>
      <p:sp>
        <p:nvSpPr>
          <p:cNvPr id="5" name="TextBox 4"/>
          <p:cNvSpPr txBox="1"/>
          <p:nvPr/>
        </p:nvSpPr>
        <p:spPr>
          <a:xfrm>
            <a:off x="1841501" y="932423"/>
            <a:ext cx="9945031" cy="4093428"/>
          </a:xfrm>
          <a:prstGeom prst="rect">
            <a:avLst/>
          </a:prstGeom>
          <a:noFill/>
        </p:spPr>
        <p:txBody>
          <a:bodyPr wrap="square" rtlCol="0">
            <a:spAutoFit/>
          </a:bodyPr>
          <a:lstStyle/>
          <a:p>
            <a:pPr>
              <a:lnSpc>
                <a:spcPct val="150000"/>
              </a:lnSpc>
            </a:pPr>
            <a:r>
              <a:rPr lang="en-US" sz="2000" b="1" dirty="0" err="1" smtClean="0">
                <a:solidFill>
                  <a:schemeClr val="bg1"/>
                </a:solidFill>
                <a:latin typeface="Times New Roman" panose="02020603050405020304" pitchFamily="18" charset="0"/>
                <a:cs typeface="Times New Roman" panose="02020603050405020304" pitchFamily="18" charset="0"/>
              </a:rPr>
              <a:t>Caracteristici</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definitorii</a:t>
            </a:r>
            <a:r>
              <a:rPr lang="en-US" sz="2000" b="1" dirty="0" smtClean="0">
                <a:solidFill>
                  <a:schemeClr val="bg1"/>
                </a:solidFill>
                <a:latin typeface="Times New Roman" panose="02020603050405020304" pitchFamily="18" charset="0"/>
                <a:cs typeface="Times New Roman" panose="02020603050405020304" pitchFamily="18" charset="0"/>
              </a:rPr>
              <a:t>:</a:t>
            </a:r>
          </a:p>
          <a:p>
            <a:endParaRPr lang="en-US" sz="2000" b="1" dirty="0" smtClean="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Interconectare</a:t>
            </a:r>
            <a:r>
              <a:rPr lang="ro-RO" sz="2000" b="1" dirty="0">
                <a:solidFill>
                  <a:schemeClr val="bg1"/>
                </a:solidFill>
                <a:latin typeface="Times New Roman" panose="02020603050405020304" pitchFamily="18" charset="0"/>
                <a:cs typeface="Times New Roman" panose="02020603050405020304" pitchFamily="18" charset="0"/>
              </a:rPr>
              <a:t>:</a:t>
            </a:r>
            <a:r>
              <a:rPr lang="ro-RO" sz="2000" dirty="0">
                <a:solidFill>
                  <a:schemeClr val="bg1"/>
                </a:solidFill>
                <a:latin typeface="Times New Roman" panose="02020603050405020304" pitchFamily="18" charset="0"/>
                <a:cs typeface="Times New Roman" panose="02020603050405020304" pitchFamily="18" charset="0"/>
              </a:rPr>
              <a:t> comunicare </a:t>
            </a:r>
            <a:r>
              <a:rPr lang="ro-RO" sz="2000" dirty="0" smtClean="0">
                <a:solidFill>
                  <a:schemeClr val="bg1"/>
                </a:solidFill>
                <a:latin typeface="Times New Roman" panose="02020603050405020304" pitchFamily="18" charset="0"/>
                <a:cs typeface="Times New Roman" panose="02020603050405020304" pitchFamily="18" charset="0"/>
              </a:rPr>
              <a:t>Mașină-La-Mașină</a:t>
            </a:r>
            <a:r>
              <a:rPr lang="en-US" sz="2000" dirty="0" smtClean="0">
                <a:solidFill>
                  <a:schemeClr val="bg1"/>
                </a:solidFill>
                <a:latin typeface="Times New Roman" panose="02020603050405020304" pitchFamily="18" charset="0"/>
                <a:cs typeface="Times New Roman" panose="02020603050405020304" pitchFamily="18" charset="0"/>
              </a:rPr>
              <a:t> (M2M)</a:t>
            </a:r>
            <a:r>
              <a:rPr lang="ro-RO" sz="2000" dirty="0" smtClean="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între echipamente sau servere fie locale sau prin intermediul internetului. </a:t>
            </a:r>
            <a:r>
              <a:rPr lang="en-US" sz="2000" dirty="0" smtClean="0">
                <a:solidFill>
                  <a:schemeClr val="bg1"/>
                </a:solidFill>
                <a:latin typeface="Times New Roman" panose="02020603050405020304" pitchFamily="18" charset="0"/>
                <a:cs typeface="Times New Roman" panose="02020603050405020304" pitchFamily="18" charset="0"/>
              </a:rPr>
              <a:t>P</a:t>
            </a:r>
            <a:r>
              <a:rPr lang="ro-RO" sz="2000" dirty="0" smtClean="0">
                <a:solidFill>
                  <a:schemeClr val="bg1"/>
                </a:solidFill>
                <a:latin typeface="Times New Roman" panose="02020603050405020304" pitchFamily="18" charset="0"/>
                <a:cs typeface="Times New Roman" panose="02020603050405020304" pitchFamily="18" charset="0"/>
              </a:rPr>
              <a:t>ermite </a:t>
            </a:r>
            <a:r>
              <a:rPr lang="ro-RO" sz="2000" dirty="0">
                <a:solidFill>
                  <a:schemeClr val="bg1"/>
                </a:solidFill>
                <a:latin typeface="Times New Roman" panose="02020603050405020304" pitchFamily="18" charset="0"/>
                <a:cs typeface="Times New Roman" panose="02020603050405020304" pitchFamily="18" charset="0"/>
              </a:rPr>
              <a:t>generare și consum de </a:t>
            </a:r>
            <a:r>
              <a:rPr lang="ro-RO" sz="2000" dirty="0" smtClean="0">
                <a:solidFill>
                  <a:schemeClr val="bg1"/>
                </a:solidFill>
                <a:latin typeface="Times New Roman" panose="02020603050405020304" pitchFamily="18" charset="0"/>
                <a:cs typeface="Times New Roman" panose="02020603050405020304" pitchFamily="18" charset="0"/>
              </a:rPr>
              <a:t>date.</a:t>
            </a:r>
            <a:endParaRPr lang="en-US" sz="2000" dirty="0" smtClean="0">
              <a:solidFill>
                <a:schemeClr val="bg1"/>
              </a:solidFill>
              <a:latin typeface="Times New Roman" panose="02020603050405020304" pitchFamily="18" charset="0"/>
              <a:cs typeface="Times New Roman" panose="02020603050405020304" pitchFamily="18" charset="0"/>
            </a:endParaRPr>
          </a:p>
          <a:p>
            <a:pPr lvl="1">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pt-BR" sz="2000" b="1" dirty="0" smtClean="0">
                <a:solidFill>
                  <a:schemeClr val="bg1"/>
                </a:solidFill>
                <a:latin typeface="Times New Roman" panose="02020603050405020304" pitchFamily="18" charset="0"/>
                <a:cs typeface="Times New Roman" panose="02020603050405020304" pitchFamily="18" charset="0"/>
              </a:rPr>
              <a:t>Detectare</a:t>
            </a:r>
            <a:r>
              <a:rPr lang="pt-BR" sz="2000" b="1" dirty="0">
                <a:solidFill>
                  <a:schemeClr val="bg1"/>
                </a:solidFill>
                <a:latin typeface="Times New Roman" panose="02020603050405020304" pitchFamily="18" charset="0"/>
                <a:cs typeface="Times New Roman" panose="02020603050405020304" pitchFamily="18" charset="0"/>
              </a:rPr>
              <a:t>: </a:t>
            </a:r>
            <a:r>
              <a:rPr lang="pt-BR" sz="2000" dirty="0" smtClean="0">
                <a:solidFill>
                  <a:schemeClr val="bg1"/>
                </a:solidFill>
                <a:latin typeface="Times New Roman" panose="02020603050405020304" pitchFamily="18" charset="0"/>
                <a:cs typeface="Times New Roman" panose="02020603050405020304" pitchFamily="18" charset="0"/>
              </a:rPr>
              <a:t>elemente </a:t>
            </a:r>
            <a:r>
              <a:rPr lang="pt-BR" sz="2000" dirty="0">
                <a:solidFill>
                  <a:schemeClr val="bg1"/>
                </a:solidFill>
                <a:latin typeface="Times New Roman" panose="02020603050405020304" pitchFamily="18" charset="0"/>
                <a:cs typeface="Times New Roman" panose="02020603050405020304" pitchFamily="18" charset="0"/>
              </a:rPr>
              <a:t>de monitorizarea mediului </a:t>
            </a:r>
            <a:r>
              <a:rPr lang="pt-BR" sz="2000" dirty="0" smtClean="0">
                <a:solidFill>
                  <a:schemeClr val="bg1"/>
                </a:solidFill>
                <a:latin typeface="Times New Roman" panose="02020603050405020304" pitchFamily="18" charset="0"/>
                <a:cs typeface="Times New Roman" panose="02020603050405020304" pitchFamily="18" charset="0"/>
              </a:rPr>
              <a:t>înconjurător</a:t>
            </a:r>
            <a:r>
              <a:rPr lang="pt-BR" sz="2000" dirty="0">
                <a:solidFill>
                  <a:schemeClr val="bg1"/>
                </a:solidFill>
                <a:latin typeface="Times New Roman" panose="02020603050405020304" pitchFamily="18" charset="0"/>
                <a:cs typeface="Times New Roman" panose="02020603050405020304" pitchFamily="18" charset="0"/>
              </a:rPr>
              <a:t> </a:t>
            </a:r>
            <a:r>
              <a:rPr lang="pt-BR" sz="2000" dirty="0" smtClean="0">
                <a:solidFill>
                  <a:schemeClr val="bg1"/>
                </a:solidFill>
                <a:latin typeface="Times New Roman" panose="02020603050405020304" pitchFamily="18" charset="0"/>
                <a:cs typeface="Times New Roman" panose="02020603050405020304" pitchFamily="18" charset="0"/>
              </a:rPr>
              <a:t>(Senzori)</a:t>
            </a:r>
          </a:p>
          <a:p>
            <a:pPr lvl="1">
              <a:lnSpc>
                <a:spcPct val="150000"/>
              </a:lnSpc>
            </a:pPr>
            <a:endParaRPr lang="pt-BR" sz="2000" dirty="0" smtClean="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b="1" dirty="0" err="1" smtClean="0">
                <a:solidFill>
                  <a:schemeClr val="bg1"/>
                </a:solidFill>
                <a:latin typeface="Times New Roman" panose="02020603050405020304" pitchFamily="18" charset="0"/>
                <a:cs typeface="Times New Roman" panose="02020603050405020304" pitchFamily="18" charset="0"/>
              </a:rPr>
              <a:t>Acționare</a:t>
            </a:r>
            <a:r>
              <a:rPr lang="en-US" sz="2000" b="1" dirty="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elemente</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de </a:t>
            </a:r>
            <a:r>
              <a:rPr lang="en-US" sz="2000" dirty="0" err="1" smtClean="0">
                <a:solidFill>
                  <a:schemeClr val="bg1"/>
                </a:solidFill>
                <a:latin typeface="Times New Roman" panose="02020603050405020304" pitchFamily="18" charset="0"/>
                <a:cs typeface="Times New Roman" panose="02020603050405020304" pitchFamily="18" charset="0"/>
              </a:rPr>
              <a:t>acționarea</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diferitelor</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comutatoare</a:t>
            </a:r>
            <a:r>
              <a:rPr lang="en-US" sz="2000" dirty="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pPr lvl="1">
              <a:lnSpc>
                <a:spcPct val="150000"/>
              </a:lnSpc>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încuietoare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sau</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alte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echipamente</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electrice</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Actuatori</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053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3908314"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Protocolul Z-Wave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838399" y="5424022"/>
            <a:ext cx="3340901" cy="1421278"/>
          </a:xfrm>
          <a:prstGeom prst="rect">
            <a:avLst/>
          </a:prstGeom>
        </p:spPr>
      </p:pic>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5" name="TextBox 4"/>
          <p:cNvSpPr txBox="1"/>
          <p:nvPr/>
        </p:nvSpPr>
        <p:spPr>
          <a:xfrm>
            <a:off x="1841501" y="922836"/>
            <a:ext cx="9945031" cy="424731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err="1" smtClean="0">
                <a:solidFill>
                  <a:schemeClr val="bg1"/>
                </a:solidFill>
                <a:latin typeface="Times New Roman" panose="02020603050405020304" pitchFamily="18" charset="0"/>
                <a:cs typeface="Times New Roman" panose="02020603050405020304" pitchFamily="18" charset="0"/>
              </a:rPr>
              <a:t>Comunicare</a:t>
            </a:r>
            <a:r>
              <a:rPr lang="en-US" sz="2000" b="1" dirty="0" smtClean="0">
                <a:solidFill>
                  <a:schemeClr val="bg1"/>
                </a:solidFill>
                <a:latin typeface="Times New Roman" panose="02020603050405020304" pitchFamily="18" charset="0"/>
                <a:cs typeface="Times New Roman" panose="02020603050405020304" pitchFamily="18" charset="0"/>
              </a:rPr>
              <a:t> Wireless </a:t>
            </a:r>
            <a:r>
              <a:rPr lang="en-US" sz="2000" b="1" dirty="0" err="1" smtClean="0">
                <a:solidFill>
                  <a:schemeClr val="bg1"/>
                </a:solidFill>
                <a:latin typeface="Times New Roman" panose="02020603050405020304" pitchFamily="18" charset="0"/>
                <a:cs typeface="Times New Roman" panose="02020603050405020304" pitchFamily="18" charset="0"/>
              </a:rPr>
              <a:t>utilizat</a:t>
            </a:r>
            <a:r>
              <a:rPr lang="en-US" sz="2000" b="1" dirty="0" smtClean="0">
                <a:solidFill>
                  <a:schemeClr val="bg1"/>
                </a:solidFill>
                <a:latin typeface="Times New Roman" panose="02020603050405020304" pitchFamily="18" charset="0"/>
                <a:cs typeface="Times New Roman" panose="02020603050405020304" pitchFamily="18" charset="0"/>
              </a:rPr>
              <a:t> </a:t>
            </a:r>
            <a:r>
              <a:rPr lang="en-US" sz="2000" b="1" dirty="0" err="1" smtClean="0">
                <a:solidFill>
                  <a:schemeClr val="bg1"/>
                </a:solidFill>
                <a:latin typeface="Times New Roman" panose="02020603050405020304" pitchFamily="18" charset="0"/>
                <a:cs typeface="Times New Roman" panose="02020603050405020304" pitchFamily="18" charset="0"/>
              </a:rPr>
              <a:t>preponderent</a:t>
            </a:r>
            <a:r>
              <a:rPr lang="en-US" sz="2000" b="1" dirty="0" smtClean="0">
                <a:solidFill>
                  <a:schemeClr val="bg1"/>
                </a:solidFill>
                <a:latin typeface="Times New Roman" panose="02020603050405020304" pitchFamily="18" charset="0"/>
                <a:cs typeface="Times New Roman" panose="02020603050405020304" pitchFamily="18" charset="0"/>
              </a:rPr>
              <a:t> </a:t>
            </a:r>
            <a:r>
              <a:rPr lang="ro-RO" sz="2000" b="1" dirty="0" smtClean="0">
                <a:solidFill>
                  <a:schemeClr val="bg1"/>
                </a:solidFill>
                <a:latin typeface="Times New Roman" panose="02020603050405020304" pitchFamily="18" charset="0"/>
                <a:cs typeface="Times New Roman" panose="02020603050405020304" pitchFamily="18" charset="0"/>
              </a:rPr>
              <a:t>în automatizări de case</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Peste 2.400 de echipamente compatibile Z-Wave (aprilie 2018)</a:t>
            </a:r>
          </a:p>
          <a:p>
            <a:pPr marL="342900" indent="-3429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Rețea de tip plasă</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Extinderea ariei de acoperire </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Posibilitatea transmiterii informației printre toate nodurile conectate (information bouncing)</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Reconfigurarea automată a topologiei în cazul defectării unui nod</a:t>
            </a:r>
          </a:p>
          <a:p>
            <a:pPr marL="342900" indent="-3429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Bandă de frecvență joasă între 800 – 900 MHz</a:t>
            </a: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Distanță mare de comunicare între două noduri (Z</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W</a:t>
            </a:r>
            <a:r>
              <a:rPr lang="ro-RO" sz="2000" dirty="0" smtClean="0">
                <a:solidFill>
                  <a:schemeClr val="bg1"/>
                </a:solidFill>
                <a:latin typeface="Times New Roman" panose="02020603050405020304" pitchFamily="18" charset="0"/>
                <a:cs typeface="Times New Roman" panose="02020603050405020304" pitchFamily="18" charset="0"/>
              </a:rPr>
              <a:t>ave</a:t>
            </a:r>
            <a:r>
              <a:rPr lang="en-US" sz="2000" dirty="0" smtClean="0">
                <a:solidFill>
                  <a:schemeClr val="bg1"/>
                </a:solidFill>
                <a:latin typeface="Times New Roman" panose="02020603050405020304" pitchFamily="18" charset="0"/>
                <a:cs typeface="Times New Roman" panose="02020603050405020304" pitchFamily="18" charset="0"/>
              </a:rPr>
              <a:t>: 40m, Z-Wave Plus: 100m</a:t>
            </a:r>
            <a:r>
              <a:rPr lang="ro-RO"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9110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3908314"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Protocolul Z-Wave</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838399" y="5424022"/>
            <a:ext cx="3340901" cy="1421278"/>
          </a:xfrm>
          <a:prstGeom prst="rect">
            <a:avLst/>
          </a:prstGeom>
        </p:spPr>
      </p:pic>
      <p:pic>
        <p:nvPicPr>
          <p:cNvPr id="8" name="Picture 7"/>
          <p:cNvPicPr>
            <a:picLocks noChangeAspect="1"/>
          </p:cNvPicPr>
          <p:nvPr/>
        </p:nvPicPr>
        <p:blipFill>
          <a:blip r:embed="rId4"/>
          <a:stretch>
            <a:fillRect/>
          </a:stretch>
        </p:blipFill>
        <p:spPr>
          <a:xfrm>
            <a:off x="1" y="0"/>
            <a:ext cx="1841500" cy="6867526"/>
          </a:xfrm>
          <a:prstGeom prst="rect">
            <a:avLst/>
          </a:prstGeom>
        </p:spPr>
      </p:pic>
      <p:sp>
        <p:nvSpPr>
          <p:cNvPr id="5" name="TextBox 4"/>
          <p:cNvSpPr txBox="1"/>
          <p:nvPr/>
        </p:nvSpPr>
        <p:spPr>
          <a:xfrm>
            <a:off x="1746839" y="737701"/>
            <a:ext cx="10152715" cy="56323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err="1" smtClean="0">
                <a:solidFill>
                  <a:schemeClr val="bg1"/>
                </a:solidFill>
                <a:latin typeface="Times New Roman" panose="02020603050405020304" pitchFamily="18" charset="0"/>
                <a:cs typeface="Times New Roman" panose="02020603050405020304" pitchFamily="18" charset="0"/>
              </a:rPr>
              <a:t>Apartenen</a:t>
            </a:r>
            <a:r>
              <a:rPr lang="ro-RO" sz="2000" b="1" dirty="0" smtClean="0">
                <a:solidFill>
                  <a:schemeClr val="bg1"/>
                </a:solidFill>
                <a:latin typeface="Times New Roman" panose="02020603050405020304" pitchFamily="18" charset="0"/>
                <a:cs typeface="Times New Roman" panose="02020603050405020304" pitchFamily="18" charset="0"/>
              </a:rPr>
              <a:t>ța unică a echipamentelor în cadrul unei rețele</a:t>
            </a:r>
            <a:endParaRPr lang="en-US" sz="2000" b="1" dirty="0" smtClean="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Courier New" panose="02070309020205020404" pitchFamily="49" charset="0"/>
              <a:buChar char="o"/>
            </a:pPr>
            <a:r>
              <a:rPr lang="ro-RO" sz="2000" dirty="0" smtClean="0">
                <a:solidFill>
                  <a:schemeClr val="bg1"/>
                </a:solidFill>
                <a:latin typeface="Times New Roman" panose="02020603050405020304" pitchFamily="18" charset="0"/>
                <a:cs typeface="Times New Roman" panose="02020603050405020304" pitchFamily="18" charset="0"/>
              </a:rPr>
              <a:t>În același perimetru pot funcționa mai multe rețele, fără interferențe</a:t>
            </a:r>
          </a:p>
          <a:p>
            <a:pPr marL="342900" indent="-342900">
              <a:lnSpc>
                <a:spcPct val="150000"/>
              </a:lnSpc>
              <a:buFont typeface="Arial" panose="020B0604020202020204" pitchFamily="34" charset="0"/>
              <a:buChar char="•"/>
            </a:pPr>
            <a:r>
              <a:rPr lang="ro-RO" sz="2000" b="1" dirty="0" smtClean="0">
                <a:solidFill>
                  <a:schemeClr val="bg1"/>
                </a:solidFill>
                <a:latin typeface="Times New Roman" panose="02020603050405020304" pitchFamily="18" charset="0"/>
                <a:cs typeface="Times New Roman" panose="02020603050405020304" pitchFamily="18" charset="0"/>
              </a:rPr>
              <a:t>Interoperabilitate garantată prin clase de comenzi standardizate</a:t>
            </a:r>
          </a:p>
          <a:p>
            <a:pPr lvl="2">
              <a:spcBef>
                <a:spcPts val="1200"/>
              </a:spcBef>
            </a:pPr>
            <a:r>
              <a:rPr lang="en-US" sz="2000" b="1" dirty="0" smtClean="0">
                <a:solidFill>
                  <a:schemeClr val="bg1"/>
                </a:solidFill>
                <a:latin typeface="Times New Roman" panose="02020603050405020304" pitchFamily="18" charset="0"/>
                <a:cs typeface="Times New Roman" panose="02020603050405020304" pitchFamily="18" charset="0"/>
              </a:rPr>
              <a:t>1. </a:t>
            </a:r>
            <a:r>
              <a:rPr lang="ro-RO" sz="2000" b="1" dirty="0" smtClean="0">
                <a:solidFill>
                  <a:schemeClr val="bg1"/>
                </a:solidFill>
                <a:latin typeface="Times New Roman" panose="02020603050405020304" pitchFamily="18" charset="0"/>
                <a:cs typeface="Times New Roman" panose="02020603050405020304" pitchFamily="18" charset="0"/>
              </a:rPr>
              <a:t>Comenzi de bază</a:t>
            </a:r>
            <a:r>
              <a:rPr lang="en-US" sz="2000" b="1"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funcții de bază</a:t>
            </a:r>
            <a:r>
              <a:rPr lang="ro-RO" sz="2000" b="1" dirty="0" smtClean="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universal </a:t>
            </a:r>
            <a:r>
              <a:rPr lang="en-US" sz="2000" dirty="0" err="1" smtClean="0">
                <a:solidFill>
                  <a:schemeClr val="bg1"/>
                </a:solidFill>
                <a:latin typeface="Times New Roman" panose="02020603050405020304" pitchFamily="18" charset="0"/>
                <a:cs typeface="Times New Roman" panose="02020603050405020304" pitchFamily="18" charset="0"/>
              </a:rPr>
              <a:t>valabile</a:t>
            </a:r>
            <a:r>
              <a:rPr lang="ro-RO" sz="2000" dirty="0" smtClean="0">
                <a:solidFill>
                  <a:schemeClr val="bg1"/>
                </a:solidFill>
                <a:latin typeface="Times New Roman" panose="02020603050405020304" pitchFamily="18" charset="0"/>
                <a:cs typeface="Times New Roman" panose="02020603050405020304" pitchFamily="18" charset="0"/>
              </a:rPr>
              <a:t>,</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agnostice</a:t>
            </a:r>
            <a:r>
              <a:rPr lang="en-US" sz="2000" dirty="0" smtClean="0">
                <a:solidFill>
                  <a:schemeClr val="bg1"/>
                </a:solidFill>
                <a:latin typeface="Times New Roman" panose="02020603050405020304" pitchFamily="18" charset="0"/>
                <a:cs typeface="Times New Roman" panose="02020603050405020304" pitchFamily="18" charset="0"/>
              </a:rPr>
              <a:t> de </a:t>
            </a:r>
            <a:r>
              <a:rPr lang="en-US" sz="2000" dirty="0" err="1" smtClean="0">
                <a:solidFill>
                  <a:schemeClr val="bg1"/>
                </a:solidFill>
                <a:latin typeface="Times New Roman" panose="02020603050405020304" pitchFamily="18" charset="0"/>
                <a:cs typeface="Times New Roman" panose="02020603050405020304" pitchFamily="18" charset="0"/>
              </a:rPr>
              <a:t>produc</a:t>
            </a:r>
            <a:r>
              <a:rPr lang="ro-RO" sz="2000" dirty="0" smtClean="0">
                <a:solidFill>
                  <a:schemeClr val="bg1"/>
                </a:solidFill>
                <a:latin typeface="Times New Roman" panose="02020603050405020304" pitchFamily="18" charset="0"/>
                <a:cs typeface="Times New Roman" panose="02020603050405020304" pitchFamily="18" charset="0"/>
              </a:rPr>
              <a:t>ător sau tip</a:t>
            </a:r>
            <a:r>
              <a:rPr lang="en-US" sz="2000" dirty="0" smtClean="0">
                <a:solidFill>
                  <a:schemeClr val="bg1"/>
                </a:solidFill>
                <a:latin typeface="Times New Roman" panose="02020603050405020304" pitchFamily="18" charset="0"/>
                <a:cs typeface="Times New Roman" panose="02020603050405020304" pitchFamily="18" charset="0"/>
              </a:rPr>
              <a:t> </a:t>
            </a:r>
          </a:p>
          <a:p>
            <a:pPr lvl="2">
              <a:spcBef>
                <a:spcPts val="1200"/>
              </a:spcBef>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(ex. </a:t>
            </a:r>
            <a:r>
              <a:rPr lang="ro-RO" sz="2000" dirty="0" smtClean="0">
                <a:solidFill>
                  <a:schemeClr val="bg1"/>
                </a:solidFill>
                <a:latin typeface="Times New Roman" panose="02020603050405020304" pitchFamily="18" charset="0"/>
                <a:cs typeface="Times New Roman" panose="02020603050405020304" pitchFamily="18" charset="0"/>
              </a:rPr>
              <a:t>Interogare stare</a:t>
            </a:r>
            <a:r>
              <a:rPr lang="en-US" sz="2000"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s</a:t>
            </a:r>
            <a:r>
              <a:rPr lang="en-US" sz="2000" dirty="0" smtClean="0">
                <a:solidFill>
                  <a:schemeClr val="bg1"/>
                </a:solidFill>
                <a:latin typeface="Times New Roman" panose="02020603050405020304" pitchFamily="18" charset="0"/>
                <a:cs typeface="Times New Roman" panose="02020603050405020304" pitchFamily="18" charset="0"/>
              </a:rPr>
              <a:t>et</a:t>
            </a:r>
            <a:r>
              <a:rPr lang="ro-RO" sz="2000" dirty="0" smtClean="0">
                <a:solidFill>
                  <a:schemeClr val="bg1"/>
                </a:solidFill>
                <a:latin typeface="Times New Roman" panose="02020603050405020304" pitchFamily="18" charset="0"/>
                <a:cs typeface="Times New Roman" panose="02020603050405020304" pitchFamily="18" charset="0"/>
              </a:rPr>
              <a:t>ări de criptare, setări de identificare</a:t>
            </a:r>
            <a:r>
              <a:rPr lang="en-US" sz="2000" dirty="0" smtClean="0">
                <a:solidFill>
                  <a:schemeClr val="bg1"/>
                </a:solidFill>
                <a:latin typeface="Times New Roman" panose="02020603050405020304" pitchFamily="18" charset="0"/>
                <a:cs typeface="Times New Roman" panose="02020603050405020304" pitchFamily="18" charset="0"/>
              </a:rPr>
              <a:t>)    </a:t>
            </a:r>
            <a:endParaRPr lang="ro-RO" sz="2000" dirty="0" smtClean="0">
              <a:solidFill>
                <a:schemeClr val="bg1"/>
              </a:solidFill>
              <a:latin typeface="Times New Roman" panose="02020603050405020304" pitchFamily="18" charset="0"/>
              <a:cs typeface="Times New Roman" panose="02020603050405020304" pitchFamily="18" charset="0"/>
            </a:endParaRPr>
          </a:p>
          <a:p>
            <a:pPr lvl="2">
              <a:spcBef>
                <a:spcPts val="1200"/>
              </a:spcBef>
            </a:pP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b="1" dirty="0" smtClean="0">
              <a:solidFill>
                <a:schemeClr val="bg1"/>
              </a:solidFill>
              <a:latin typeface="Times New Roman" panose="02020603050405020304" pitchFamily="18" charset="0"/>
              <a:cs typeface="Times New Roman" panose="02020603050405020304" pitchFamily="18" charset="0"/>
            </a:endParaRPr>
          </a:p>
          <a:p>
            <a:pPr lvl="2">
              <a:spcBef>
                <a:spcPts val="1200"/>
              </a:spcBef>
            </a:pPr>
            <a:r>
              <a:rPr lang="en-US" sz="2000" b="1" dirty="0" smtClean="0">
                <a:solidFill>
                  <a:schemeClr val="bg1"/>
                </a:solidFill>
                <a:latin typeface="Times New Roman" panose="02020603050405020304" pitchFamily="18" charset="0"/>
                <a:cs typeface="Times New Roman" panose="02020603050405020304" pitchFamily="18" charset="0"/>
              </a:rPr>
              <a:t>2. </a:t>
            </a:r>
            <a:r>
              <a:rPr lang="ro-RO" sz="2000" b="1" dirty="0" smtClean="0">
                <a:solidFill>
                  <a:schemeClr val="bg1"/>
                </a:solidFill>
                <a:latin typeface="Times New Roman" panose="02020603050405020304" pitchFamily="18" charset="0"/>
                <a:cs typeface="Times New Roman" panose="02020603050405020304" pitchFamily="18" charset="0"/>
              </a:rPr>
              <a:t>Comen</a:t>
            </a:r>
            <a:r>
              <a:rPr lang="en-US" sz="2000" b="1" dirty="0" smtClean="0">
                <a:solidFill>
                  <a:schemeClr val="bg1"/>
                </a:solidFill>
                <a:latin typeface="Times New Roman" panose="02020603050405020304" pitchFamily="18" charset="0"/>
                <a:cs typeface="Times New Roman" panose="02020603050405020304" pitchFamily="18" charset="0"/>
              </a:rPr>
              <a:t>z</a:t>
            </a:r>
            <a:r>
              <a:rPr lang="ro-RO" sz="2000" b="1" dirty="0" smtClean="0">
                <a:solidFill>
                  <a:schemeClr val="bg1"/>
                </a:solidFill>
                <a:latin typeface="Times New Roman" panose="02020603050405020304" pitchFamily="18" charset="0"/>
                <a:cs typeface="Times New Roman" panose="02020603050405020304" pitchFamily="18" charset="0"/>
              </a:rPr>
              <a:t>i generice</a:t>
            </a:r>
            <a:r>
              <a:rPr lang="en-US" sz="2000" b="1"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definesc funcționalitățile nodului și tipul echipamentului </a:t>
            </a:r>
            <a:r>
              <a:rPr lang="en-US" sz="2000" dirty="0" smtClean="0">
                <a:solidFill>
                  <a:schemeClr val="bg1"/>
                </a:solidFill>
                <a:latin typeface="Times New Roman" panose="02020603050405020304" pitchFamily="18" charset="0"/>
                <a:cs typeface="Times New Roman" panose="02020603050405020304" pitchFamily="18" charset="0"/>
              </a:rPr>
              <a:t>       </a:t>
            </a:r>
          </a:p>
          <a:p>
            <a:pPr lvl="2">
              <a:spcBef>
                <a:spcPts val="1200"/>
              </a:spcBef>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(ex. De iluminat, de termoficare, de securitate, utilitară, de confort)</a:t>
            </a:r>
          </a:p>
          <a:p>
            <a:pPr lvl="2">
              <a:spcBef>
                <a:spcPts val="1200"/>
              </a:spcBef>
            </a:pPr>
            <a:endParaRPr lang="ro-RO" sz="2000" dirty="0" smtClean="0">
              <a:solidFill>
                <a:schemeClr val="bg1"/>
              </a:solidFill>
              <a:latin typeface="Times New Roman" panose="02020603050405020304" pitchFamily="18" charset="0"/>
              <a:cs typeface="Times New Roman" panose="02020603050405020304" pitchFamily="18" charset="0"/>
            </a:endParaRPr>
          </a:p>
          <a:p>
            <a:pPr lvl="2">
              <a:spcBef>
                <a:spcPts val="1200"/>
              </a:spcBef>
            </a:pPr>
            <a:r>
              <a:rPr lang="en-US" sz="2000" b="1" dirty="0" smtClean="0">
                <a:solidFill>
                  <a:schemeClr val="bg1"/>
                </a:solidFill>
                <a:latin typeface="Times New Roman" panose="02020603050405020304" pitchFamily="18" charset="0"/>
                <a:cs typeface="Times New Roman" panose="02020603050405020304" pitchFamily="18" charset="0"/>
              </a:rPr>
              <a:t>3. </a:t>
            </a:r>
            <a:r>
              <a:rPr lang="ro-RO" sz="2000" b="1" dirty="0" smtClean="0">
                <a:solidFill>
                  <a:schemeClr val="bg1"/>
                </a:solidFill>
                <a:latin typeface="Times New Roman" panose="02020603050405020304" pitchFamily="18" charset="0"/>
                <a:cs typeface="Times New Roman" panose="02020603050405020304" pitchFamily="18" charset="0"/>
              </a:rPr>
              <a:t>Comenzi specific</a:t>
            </a:r>
            <a:r>
              <a:rPr lang="en-US" sz="2000" b="1" dirty="0" smtClean="0">
                <a:solidFill>
                  <a:schemeClr val="bg1"/>
                </a:solidFill>
                <a:latin typeface="Times New Roman" panose="02020603050405020304" pitchFamily="18" charset="0"/>
                <a:cs typeface="Times New Roman" panose="02020603050405020304" pitchFamily="18" charset="0"/>
              </a:rPr>
              <a:t>e: </a:t>
            </a:r>
            <a:r>
              <a:rPr lang="en-US" sz="2000" dirty="0" smtClean="0">
                <a:solidFill>
                  <a:schemeClr val="bg1"/>
                </a:solidFill>
                <a:latin typeface="Times New Roman" panose="02020603050405020304" pitchFamily="18" charset="0"/>
                <a:cs typeface="Times New Roman" panose="02020603050405020304" pitchFamily="18" charset="0"/>
              </a:rPr>
              <a:t>definite generic, </a:t>
            </a:r>
            <a:r>
              <a:rPr lang="en-US" sz="2000" dirty="0" err="1" smtClean="0">
                <a:solidFill>
                  <a:schemeClr val="bg1"/>
                </a:solidFill>
                <a:latin typeface="Times New Roman" panose="02020603050405020304" pitchFamily="18" charset="0"/>
                <a:cs typeface="Times New Roman" panose="02020603050405020304" pitchFamily="18" charset="0"/>
              </a:rPr>
              <a:t>interpretarea</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depinz</a:t>
            </a:r>
            <a:r>
              <a:rPr lang="ro-RO" sz="2000" dirty="0" smtClean="0">
                <a:solidFill>
                  <a:schemeClr val="bg1"/>
                </a:solidFill>
                <a:latin typeface="Times New Roman" panose="02020603050405020304" pitchFamily="18" charset="0"/>
                <a:cs typeface="Times New Roman" panose="02020603050405020304" pitchFamily="18" charset="0"/>
              </a:rPr>
              <a:t>ând strict de nodul utilizato</a:t>
            </a:r>
            <a:r>
              <a:rPr lang="en-US" sz="2000" dirty="0" smtClean="0">
                <a:solidFill>
                  <a:schemeClr val="bg1"/>
                </a:solidFill>
                <a:latin typeface="Times New Roman" panose="02020603050405020304" pitchFamily="18" charset="0"/>
                <a:cs typeface="Times New Roman" panose="02020603050405020304" pitchFamily="18" charset="0"/>
              </a:rPr>
              <a:t>r     </a:t>
            </a:r>
          </a:p>
          <a:p>
            <a:pPr lvl="2">
              <a:spcBef>
                <a:spcPts val="1200"/>
              </a:spcBef>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       </a:t>
            </a:r>
            <a:r>
              <a:rPr lang="ro-RO" sz="2000" dirty="0" smtClean="0">
                <a:solidFill>
                  <a:schemeClr val="bg1"/>
                </a:solidFill>
                <a:latin typeface="Times New Roman" panose="02020603050405020304" pitchFamily="18" charset="0"/>
                <a:cs typeface="Times New Roman" panose="02020603050405020304" pitchFamily="18" charset="0"/>
              </a:rPr>
              <a:t>(ex. Setarea unei valori, interogarea unui </a:t>
            </a:r>
            <a:r>
              <a:rPr lang="en-US" sz="2000" dirty="0" smtClean="0">
                <a:solidFill>
                  <a:schemeClr val="bg1"/>
                </a:solidFill>
                <a:latin typeface="Times New Roman" panose="02020603050405020304" pitchFamily="18" charset="0"/>
                <a:cs typeface="Times New Roman" panose="02020603050405020304" pitchFamily="18" charset="0"/>
              </a:rPr>
              <a:t>c</a:t>
            </a:r>
            <a:r>
              <a:rPr lang="ro-RO" sz="2000" dirty="0" smtClean="0">
                <a:solidFill>
                  <a:schemeClr val="bg1"/>
                </a:solidFill>
                <a:latin typeface="Times New Roman" panose="02020603050405020304" pitchFamily="18" charset="0"/>
                <a:cs typeface="Times New Roman" panose="02020603050405020304" pitchFamily="18" charset="0"/>
              </a:rPr>
              <a:t>âmp)</a:t>
            </a:r>
            <a:endParaRPr lang="ro-RO" sz="2000" b="1" dirty="0" smtClean="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Courier New" panose="02070309020205020404" pitchFamily="49" charset="0"/>
              <a:buChar char="o"/>
            </a:pP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Down Arrow 2"/>
          <p:cNvSpPr/>
          <p:nvPr/>
        </p:nvSpPr>
        <p:spPr>
          <a:xfrm>
            <a:off x="1853508" y="2298349"/>
            <a:ext cx="716692" cy="3472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Special  </a:t>
            </a:r>
            <a:r>
              <a:rPr lang="en-US" dirty="0" err="1" smtClean="0"/>
              <a:t>izare</a:t>
            </a:r>
            <a:endParaRPr lang="en-US" dirty="0"/>
          </a:p>
        </p:txBody>
      </p:sp>
    </p:spTree>
    <p:extLst>
      <p:ext uri="{BB962C8B-B14F-4D97-AF65-F5344CB8AC3E}">
        <p14:creationId xmlns:p14="http://schemas.microsoft.com/office/powerpoint/2010/main" val="227374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4818627"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Node-RED (Front End)</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TextBox 1"/>
          <p:cNvSpPr txBox="1"/>
          <p:nvPr/>
        </p:nvSpPr>
        <p:spPr>
          <a:xfrm>
            <a:off x="1842576" y="2240050"/>
            <a:ext cx="4264024" cy="1200329"/>
          </a:xfrm>
          <a:prstGeom prst="rect">
            <a:avLst/>
          </a:prstGeom>
          <a:noFill/>
        </p:spPr>
        <p:txBody>
          <a:bodyPr wrap="square" rtlCol="0">
            <a:spAutoFit/>
          </a:bodyPr>
          <a:lstStyle/>
          <a:p>
            <a:r>
              <a:rPr lang="ro-RO" dirty="0" smtClean="0">
                <a:solidFill>
                  <a:schemeClr val="bg1"/>
                </a:solidFill>
                <a:latin typeface="Times New Roman" panose="02020603050405020304" pitchFamily="18" charset="0"/>
                <a:cs typeface="Times New Roman" panose="02020603050405020304" pitchFamily="18" charset="0"/>
              </a:rPr>
              <a:t>Dezvoltarea </a:t>
            </a:r>
            <a:r>
              <a:rPr lang="ro-RO" dirty="0">
                <a:solidFill>
                  <a:schemeClr val="bg1"/>
                </a:solidFill>
                <a:latin typeface="Times New Roman" panose="02020603050405020304" pitchFamily="18" charset="0"/>
                <a:cs typeface="Times New Roman" panose="02020603050405020304" pitchFamily="18" charset="0"/>
              </a:rPr>
              <a:t>pe bază fluxurilor de date, descriind modul de operare și interconectarea diferitlor noduri de lucru, palete și elemente vizuale</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005513" y="847725"/>
            <a:ext cx="6110288" cy="2784651"/>
          </a:xfrm>
          <a:prstGeom prst="rect">
            <a:avLst/>
          </a:prstGeom>
        </p:spPr>
      </p:pic>
      <p:sp>
        <p:nvSpPr>
          <p:cNvPr id="6" name="TextBox 5"/>
          <p:cNvSpPr txBox="1"/>
          <p:nvPr/>
        </p:nvSpPr>
        <p:spPr>
          <a:xfrm>
            <a:off x="1801020" y="879779"/>
            <a:ext cx="4244974" cy="1200329"/>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Mediu de programare vizuală, open source, dedicată integrării echipamentelor hardware în proiecte de IoT</a:t>
            </a:r>
          </a:p>
          <a:p>
            <a:endParaRPr lang="en-US" dirty="0"/>
          </a:p>
        </p:txBody>
      </p:sp>
      <p:sp>
        <p:nvSpPr>
          <p:cNvPr id="9" name="TextBox 8"/>
          <p:cNvSpPr txBox="1"/>
          <p:nvPr/>
        </p:nvSpPr>
        <p:spPr>
          <a:xfrm>
            <a:off x="1839912" y="3774503"/>
            <a:ext cx="10209213" cy="646331"/>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Permite utilizarea unui număr vast de protocoale de </a:t>
            </a:r>
            <a:r>
              <a:rPr lang="ro-RO" dirty="0" smtClean="0">
                <a:solidFill>
                  <a:schemeClr val="bg1"/>
                </a:solidFill>
                <a:latin typeface="Times New Roman" panose="02020603050405020304" pitchFamily="18" charset="0"/>
                <a:cs typeface="Times New Roman" panose="02020603050405020304" pitchFamily="18" charset="0"/>
              </a:rPr>
              <a:t>comunicare, </a:t>
            </a:r>
            <a:r>
              <a:rPr lang="ro-RO" b="1" dirty="0" smtClean="0">
                <a:solidFill>
                  <a:schemeClr val="bg1"/>
                </a:solidFill>
                <a:latin typeface="Times New Roman" panose="02020603050405020304" pitchFamily="18" charset="0"/>
                <a:cs typeface="Times New Roman" panose="02020603050405020304" pitchFamily="18" charset="0"/>
              </a:rPr>
              <a:t>inclusiv MQTT</a:t>
            </a:r>
            <a:r>
              <a:rPr lang="ro-RO" dirty="0" smtClean="0">
                <a:solidFill>
                  <a:schemeClr val="bg1"/>
                </a:solidFill>
                <a:latin typeface="Times New Roman" panose="02020603050405020304" pitchFamily="18" charset="0"/>
                <a:cs typeface="Times New Roman" panose="02020603050405020304" pitchFamily="18" charset="0"/>
              </a:rPr>
              <a:t>, </a:t>
            </a:r>
            <a:r>
              <a:rPr lang="ro-RO" dirty="0">
                <a:solidFill>
                  <a:schemeClr val="bg1"/>
                </a:solidFill>
                <a:latin typeface="Times New Roman" panose="02020603050405020304" pitchFamily="18" charset="0"/>
                <a:cs typeface="Times New Roman" panose="02020603050405020304" pitchFamily="18" charset="0"/>
              </a:rPr>
              <a:t>API-uri și servicii online, cât și prelucrarea mai multor structuri de </a:t>
            </a:r>
            <a:r>
              <a:rPr lang="ro-RO" dirty="0" smtClean="0">
                <a:solidFill>
                  <a:schemeClr val="bg1"/>
                </a:solidFill>
                <a:latin typeface="Times New Roman" panose="02020603050405020304" pitchFamily="18" charset="0"/>
                <a:cs typeface="Times New Roman" panose="02020603050405020304" pitchFamily="18" charset="0"/>
              </a:rPr>
              <a:t>date</a:t>
            </a:r>
            <a:endParaRPr lang="ro-RO"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801020" y="4562961"/>
            <a:ext cx="9704388" cy="646331"/>
          </a:xfrm>
          <a:prstGeom prst="rect">
            <a:avLst/>
          </a:prstGeom>
          <a:noFill/>
        </p:spPr>
        <p:txBody>
          <a:bodyPr wrap="square" rtlCol="0">
            <a:spAutoFit/>
          </a:bodyPr>
          <a:lstStyle/>
          <a:p>
            <a:r>
              <a:rPr lang="ro-RO" dirty="0" smtClean="0">
                <a:solidFill>
                  <a:schemeClr val="bg1"/>
                </a:solidFill>
                <a:latin typeface="Times New Roman" panose="02020603050405020304" pitchFamily="18" charset="0"/>
                <a:cs typeface="Times New Roman" panose="02020603050405020304" pitchFamily="18" charset="0"/>
              </a:rPr>
              <a:t>Oferă o gamă variată de elemente vizuale ușor configurabile și utilizabile, permițând dezvoltarea rapidă a unor interfețe de lucru</a:t>
            </a:r>
            <a:endParaRPr lang="ro-RO"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413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3954929"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Python (Back End)</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 y="0"/>
            <a:ext cx="1841500" cy="6867526"/>
          </a:xfrm>
          <a:prstGeom prst="rect">
            <a:avLst/>
          </a:prstGeom>
        </p:spPr>
      </p:pic>
      <p:sp>
        <p:nvSpPr>
          <p:cNvPr id="2" name="TextBox 1"/>
          <p:cNvSpPr txBox="1"/>
          <p:nvPr/>
        </p:nvSpPr>
        <p:spPr>
          <a:xfrm>
            <a:off x="1841501" y="722531"/>
            <a:ext cx="10181623" cy="4662815"/>
          </a:xfrm>
          <a:prstGeom prst="rect">
            <a:avLst/>
          </a:prstGeom>
          <a:noFill/>
        </p:spPr>
        <p:txBody>
          <a:bodyPr wrap="square" rtlCol="0">
            <a:spAutoFit/>
          </a:bodyPr>
          <a:lstStyle/>
          <a:p>
            <a:pPr>
              <a:lnSpc>
                <a:spcPct val="150000"/>
              </a:lnSpc>
            </a:pPr>
            <a:r>
              <a:rPr lang="ro-RO" dirty="0" err="1" smtClean="0">
                <a:solidFill>
                  <a:schemeClr val="bg1"/>
                </a:solidFill>
                <a:latin typeface="Times New Roman" panose="02020603050405020304" pitchFamily="18" charset="0"/>
                <a:cs typeface="Times New Roman" panose="02020603050405020304" pitchFamily="18" charset="0"/>
              </a:rPr>
              <a:t>O</a:t>
            </a:r>
            <a:r>
              <a:rPr lang="en-US" dirty="0" err="1" smtClean="0">
                <a:solidFill>
                  <a:schemeClr val="bg1"/>
                </a:solidFill>
                <a:latin typeface="Times New Roman" panose="02020603050405020304" pitchFamily="18" charset="0"/>
                <a:cs typeface="Times New Roman" panose="02020603050405020304" pitchFamily="18" charset="0"/>
              </a:rPr>
              <a:t>feră</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suport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nativ</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pentru</a:t>
            </a:r>
            <a:r>
              <a:rPr lang="en-US" dirty="0">
                <a:solidFill>
                  <a:schemeClr val="bg1"/>
                </a:solidFill>
                <a:latin typeface="Times New Roman" panose="02020603050405020304" pitchFamily="18" charset="0"/>
                <a:cs typeface="Times New Roman" panose="02020603050405020304" pitchFamily="18" charset="0"/>
              </a:rPr>
              <a:t> o </a:t>
            </a:r>
            <a:r>
              <a:rPr lang="en-US" dirty="0" err="1">
                <a:solidFill>
                  <a:schemeClr val="bg1"/>
                </a:solidFill>
                <a:latin typeface="Times New Roman" panose="02020603050405020304" pitchFamily="18" charset="0"/>
                <a:cs typeface="Times New Roman" panose="02020603050405020304" pitchFamily="18" charset="0"/>
              </a:rPr>
              <a:t>multitudine</a:t>
            </a:r>
            <a:r>
              <a:rPr lang="en-US" dirty="0">
                <a:solidFill>
                  <a:schemeClr val="bg1"/>
                </a:solidFill>
                <a:latin typeface="Times New Roman" panose="02020603050405020304" pitchFamily="18" charset="0"/>
                <a:cs typeface="Times New Roman" panose="02020603050405020304" pitchFamily="18" charset="0"/>
              </a:rPr>
              <a:t> de module </a:t>
            </a:r>
            <a:r>
              <a:rPr lang="en-US" dirty="0" err="1" smtClean="0">
                <a:solidFill>
                  <a:schemeClr val="bg1"/>
                </a:solidFill>
                <a:latin typeface="Times New Roman" panose="02020603050405020304" pitchFamily="18" charset="0"/>
                <a:cs typeface="Times New Roman" panose="02020603050405020304" pitchFamily="18" charset="0"/>
              </a:rPr>
              <a:t>utilizate</a:t>
            </a:r>
            <a:r>
              <a:rPr lang="ro-RO"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Printre</a:t>
            </a:r>
            <a:r>
              <a:rPr lang="en-US" dirty="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care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merită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meționate</a:t>
            </a:r>
            <a:r>
              <a:rPr lang="en-US" dirty="0">
                <a:solidFill>
                  <a:schemeClr val="bg1"/>
                </a:solidFill>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paho-mqtt</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c</a:t>
            </a:r>
            <a:r>
              <a:rPr lang="en-US" dirty="0" err="1" smtClean="0">
                <a:solidFill>
                  <a:schemeClr val="bg1"/>
                </a:solidFill>
                <a:latin typeface="Times New Roman" panose="02020603050405020304" pitchFamily="18" charset="0"/>
                <a:cs typeface="Times New Roman" panose="02020603050405020304" pitchFamily="18" charset="0"/>
              </a:rPr>
              <a:t>omuni</a:t>
            </a:r>
            <a:r>
              <a:rPr lang="ro-RO" dirty="0" smtClean="0">
                <a:solidFill>
                  <a:schemeClr val="bg1"/>
                </a:solidFill>
                <a:latin typeface="Times New Roman" panose="02020603050405020304" pitchFamily="18" charset="0"/>
                <a:cs typeface="Times New Roman" panose="02020603050405020304" pitchFamily="18" charset="0"/>
              </a:rPr>
              <a:t>care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protocolul</a:t>
            </a:r>
            <a:r>
              <a:rPr lang="en-US" dirty="0">
                <a:solidFill>
                  <a:schemeClr val="bg1"/>
                </a:solidFill>
                <a:latin typeface="Times New Roman" panose="02020603050405020304" pitchFamily="18" charset="0"/>
                <a:cs typeface="Times New Roman" panose="02020603050405020304" pitchFamily="18" charset="0"/>
              </a:rPr>
              <a:t> MQTT</a:t>
            </a: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numpy</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operații</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cu </a:t>
            </a:r>
            <a:r>
              <a:rPr lang="en-US" dirty="0" err="1">
                <a:solidFill>
                  <a:schemeClr val="bg1"/>
                </a:solidFill>
                <a:latin typeface="Times New Roman" panose="02020603050405020304" pitchFamily="18" charset="0"/>
                <a:cs typeface="Times New Roman" panose="02020603050405020304" pitchFamily="18" charset="0"/>
              </a:rPr>
              <a:t>matrici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multidimensionali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precum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o </a:t>
            </a:r>
            <a:r>
              <a:rPr lang="en-US" dirty="0" err="1" smtClean="0">
                <a:solidFill>
                  <a:schemeClr val="bg1"/>
                </a:solidFill>
                <a:latin typeface="Times New Roman" panose="02020603050405020304" pitchFamily="18" charset="0"/>
                <a:cs typeface="Times New Roman" panose="02020603050405020304" pitchFamily="18" charset="0"/>
              </a:rPr>
              <a:t>colecți</a:t>
            </a:r>
            <a:r>
              <a:rPr lang="ro-RO" dirty="0" smtClean="0">
                <a:solidFill>
                  <a:schemeClr val="bg1"/>
                </a:solidFill>
                <a:latin typeface="Times New Roman" panose="02020603050405020304" pitchFamily="18" charset="0"/>
                <a:cs typeface="Times New Roman" panose="02020603050405020304" pitchFamily="18" charset="0"/>
              </a:rPr>
              <a:t>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amplă</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funcții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matematice</a:t>
            </a:r>
            <a:endParaRPr lang="en-US"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tensorflow</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manipulare</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de </a:t>
            </a:r>
            <a:r>
              <a:rPr lang="en-US" dirty="0" smtClean="0">
                <a:solidFill>
                  <a:schemeClr val="bg1"/>
                </a:solidFill>
                <a:latin typeface="Times New Roman" panose="02020603050405020304" pitchFamily="18" charset="0"/>
                <a:cs typeface="Times New Roman" panose="02020603050405020304" pitchFamily="18" charset="0"/>
              </a:rPr>
              <a:t>date</a:t>
            </a:r>
            <a:r>
              <a:rPr lang="ro-RO" dirty="0" smtClean="0">
                <a:solidFill>
                  <a:schemeClr val="bg1"/>
                </a:solidFill>
                <a:latin typeface="Times New Roman" panose="02020603050405020304" pitchFamily="18" charset="0"/>
                <a:cs typeface="Times New Roman" panose="02020603050405020304" pitchFamily="18" charset="0"/>
              </a:rPr>
              <a:t> prin grafuri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folosi</a:t>
            </a:r>
            <a:r>
              <a:rPr lang="ro-RO" dirty="0" smtClean="0">
                <a:solidFill>
                  <a:schemeClr val="bg1"/>
                </a:solidFill>
                <a:latin typeface="Times New Roman" panose="02020603050405020304" pitchFamily="18" charset="0"/>
                <a:cs typeface="Times New Roman" panose="02020603050405020304" pitchFamily="18" charset="0"/>
              </a:rPr>
              <a:t>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adesea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aplicații</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inteligență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artificială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special </a:t>
            </a:r>
            <a:r>
              <a:rPr lang="en-US" dirty="0" err="1">
                <a:solidFill>
                  <a:schemeClr val="bg1"/>
                </a:solidFill>
                <a:latin typeface="Times New Roman" panose="02020603050405020304" pitchFamily="18" charset="0"/>
                <a:cs typeface="Times New Roman" panose="02020603050405020304" pitchFamily="18" charset="0"/>
              </a:rPr>
              <a:t>pentru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definirea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structurilor</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rețele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neuronale</a:t>
            </a:r>
            <a:endParaRPr lang="en-US"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json</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convertirea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datelor</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format JSON, </a:t>
            </a:r>
            <a:r>
              <a:rPr lang="en-US" dirty="0" err="1">
                <a:solidFill>
                  <a:schemeClr val="bg1"/>
                </a:solidFill>
                <a:latin typeface="Times New Roman" panose="02020603050405020304" pitchFamily="18" charset="0"/>
                <a:cs typeface="Times New Roman" panose="02020603050405020304" pitchFamily="18" charset="0"/>
              </a:rPr>
              <a:t>atât</a:t>
            </a:r>
            <a:r>
              <a:rPr lang="en-US" dirty="0">
                <a:solidFill>
                  <a:schemeClr val="bg1"/>
                </a:solidFill>
                <a:latin typeface="Times New Roman" panose="02020603050405020304" pitchFamily="18" charset="0"/>
                <a:cs typeface="Times New Roman" panose="02020603050405020304" pitchFamily="18" charset="0"/>
              </a:rPr>
              <a:t> la </a:t>
            </a:r>
            <a:r>
              <a:rPr lang="en-US" dirty="0" err="1">
                <a:solidFill>
                  <a:schemeClr val="bg1"/>
                </a:solidFill>
                <a:latin typeface="Times New Roman" panose="02020603050405020304" pitchFamily="18" charset="0"/>
                <a:cs typeface="Times New Roman" panose="02020603050405020304" pitchFamily="18" charset="0"/>
              </a:rPr>
              <a:t>transmisia</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datelo</a:t>
            </a:r>
            <a:r>
              <a:rPr lang="ro-RO" dirty="0" smtClean="0">
                <a:solidFill>
                  <a:schemeClr val="bg1"/>
                </a:solidFill>
                <a:latin typeface="Times New Roman" panose="02020603050405020304" pitchFamily="18" charset="0"/>
                <a:cs typeface="Times New Roman" panose="02020603050405020304" pitchFamily="18" charset="0"/>
              </a:rPr>
              <a:t>r</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a:t>
            </a:r>
            <a:r>
              <a:rPr lang="en-US" dirty="0">
                <a:solidFill>
                  <a:schemeClr val="bg1"/>
                </a:solidFill>
                <a:latin typeface="Times New Roman" panose="02020603050405020304" pitchFamily="18" charset="0"/>
                <a:cs typeface="Times New Roman" panose="02020603050405020304" pitchFamily="18" charset="0"/>
              </a:rPr>
              <a:t> MQTT, </a:t>
            </a:r>
            <a:r>
              <a:rPr lang="en-US" dirty="0" err="1">
                <a:solidFill>
                  <a:schemeClr val="bg1"/>
                </a:solidFill>
                <a:latin typeface="Times New Roman" panose="02020603050405020304" pitchFamily="18" charset="0"/>
                <a:cs typeface="Times New Roman" panose="02020603050405020304" pitchFamily="18" charset="0"/>
              </a:rPr>
              <a:t>cât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serializarea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deserializarea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datelor</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relevante</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prelucrării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limbajului</a:t>
            </a:r>
            <a:r>
              <a:rPr lang="en-US" dirty="0">
                <a:solidFill>
                  <a:schemeClr val="bg1"/>
                </a:solidFill>
                <a:latin typeface="Times New Roman" panose="02020603050405020304" pitchFamily="18" charset="0"/>
                <a:cs typeface="Times New Roman" panose="02020603050405020304" pitchFamily="18" charset="0"/>
              </a:rPr>
              <a:t> natural</a:t>
            </a:r>
          </a:p>
          <a:p>
            <a:pPr marL="742950" lvl="1" indent="-285750">
              <a:lnSpc>
                <a:spcPct val="150000"/>
              </a:lnSpc>
              <a:buFont typeface="Arial" panose="020B0604020202020204" pitchFamily="34" charset="0"/>
              <a:buChar char="•"/>
            </a:pPr>
            <a:r>
              <a:rPr lang="en-US" b="1" dirty="0" err="1" smtClean="0">
                <a:solidFill>
                  <a:schemeClr val="bg1"/>
                </a:solidFill>
                <a:latin typeface="Times New Roman" panose="02020603050405020304" pitchFamily="18" charset="0"/>
                <a:cs typeface="Times New Roman" panose="02020603050405020304" pitchFamily="18" charset="0"/>
              </a:rPr>
              <a:t>nltk</a:t>
            </a: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Natural </a:t>
            </a:r>
            <a:r>
              <a:rPr lang="en-US" dirty="0">
                <a:solidFill>
                  <a:schemeClr val="bg1"/>
                </a:solidFill>
                <a:latin typeface="Times New Roman" panose="02020603050405020304" pitchFamily="18" charset="0"/>
                <a:cs typeface="Times New Roman" panose="02020603050405020304" pitchFamily="18" charset="0"/>
              </a:rPr>
              <a:t>Language Toolkit; </a:t>
            </a:r>
            <a:r>
              <a:rPr lang="en-US" dirty="0" err="1" smtClean="0">
                <a:solidFill>
                  <a:schemeClr val="bg1"/>
                </a:solidFill>
                <a:latin typeface="Times New Roman" panose="02020603050405020304" pitchFamily="18" charset="0"/>
                <a:cs typeface="Times New Roman" panose="02020603050405020304" pitchFamily="18" charset="0"/>
              </a:rPr>
              <a:t>oferă</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 </a:t>
            </a:r>
            <a:r>
              <a:rPr lang="en-US" dirty="0" err="1">
                <a:solidFill>
                  <a:schemeClr val="bg1"/>
                </a:solidFill>
                <a:latin typeface="Times New Roman" panose="02020603050405020304" pitchFamily="18" charset="0"/>
                <a:cs typeface="Times New Roman" panose="02020603050405020304" pitchFamily="18" charset="0"/>
              </a:rPr>
              <a:t>gamă</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largă</a:t>
            </a:r>
            <a:r>
              <a:rPr lang="en-US" dirty="0">
                <a:solidFill>
                  <a:schemeClr val="bg1"/>
                </a:solidFill>
                <a:latin typeface="Times New Roman" panose="02020603050405020304" pitchFamily="18" charset="0"/>
                <a:cs typeface="Times New Roman" panose="02020603050405020304" pitchFamily="18" charset="0"/>
              </a:rPr>
              <a:t> de </a:t>
            </a:r>
            <a:r>
              <a:rPr lang="en-US" dirty="0" err="1">
                <a:solidFill>
                  <a:schemeClr val="bg1"/>
                </a:solidFill>
                <a:latin typeface="Times New Roman" panose="02020603050405020304" pitchFamily="18" charset="0"/>
                <a:cs typeface="Times New Roman" panose="02020603050405020304" pitchFamily="18" charset="0"/>
              </a:rPr>
              <a:t>operații</a:t>
            </a:r>
            <a:r>
              <a:rPr lang="en-US" dirty="0">
                <a:solidFill>
                  <a:schemeClr val="bg1"/>
                </a:solidFill>
                <a:latin typeface="Times New Roman" panose="02020603050405020304" pitchFamily="18" charset="0"/>
                <a:cs typeface="Times New Roman" panose="02020603050405020304" pitchFamily="18" charset="0"/>
              </a:rPr>
              <a:t> utile </a:t>
            </a:r>
            <a:r>
              <a:rPr lang="en-US" dirty="0" err="1">
                <a:solidFill>
                  <a:schemeClr val="bg1"/>
                </a:solidFill>
                <a:latin typeface="Times New Roman" panose="02020603050405020304" pitchFamily="18" charset="0"/>
                <a:cs typeface="Times New Roman" panose="02020603050405020304" pitchFamily="18" charset="0"/>
              </a:rPr>
              <a:t>în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prelucrarea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limbajului</a:t>
            </a:r>
            <a:r>
              <a:rPr lang="en-US" dirty="0">
                <a:solidFill>
                  <a:schemeClr val="bg1"/>
                </a:solidFill>
                <a:latin typeface="Times New Roman" panose="02020603050405020304" pitchFamily="18" charset="0"/>
                <a:cs typeface="Times New Roman" panose="02020603050405020304" pitchFamily="18" charset="0"/>
              </a:rPr>
              <a:t> natural.</a:t>
            </a:r>
          </a:p>
          <a:p>
            <a:pPr marL="742950" lvl="1" indent="-285750">
              <a:lnSpc>
                <a:spcPct val="150000"/>
              </a:lnSpc>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pickle</a:t>
            </a:r>
            <a:r>
              <a:rPr lang="en-US" b="1"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serializare</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deserializare</a:t>
            </a:r>
            <a:r>
              <a:rPr lang="en-US" dirty="0">
                <a:solidFill>
                  <a:schemeClr val="bg1"/>
                </a:solidFill>
                <a:latin typeface="Times New Roman" panose="02020603050405020304" pitchFamily="18" charset="0"/>
                <a:cs typeface="Times New Roman" panose="02020603050405020304" pitchFamily="18" charset="0"/>
              </a:rPr>
              <a:t> de date </a:t>
            </a:r>
            <a:r>
              <a:rPr lang="en-US" dirty="0" err="1">
                <a:solidFill>
                  <a:schemeClr val="bg1"/>
                </a:solidFill>
                <a:latin typeface="Times New Roman" panose="02020603050405020304" pitchFamily="18" charset="0"/>
                <a:cs typeface="Times New Roman" panose="02020603050405020304" pitchFamily="18" charset="0"/>
              </a:rPr>
              <a:t>și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stocarea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persistentă</a:t>
            </a:r>
            <a:r>
              <a:rPr lang="en-US" dirty="0">
                <a:solidFill>
                  <a:schemeClr val="bg1"/>
                </a:solidFill>
                <a:latin typeface="Times New Roman" panose="02020603050405020304" pitchFamily="18" charset="0"/>
                <a:cs typeface="Times New Roman" panose="02020603050405020304" pitchFamily="18" charset="0"/>
              </a:rPr>
              <a:t> a </a:t>
            </a:r>
            <a:r>
              <a:rPr lang="en-US" dirty="0" err="1">
                <a:solidFill>
                  <a:schemeClr val="bg1"/>
                </a:solidFill>
                <a:latin typeface="Times New Roman" panose="02020603050405020304" pitchFamily="18" charset="0"/>
                <a:cs typeface="Times New Roman" panose="02020603050405020304" pitchFamily="18" charset="0"/>
              </a:rPr>
              <a:t>acestora</a:t>
            </a:r>
            <a:r>
              <a:rPr lang="en-US" dirty="0" smtClean="0">
                <a:solidFill>
                  <a:schemeClr val="bg1"/>
                </a:solidFill>
                <a:latin typeface="Times New Roman" panose="02020603050405020304" pitchFamily="18" charset="0"/>
                <a:cs typeface="Times New Roman" panose="02020603050405020304" pitchFamily="18" charset="0"/>
              </a:rPr>
              <a:t>.</a:t>
            </a:r>
            <a:endParaRPr lang="ro-RO" dirty="0" smtClean="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p</a:t>
            </a:r>
            <a:r>
              <a:rPr lang="ro-RO" b="1" dirty="0" smtClean="0">
                <a:solidFill>
                  <a:schemeClr val="bg1"/>
                </a:solidFill>
                <a:latin typeface="Times New Roman" panose="02020603050405020304" pitchFamily="18" charset="0"/>
                <a:cs typeface="Times New Roman" panose="02020603050405020304" pitchFamily="18" charset="0"/>
              </a:rPr>
              <a:t>ython-openzwave</a:t>
            </a:r>
            <a:r>
              <a:rPr lang="en-US" b="1" dirty="0" smtClean="0">
                <a:solidFill>
                  <a:schemeClr val="bg1"/>
                </a:solidFill>
                <a:latin typeface="Times New Roman" panose="02020603050405020304" pitchFamily="18" charset="0"/>
                <a:cs typeface="Times New Roman" panose="02020603050405020304" pitchFamily="18" charset="0"/>
              </a:rPr>
              <a:t>: </a:t>
            </a:r>
            <a:r>
              <a:rPr lang="ro-RO" dirty="0" smtClean="0">
                <a:solidFill>
                  <a:schemeClr val="bg1"/>
                </a:solidFill>
                <a:latin typeface="Times New Roman" panose="02020603050405020304" pitchFamily="18" charset="0"/>
                <a:cs typeface="Times New Roman" panose="02020603050405020304" pitchFamily="18" charset="0"/>
              </a:rPr>
              <a:t>dedicată interacțiunii cu controller Z-Wave, folosit pentru interogarea și configurarea nodurilor membre rețelei</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29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9644948" cy="646331"/>
          </a:xfrm>
          <a:prstGeom prst="rect">
            <a:avLst/>
          </a:prstGeom>
          <a:noFill/>
        </p:spPr>
        <p:txBody>
          <a:bodyPr wrap="non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Rețea neuronală pentru clasificare, </a:t>
            </a:r>
            <a:r>
              <a:rPr lang="ro-RO" sz="3600" b="1" i="1" dirty="0" smtClean="0">
                <a:solidFill>
                  <a:schemeClr val="bg1"/>
                </a:solidFill>
                <a:latin typeface="Times New Roman" panose="02020603050405020304" pitchFamily="18" charset="0"/>
                <a:cs typeface="Times New Roman" panose="02020603050405020304" pitchFamily="18" charset="0"/>
              </a:rPr>
              <a:t>feed forward</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1130215892"/>
              </p:ext>
            </p:extLst>
          </p:nvPr>
        </p:nvGraphicFramePr>
        <p:xfrm>
          <a:off x="5731042" y="817751"/>
          <a:ext cx="6399727" cy="3959203"/>
        </p:xfrm>
        <a:graphic>
          <a:graphicData uri="http://schemas.openxmlformats.org/presentationml/2006/ole">
            <mc:AlternateContent xmlns:mc="http://schemas.openxmlformats.org/markup-compatibility/2006">
              <mc:Choice xmlns:v="urn:schemas-microsoft-com:vml" Requires="v">
                <p:oleObj spid="_x0000_s10264" name="Visio" r:id="rId4" imgW="10315508" imgH="6381842" progId="Visio.Drawing.15">
                  <p:embed/>
                </p:oleObj>
              </mc:Choice>
              <mc:Fallback>
                <p:oleObj name="Visio" r:id="rId4" imgW="10315508" imgH="6381842" progId="Visio.Drawing.15">
                  <p:embed/>
                  <p:pic>
                    <p:nvPicPr>
                      <p:cNvPr id="0" name=""/>
                      <p:cNvPicPr/>
                      <p:nvPr/>
                    </p:nvPicPr>
                    <p:blipFill>
                      <a:blip r:embed="rId5"/>
                      <a:stretch>
                        <a:fillRect/>
                      </a:stretch>
                    </p:blipFill>
                    <p:spPr>
                      <a:xfrm>
                        <a:off x="5731042" y="817751"/>
                        <a:ext cx="6399727" cy="3959203"/>
                      </a:xfrm>
                      <a:prstGeom prst="rect">
                        <a:avLst/>
                      </a:prstGeom>
                    </p:spPr>
                  </p:pic>
                </p:oleObj>
              </mc:Fallback>
            </mc:AlternateContent>
          </a:graphicData>
        </a:graphic>
      </p:graphicFrame>
      <p:sp>
        <p:nvSpPr>
          <p:cNvPr id="3" name="TextBox 2"/>
          <p:cNvSpPr txBox="1"/>
          <p:nvPr/>
        </p:nvSpPr>
        <p:spPr>
          <a:xfrm>
            <a:off x="1841501" y="3039930"/>
            <a:ext cx="4044949" cy="1477328"/>
          </a:xfrm>
          <a:prstGeom prst="rect">
            <a:avLst/>
          </a:prstGeom>
          <a:noFill/>
        </p:spPr>
        <p:txBody>
          <a:bodyPr wrap="square" rtlCol="0">
            <a:spAutoFit/>
          </a:bodyPr>
          <a:lstStyle/>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Funcția de activare a neuronlilor din straturi ascunse</a:t>
            </a:r>
            <a:r>
              <a:rPr lang="en-US"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ReLU</a:t>
            </a:r>
            <a:endParaRPr lang="ro-RO"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smtClean="0">
                <a:solidFill>
                  <a:schemeClr val="bg1"/>
                </a:solidFill>
                <a:latin typeface="Times New Roman" panose="02020603050405020304" pitchFamily="18" charset="0"/>
                <a:cs typeface="Times New Roman" panose="02020603050405020304" pitchFamily="18" charset="0"/>
              </a:rPr>
              <a:t>Func</a:t>
            </a:r>
            <a:r>
              <a:rPr lang="ro-RO" dirty="0" smtClean="0">
                <a:solidFill>
                  <a:schemeClr val="bg1"/>
                </a:solidFill>
                <a:latin typeface="Times New Roman" panose="02020603050405020304" pitchFamily="18" charset="0"/>
                <a:cs typeface="Times New Roman" panose="02020603050405020304" pitchFamily="18" charset="0"/>
              </a:rPr>
              <a:t>ția de activare a neuronilor din statul de ieșire</a:t>
            </a:r>
            <a:r>
              <a:rPr lang="en-US" dirty="0" smtClean="0">
                <a:solidFill>
                  <a:schemeClr val="bg1"/>
                </a:solidFill>
                <a:latin typeface="Times New Roman" panose="02020603050405020304" pitchFamily="18" charset="0"/>
                <a:cs typeface="Times New Roman" panose="02020603050405020304" pitchFamily="18" charset="0"/>
              </a:rPr>
              <a:t>:</a:t>
            </a:r>
            <a:r>
              <a:rPr lang="ro-RO" dirty="0" smtClean="0">
                <a:solidFill>
                  <a:schemeClr val="bg1"/>
                </a:solidFill>
                <a:latin typeface="Times New Roman" panose="02020603050405020304" pitchFamily="18" charset="0"/>
                <a:cs typeface="Times New Roman" panose="02020603050405020304" pitchFamily="18" charset="0"/>
              </a:rPr>
              <a:t> </a:t>
            </a:r>
            <a:r>
              <a:rPr lang="ro-RO" b="1" dirty="0" smtClean="0">
                <a:solidFill>
                  <a:schemeClr val="bg1"/>
                </a:solidFill>
                <a:latin typeface="Times New Roman" panose="02020603050405020304" pitchFamily="18" charset="0"/>
                <a:cs typeface="Times New Roman" panose="02020603050405020304" pitchFamily="18" charset="0"/>
              </a:rPr>
              <a:t>Softmax </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841501" y="874931"/>
            <a:ext cx="4124325" cy="2031325"/>
          </a:xfrm>
          <a:prstGeom prst="rect">
            <a:avLst/>
          </a:prstGeom>
          <a:noFill/>
        </p:spPr>
        <p:txBody>
          <a:bodyPr wrap="square" rtlCol="0">
            <a:spAutoFit/>
          </a:bodyPr>
          <a:lstStyle/>
          <a:p>
            <a:pPr marL="285750" indent="-285750">
              <a:buFont typeface="Arial" panose="020B0604020202020204" pitchFamily="34" charset="0"/>
              <a:buChar char="•"/>
            </a:pPr>
            <a:r>
              <a:rPr lang="ro-RO" b="1" dirty="0" smtClean="0">
                <a:solidFill>
                  <a:schemeClr val="bg1"/>
                </a:solidFill>
                <a:latin typeface="Times New Roman" panose="02020603050405020304" pitchFamily="18" charset="0"/>
                <a:cs typeface="Times New Roman" panose="02020603050405020304" pitchFamily="18" charset="0"/>
              </a:rPr>
              <a:t>3 </a:t>
            </a:r>
            <a:r>
              <a:rPr lang="ro-RO" dirty="0" smtClean="0">
                <a:solidFill>
                  <a:schemeClr val="bg1"/>
                </a:solidFill>
                <a:latin typeface="Times New Roman" panose="02020603050405020304" pitchFamily="18" charset="0"/>
                <a:cs typeface="Times New Roman" panose="02020603050405020304" pitchFamily="18" charset="0"/>
              </a:rPr>
              <a:t>straturi ascunse</a:t>
            </a:r>
          </a:p>
          <a:p>
            <a:pPr marL="285750" indent="-285750">
              <a:buFont typeface="Arial" panose="020B0604020202020204" pitchFamily="34" charset="0"/>
              <a:buChar char="•"/>
            </a:pPr>
            <a:endParaRPr lang="ro-RO"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b="1" dirty="0" smtClean="0">
                <a:solidFill>
                  <a:schemeClr val="bg1"/>
                </a:solidFill>
                <a:latin typeface="Times New Roman" panose="02020603050405020304" pitchFamily="18" charset="0"/>
                <a:cs typeface="Times New Roman" panose="02020603050405020304" pitchFamily="18" charset="0"/>
              </a:rPr>
              <a:t>500 </a:t>
            </a:r>
            <a:r>
              <a:rPr lang="ro-RO" dirty="0" smtClean="0">
                <a:solidFill>
                  <a:schemeClr val="bg1"/>
                </a:solidFill>
                <a:latin typeface="Times New Roman" panose="02020603050405020304" pitchFamily="18" charset="0"/>
                <a:cs typeface="Times New Roman" panose="02020603050405020304" pitchFamily="18" charset="0"/>
              </a:rPr>
              <a:t>neuroni în fiecare strat ascuns</a:t>
            </a:r>
          </a:p>
          <a:p>
            <a:pPr marL="285750" indent="-285750">
              <a:buFont typeface="Arial" panose="020B0604020202020204" pitchFamily="34" charset="0"/>
              <a:buChar char="•"/>
            </a:pPr>
            <a:endParaRPr lang="ro-RO"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Număr variabil de neuroni în straturile de intrare și ieșire în funcție de datele de antrenare</a:t>
            </a:r>
          </a:p>
        </p:txBody>
      </p:sp>
      <p:sp>
        <p:nvSpPr>
          <p:cNvPr id="9" name="TextBox 8"/>
          <p:cNvSpPr txBox="1"/>
          <p:nvPr/>
        </p:nvSpPr>
        <p:spPr>
          <a:xfrm>
            <a:off x="1860551" y="4776954"/>
            <a:ext cx="8493125" cy="1754326"/>
          </a:xfrm>
          <a:prstGeom prst="rect">
            <a:avLst/>
          </a:prstGeom>
          <a:noFill/>
        </p:spPr>
        <p:txBody>
          <a:bodyPr wrap="square" rtlCol="0">
            <a:spAutoFit/>
          </a:bodyPr>
          <a:lstStyle/>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Antrenare realizată cu backpropagation folosind optimizatorul </a:t>
            </a:r>
            <a:r>
              <a:rPr lang="ro-RO" b="1" dirty="0" smtClean="0">
                <a:solidFill>
                  <a:schemeClr val="bg1"/>
                </a:solidFill>
                <a:latin typeface="Times New Roman" panose="02020603050405020304" pitchFamily="18" charset="0"/>
                <a:cs typeface="Times New Roman" panose="02020603050405020304" pitchFamily="18" charset="0"/>
              </a:rPr>
              <a:t>Adam</a:t>
            </a:r>
          </a:p>
          <a:p>
            <a:pPr marL="285750" indent="-285750">
              <a:buFont typeface="Arial" panose="020B0604020202020204" pitchFamily="34" charset="0"/>
              <a:buChar char="•"/>
            </a:pPr>
            <a:endParaRPr lang="ro-RO"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Acuratețe medie de </a:t>
            </a:r>
            <a:r>
              <a:rPr lang="ro-RO" b="1" dirty="0" smtClean="0">
                <a:solidFill>
                  <a:schemeClr val="bg1"/>
                </a:solidFill>
                <a:latin typeface="Times New Roman" panose="02020603050405020304" pitchFamily="18" charset="0"/>
                <a:cs typeface="Times New Roman" panose="02020603050405020304" pitchFamily="18" charset="0"/>
              </a:rPr>
              <a:t>93.1%</a:t>
            </a:r>
            <a:endParaRPr lang="ro-RO"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o-RO"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dirty="0" smtClean="0">
                <a:solidFill>
                  <a:schemeClr val="bg1"/>
                </a:solidFill>
                <a:latin typeface="Times New Roman" panose="02020603050405020304" pitchFamily="18" charset="0"/>
                <a:cs typeface="Times New Roman" panose="02020603050405020304" pitchFamily="18" charset="0"/>
              </a:rPr>
              <a:t>Variabilă prag de decizie setată la </a:t>
            </a:r>
            <a:r>
              <a:rPr lang="ro-RO" b="1" dirty="0" smtClean="0">
                <a:solidFill>
                  <a:schemeClr val="bg1"/>
                </a:solidFill>
                <a:latin typeface="Times New Roman" panose="02020603050405020304" pitchFamily="18" charset="0"/>
                <a:cs typeface="Times New Roman" panose="02020603050405020304" pitchFamily="18" charset="0"/>
              </a:rPr>
              <a:t>85%. </a:t>
            </a:r>
            <a:r>
              <a:rPr lang="ro-RO" dirty="0" smtClean="0">
                <a:solidFill>
                  <a:schemeClr val="bg1"/>
                </a:solidFill>
                <a:latin typeface="Times New Roman" panose="02020603050405020304" pitchFamily="18" charset="0"/>
                <a:cs typeface="Times New Roman" panose="02020603050405020304" pitchFamily="18" charset="0"/>
              </a:rPr>
              <a:t>Orice comandă clasificată cu o precizie mai mică de acest prag va fi respinsă și utilizatorul va fi rugat să reformuleze</a:t>
            </a:r>
            <a:endParaRPr lang="ro-RO"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38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p:cNvSpPr txBox="1"/>
          <p:nvPr/>
        </p:nvSpPr>
        <p:spPr>
          <a:xfrm>
            <a:off x="1841501" y="38100"/>
            <a:ext cx="7169149" cy="646331"/>
          </a:xfrm>
          <a:prstGeom prst="rect">
            <a:avLst/>
          </a:prstGeom>
          <a:noFill/>
        </p:spPr>
        <p:txBody>
          <a:bodyPr wrap="square" rtlCol="0">
            <a:spAutoFit/>
          </a:bodyPr>
          <a:lstStyle/>
          <a:p>
            <a:r>
              <a:rPr lang="ro-RO" sz="3600" b="1" dirty="0" smtClean="0">
                <a:solidFill>
                  <a:schemeClr val="bg1"/>
                </a:solidFill>
                <a:latin typeface="Times New Roman" panose="02020603050405020304" pitchFamily="18" charset="0"/>
                <a:cs typeface="Times New Roman" panose="02020603050405020304" pitchFamily="18" charset="0"/>
              </a:rPr>
              <a:t>Prelucrarea </a:t>
            </a:r>
            <a:r>
              <a:rPr lang="en-US" sz="3600" b="1" dirty="0" err="1" smtClean="0">
                <a:solidFill>
                  <a:schemeClr val="bg1"/>
                </a:solidFill>
                <a:latin typeface="Times New Roman" panose="02020603050405020304" pitchFamily="18" charset="0"/>
                <a:cs typeface="Times New Roman" panose="02020603050405020304" pitchFamily="18" charset="0"/>
              </a:rPr>
              <a:t>datelor</a:t>
            </a:r>
            <a:r>
              <a:rPr lang="en-US" sz="3600" b="1" dirty="0" smtClean="0">
                <a:solidFill>
                  <a:schemeClr val="bg1"/>
                </a:solidFill>
                <a:latin typeface="Times New Roman" panose="02020603050405020304" pitchFamily="18" charset="0"/>
                <a:cs typeface="Times New Roman" panose="02020603050405020304" pitchFamily="18" charset="0"/>
              </a:rPr>
              <a:t> de </a:t>
            </a:r>
            <a:r>
              <a:rPr lang="en-US" sz="3600" b="1" dirty="0" err="1" smtClean="0">
                <a:solidFill>
                  <a:schemeClr val="bg1"/>
                </a:solidFill>
                <a:latin typeface="Times New Roman" panose="02020603050405020304" pitchFamily="18" charset="0"/>
                <a:cs typeface="Times New Roman" panose="02020603050405020304" pitchFamily="18" charset="0"/>
              </a:rPr>
              <a:t>antrenare</a:t>
            </a:r>
            <a:endParaRPr lang="en-US" sz="3600" b="1" i="1"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 y="0"/>
            <a:ext cx="1841500" cy="6867526"/>
          </a:xfrm>
          <a:prstGeom prst="rect">
            <a:avLst/>
          </a:prstGeom>
        </p:spPr>
      </p:pic>
      <p:sp>
        <p:nvSpPr>
          <p:cNvPr id="2" name="TextBox 1"/>
          <p:cNvSpPr txBox="1"/>
          <p:nvPr/>
        </p:nvSpPr>
        <p:spPr>
          <a:xfrm>
            <a:off x="2033221" y="857250"/>
            <a:ext cx="9587279" cy="1754326"/>
          </a:xfrm>
          <a:prstGeom prst="rect">
            <a:avLst/>
          </a:prstGeom>
          <a:noFill/>
        </p:spPr>
        <p:txBody>
          <a:bodyPr wrap="square" rtlCol="0">
            <a:spAutoFit/>
          </a:bodyPr>
          <a:lstStyle/>
          <a:p>
            <a:r>
              <a:rPr lang="ro-RO" dirty="0" smtClean="0">
                <a:solidFill>
                  <a:schemeClr val="bg1"/>
                </a:solidFill>
                <a:latin typeface="Times New Roman" panose="02020603050405020304" pitchFamily="18" charset="0"/>
                <a:cs typeface="Times New Roman" panose="02020603050405020304" pitchFamily="18" charset="0"/>
              </a:rPr>
              <a:t>Pentru </a:t>
            </a:r>
            <a:r>
              <a:rPr lang="ro-RO" dirty="0">
                <a:solidFill>
                  <a:schemeClr val="bg1"/>
                </a:solidFill>
                <a:latin typeface="Times New Roman" panose="02020603050405020304" pitchFamily="18" charset="0"/>
                <a:cs typeface="Times New Roman" panose="02020603050405020304" pitchFamily="18" charset="0"/>
              </a:rPr>
              <a:t>a putea utiliza codarea one hot, în primă instanță este necesară determinarea lungimii rezultatului codării, care este, în fapt, numărul total de cuvinte diferite utilizabile pentru formarea propozițiilor de comandă. Deoarece acest număr este practic incuantificabil, alegerea logică a fost utilizarea doar a acelor cuvinte care se regăsesc în lista de date folosite pentru antrenarea rețelei. Astfel, a apărut noțiunea de </a:t>
            </a:r>
            <a:r>
              <a:rPr lang="ro-RO" i="1" dirty="0">
                <a:solidFill>
                  <a:schemeClr val="bg1"/>
                </a:solidFill>
                <a:latin typeface="Times New Roman" panose="02020603050405020304" pitchFamily="18" charset="0"/>
                <a:cs typeface="Times New Roman" panose="02020603050405020304" pitchFamily="18" charset="0"/>
              </a:rPr>
              <a:t>lexic</a:t>
            </a:r>
            <a:r>
              <a:rPr lang="ro-RO"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3686175" y="325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341418926"/>
              </p:ext>
            </p:extLst>
          </p:nvPr>
        </p:nvGraphicFramePr>
        <p:xfrm>
          <a:off x="3357196" y="2350288"/>
          <a:ext cx="6301074" cy="3584382"/>
        </p:xfrm>
        <a:graphic>
          <a:graphicData uri="http://schemas.openxmlformats.org/presentationml/2006/ole">
            <mc:AlternateContent xmlns:mc="http://schemas.openxmlformats.org/markup-compatibility/2006">
              <mc:Choice xmlns:v="urn:schemas-microsoft-com:vml" Requires="v">
                <p:oleObj spid="_x0000_s11280" name="Visio" r:id="rId4" imgW="6953384" imgH="3953046" progId="Visio.Drawing.15">
                  <p:embed/>
                </p:oleObj>
              </mc:Choice>
              <mc:Fallback>
                <p:oleObj name="Visio" r:id="rId4" imgW="6953384" imgH="3953046" progId="Visio.Drawing.15">
                  <p:embed/>
                  <p:pic>
                    <p:nvPicPr>
                      <p:cNvPr id="0" name="Object 1"/>
                      <p:cNvPicPr>
                        <a:picLocks noChangeAspect="1" noChangeArrowheads="1"/>
                      </p:cNvPicPr>
                      <p:nvPr/>
                    </p:nvPicPr>
                    <p:blipFill>
                      <a:blip r:embed="rId5"/>
                      <a:srcRect/>
                      <a:stretch>
                        <a:fillRect/>
                      </a:stretch>
                    </p:blipFill>
                    <p:spPr bwMode="auto">
                      <a:xfrm>
                        <a:off x="3357196" y="2350288"/>
                        <a:ext cx="6301074" cy="3584382"/>
                      </a:xfrm>
                      <a:prstGeom prst="rect">
                        <a:avLst/>
                      </a:prstGeom>
                      <a:noFill/>
                    </p:spPr>
                  </p:pic>
                </p:oleObj>
              </mc:Fallback>
            </mc:AlternateContent>
          </a:graphicData>
        </a:graphic>
      </p:graphicFrame>
      <p:sp>
        <p:nvSpPr>
          <p:cNvPr id="9" name="TextBox 8"/>
          <p:cNvSpPr txBox="1"/>
          <p:nvPr/>
        </p:nvSpPr>
        <p:spPr>
          <a:xfrm>
            <a:off x="2152650" y="5934670"/>
            <a:ext cx="8686800" cy="923330"/>
          </a:xfrm>
          <a:prstGeom prst="rect">
            <a:avLst/>
          </a:prstGeom>
          <a:noFill/>
        </p:spPr>
        <p:txBody>
          <a:bodyPr wrap="square" rtlCol="0">
            <a:spAutoFit/>
          </a:bodyPr>
          <a:lstStyle/>
          <a:p>
            <a:r>
              <a:rPr lang="ro-RO" dirty="0">
                <a:solidFill>
                  <a:schemeClr val="bg1"/>
                </a:solidFill>
                <a:latin typeface="Times New Roman" panose="02020603050405020304" pitchFamily="18" charset="0"/>
                <a:cs typeface="Times New Roman" panose="02020603050405020304" pitchFamily="18" charset="0"/>
              </a:rPr>
              <a:t>Odată generate, lexicul și lista categoriilor se vor utiliza pentru codarea tuturor comenzilor de-a lungul rulării, urmând identic pașii de la codarea datelor de antrenare.</a:t>
            </a:r>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3417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409</TotalTime>
  <Words>954</Words>
  <Application>Microsoft Office PowerPoint</Application>
  <PresentationFormat>Widescreen</PresentationFormat>
  <Paragraphs>110</Paragraphs>
  <Slides>16</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Courier New</vt:lpstr>
      <vt:lpstr>Times New Roman</vt:lpstr>
      <vt:lpstr>Trebuchet MS</vt:lpstr>
      <vt:lpstr>Tw Cen MT</vt:lpstr>
      <vt:lpstr>Circuit</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Titi</cp:lastModifiedBy>
  <cp:revision>50</cp:revision>
  <dcterms:created xsi:type="dcterms:W3CDTF">2019-02-04T22:05:31Z</dcterms:created>
  <dcterms:modified xsi:type="dcterms:W3CDTF">2019-02-10T20:57:08Z</dcterms:modified>
</cp:coreProperties>
</file>