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8"/>
  </p:notesMasterIdLst>
  <p:handoutMasterIdLst>
    <p:handoutMasterId r:id="rId69"/>
  </p:handoutMasterIdLst>
  <p:sldIdLst>
    <p:sldId id="493" r:id="rId2"/>
    <p:sldId id="671" r:id="rId3"/>
    <p:sldId id="679" r:id="rId4"/>
    <p:sldId id="674" r:id="rId5"/>
    <p:sldId id="745" r:id="rId6"/>
    <p:sldId id="668" r:id="rId7"/>
    <p:sldId id="687" r:id="rId8"/>
    <p:sldId id="776" r:id="rId9"/>
    <p:sldId id="720" r:id="rId10"/>
    <p:sldId id="715" r:id="rId11"/>
    <p:sldId id="716" r:id="rId12"/>
    <p:sldId id="717" r:id="rId13"/>
    <p:sldId id="719" r:id="rId14"/>
    <p:sldId id="718" r:id="rId15"/>
    <p:sldId id="721" r:id="rId16"/>
    <p:sldId id="727" r:id="rId17"/>
    <p:sldId id="747" r:id="rId18"/>
    <p:sldId id="748" r:id="rId19"/>
    <p:sldId id="777" r:id="rId20"/>
    <p:sldId id="774" r:id="rId21"/>
    <p:sldId id="680" r:id="rId22"/>
    <p:sldId id="778" r:id="rId23"/>
    <p:sldId id="711" r:id="rId24"/>
    <p:sldId id="712" r:id="rId25"/>
    <p:sldId id="713" r:id="rId26"/>
    <p:sldId id="735" r:id="rId27"/>
    <p:sldId id="736" r:id="rId28"/>
    <p:sldId id="737" r:id="rId29"/>
    <p:sldId id="738" r:id="rId30"/>
    <p:sldId id="739" r:id="rId31"/>
    <p:sldId id="740" r:id="rId32"/>
    <p:sldId id="741" r:id="rId33"/>
    <p:sldId id="742" r:id="rId34"/>
    <p:sldId id="714" r:id="rId35"/>
    <p:sldId id="743" r:id="rId36"/>
    <p:sldId id="744" r:id="rId37"/>
    <p:sldId id="779" r:id="rId38"/>
    <p:sldId id="722" r:id="rId39"/>
    <p:sldId id="723" r:id="rId40"/>
    <p:sldId id="724" r:id="rId41"/>
    <p:sldId id="725" r:id="rId42"/>
    <p:sldId id="726" r:id="rId43"/>
    <p:sldId id="751" r:id="rId44"/>
    <p:sldId id="752" r:id="rId45"/>
    <p:sldId id="753" r:id="rId46"/>
    <p:sldId id="754" r:id="rId47"/>
    <p:sldId id="755" r:id="rId48"/>
    <p:sldId id="756" r:id="rId49"/>
    <p:sldId id="757" r:id="rId50"/>
    <p:sldId id="732" r:id="rId51"/>
    <p:sldId id="758" r:id="rId52"/>
    <p:sldId id="759" r:id="rId53"/>
    <p:sldId id="760" r:id="rId54"/>
    <p:sldId id="733" r:id="rId55"/>
    <p:sldId id="761" r:id="rId56"/>
    <p:sldId id="762" r:id="rId57"/>
    <p:sldId id="763" r:id="rId58"/>
    <p:sldId id="764" r:id="rId59"/>
    <p:sldId id="734" r:id="rId60"/>
    <p:sldId id="772" r:id="rId61"/>
    <p:sldId id="771" r:id="rId62"/>
    <p:sldId id="766" r:id="rId63"/>
    <p:sldId id="767" r:id="rId64"/>
    <p:sldId id="768" r:id="rId65"/>
    <p:sldId id="769" r:id="rId66"/>
    <p:sldId id="729" r:id="rId67"/>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674"/>
            <p14:sldId id="745"/>
            <p14:sldId id="668"/>
            <p14:sldId id="687"/>
          </p14:sldIdLst>
        </p14:section>
        <p14:section name="Table of Contents" id="{27B4E447-1066-4B01-B811-45DF516D46D3}">
          <p14:sldIdLst>
            <p14:sldId id="776"/>
          </p14:sldIdLst>
        </p14:section>
        <p14:section name="Brief History" id="{059C388D-CDFF-40DC-A685-28C11643F526}">
          <p14:sldIdLst>
            <p14:sldId id="720"/>
            <p14:sldId id="715"/>
            <p14:sldId id="716"/>
            <p14:sldId id="717"/>
            <p14:sldId id="719"/>
            <p14:sldId id="718"/>
            <p14:sldId id="721"/>
          </p14:sldIdLst>
        </p14:section>
        <p14:section name="First Application" id="{F6D47AA7-3C7E-4490-85DD-79306E9199AB}">
          <p14:sldIdLst>
            <p14:sldId id="727"/>
            <p14:sldId id="747"/>
            <p14:sldId id="748"/>
            <p14:sldId id="777"/>
            <p14:sldId id="774"/>
            <p14:sldId id="680"/>
            <p14:sldId id="778"/>
          </p14:sldIdLst>
        </p14:section>
        <p14:section name="The pattern" id="{95C455DC-2000-49BF-A1DC-5D916E6F4076}">
          <p14:sldIdLst>
            <p14:sldId id="711"/>
            <p14:sldId id="712"/>
            <p14:sldId id="713"/>
            <p14:sldId id="735"/>
            <p14:sldId id="736"/>
            <p14:sldId id="737"/>
            <p14:sldId id="738"/>
            <p14:sldId id="739"/>
            <p14:sldId id="740"/>
            <p14:sldId id="741"/>
            <p14:sldId id="742"/>
            <p14:sldId id="714"/>
            <p14:sldId id="743"/>
            <p14:sldId id="744"/>
            <p14:sldId id="779"/>
          </p14:sldIdLst>
        </p14:section>
        <p14:section name="Key Benefits of ASP.NET Core MVC" id="{9A186F36-F36C-4A63-9F21-C48C30C9FBC0}">
          <p14:sldIdLst>
            <p14:sldId id="722"/>
            <p14:sldId id="723"/>
            <p14:sldId id="724"/>
            <p14:sldId id="725"/>
            <p14:sldId id="726"/>
            <p14:sldId id="751"/>
            <p14:sldId id="752"/>
            <p14:sldId id="753"/>
            <p14:sldId id="754"/>
            <p14:sldId id="755"/>
            <p14:sldId id="756"/>
          </p14:sldIdLst>
        </p14:section>
        <p14:section name="ASP.NET Core MVC Projetcs" id="{090A1CF0-1C3E-48DA-84F6-CBC61F93FDC4}">
          <p14:sldIdLst>
            <p14:sldId id="757"/>
            <p14:sldId id="732"/>
            <p14:sldId id="758"/>
            <p14:sldId id="759"/>
            <p14:sldId id="760"/>
            <p14:sldId id="733"/>
            <p14:sldId id="761"/>
            <p14:sldId id="762"/>
            <p14:sldId id="763"/>
            <p14:sldId id="764"/>
            <p14:sldId id="734"/>
            <p14:sldId id="772"/>
            <p14:sldId id="771"/>
            <p14:sldId id="766"/>
            <p14:sldId id="767"/>
            <p14:sldId id="768"/>
            <p14:sldId id="769"/>
          </p14:sldIdLst>
        </p14:section>
        <p14:section name="Thank you" id="{AF42073B-720D-4667-A14C-9E43237F621A}">
          <p14:sldIdLst>
            <p14:sldId id="72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7" autoAdjust="0"/>
    <p:restoredTop sz="91658" autoAdjust="0"/>
  </p:normalViewPr>
  <p:slideViewPr>
    <p:cSldViewPr>
      <p:cViewPr varScale="1">
        <p:scale>
          <a:sx n="62" d="100"/>
          <a:sy n="62" d="100"/>
        </p:scale>
        <p:origin x="84" y="133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5/21/2021</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21/05/2021</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https://www.apress.com/gp/book/9781484252833</a:t>
            </a:r>
          </a:p>
        </p:txBody>
      </p:sp>
      <p:sp>
        <p:nvSpPr>
          <p:cNvPr id="4" name="Slide Number Placeholder 3"/>
          <p:cNvSpPr>
            <a:spLocks noGrp="1"/>
          </p:cNvSpPr>
          <p:nvPr>
            <p:ph type="sldNum" sz="quarter" idx="5"/>
          </p:nvPr>
        </p:nvSpPr>
        <p:spPr/>
        <p:txBody>
          <a:bodyPr/>
          <a:lstStyle/>
          <a:p>
            <a:fld id="{0BF20BA8-12AF-476D-99B2-894C09A4EE62}" type="slidenum">
              <a:rPr lang="en-GB" smtClean="0"/>
              <a:t>4</a:t>
            </a:fld>
            <a:endParaRPr lang="en-GB"/>
          </a:p>
        </p:txBody>
      </p:sp>
    </p:spTree>
    <p:extLst>
      <p:ext uri="{BB962C8B-B14F-4D97-AF65-F5344CB8AC3E}">
        <p14:creationId xmlns:p14="http://schemas.microsoft.com/office/powerpoint/2010/main" val="84239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58</a:t>
            </a:fld>
            <a:endParaRPr lang="en-GB"/>
          </a:p>
        </p:txBody>
      </p:sp>
    </p:spTree>
    <p:extLst>
      <p:ext uri="{BB962C8B-B14F-4D97-AF65-F5344CB8AC3E}">
        <p14:creationId xmlns:p14="http://schemas.microsoft.com/office/powerpoint/2010/main" val="3381300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err="1">
                <a:latin typeface="XwcmnxLyfnmbQqhcxbUtopiaStd-Regular"/>
              </a:rPr>
              <a:t>gRPC</a:t>
            </a:r>
            <a:r>
              <a:rPr lang="en-US" sz="1800" b="0" i="0" u="none" strike="noStrike" baseline="0" dirty="0">
                <a:latin typeface="XwcmnxLyfnmbQqhcxbUtopiaStd-Regular"/>
              </a:rPr>
              <a:t> is an emerging standard for cross-platform remote procedure calls (RPCs) over HTTP that was originally created by</a:t>
            </a:r>
          </a:p>
          <a:p>
            <a:pPr algn="l"/>
            <a:r>
              <a:rPr lang="en-US" sz="1800" b="0" i="0" u="none" strike="noStrike" baseline="0" dirty="0">
                <a:latin typeface="XwcmnxLyfnmbQqhcxbUtopiaStd-Regular"/>
              </a:rPr>
              <a:t>Google (the </a:t>
            </a:r>
            <a:r>
              <a:rPr lang="en-US" sz="1800" b="0" i="1" u="none" strike="noStrike" baseline="0" dirty="0">
                <a:latin typeface="DyklvcKtcsfmDgrwbrUtopiaStd-Italic"/>
              </a:rPr>
              <a:t>g </a:t>
            </a:r>
            <a:r>
              <a:rPr lang="en-US" sz="1800" b="0" i="0" u="none" strike="noStrike" baseline="0" dirty="0">
                <a:latin typeface="XwcmnxLyfnmbQqhcxbUtopiaStd-Regular"/>
              </a:rPr>
              <a:t>in </a:t>
            </a:r>
            <a:r>
              <a:rPr lang="en-US" sz="1800" b="0" i="0" u="none" strike="noStrike" baseline="0" dirty="0" err="1">
                <a:latin typeface="XwcmnxLyfnmbQqhcxbUtopiaStd-Regular"/>
              </a:rPr>
              <a:t>gRPC</a:t>
            </a:r>
            <a:r>
              <a:rPr lang="en-US" sz="1800" b="0" i="0" u="none" strike="noStrike" baseline="0" dirty="0">
                <a:latin typeface="XwcmnxLyfnmbQqhcxbUtopiaStd-Regular"/>
              </a:rPr>
              <a:t>) and offers efficiency and scalability benefits. </a:t>
            </a:r>
            <a:r>
              <a:rPr lang="en-US" sz="1800" b="0" i="0" u="none" strike="noStrike" baseline="0" dirty="0" err="1">
                <a:latin typeface="XwcmnxLyfnmbQqhcxbUtopiaStd-Regular"/>
              </a:rPr>
              <a:t>gRPC</a:t>
            </a:r>
            <a:r>
              <a:rPr lang="en-US" sz="1800" b="0" i="0" u="none" strike="noStrike" baseline="0" dirty="0">
                <a:latin typeface="XwcmnxLyfnmbQqhcxbUtopiaStd-Regular"/>
              </a:rPr>
              <a:t> may be the future standard for web services, but it cannot</a:t>
            </a:r>
          </a:p>
          <a:p>
            <a:pPr algn="l"/>
            <a:r>
              <a:rPr lang="en-US" sz="1800" b="0" i="0" u="none" strike="noStrike" baseline="0" dirty="0">
                <a:latin typeface="XwcmnxLyfnmbQqhcxbUtopiaStd-Regular"/>
              </a:rPr>
              <a:t>be used in web applications because it requires low-level control of the HTTP messages that it sends, which browsers do not allow.</a:t>
            </a:r>
            <a:endParaRPr lang="ro-RO" dirty="0"/>
          </a:p>
        </p:txBody>
      </p:sp>
      <p:sp>
        <p:nvSpPr>
          <p:cNvPr id="4" name="Slide Number Placeholder 3"/>
          <p:cNvSpPr>
            <a:spLocks noGrp="1"/>
          </p:cNvSpPr>
          <p:nvPr>
            <p:ph type="sldNum" sz="quarter" idx="5"/>
          </p:nvPr>
        </p:nvSpPr>
        <p:spPr/>
        <p:txBody>
          <a:bodyPr/>
          <a:lstStyle/>
          <a:p>
            <a:fld id="{0BF20BA8-12AF-476D-99B2-894C09A4EE62}" type="slidenum">
              <a:rPr lang="en-GB" smtClean="0"/>
              <a:t>15</a:t>
            </a:fld>
            <a:endParaRPr lang="en-GB"/>
          </a:p>
        </p:txBody>
      </p:sp>
    </p:spTree>
    <p:extLst>
      <p:ext uri="{BB962C8B-B14F-4D97-AF65-F5344CB8AC3E}">
        <p14:creationId xmlns:p14="http://schemas.microsoft.com/office/powerpoint/2010/main" val="32841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21</a:t>
            </a:fld>
            <a:endParaRPr lang="en-GB"/>
          </a:p>
        </p:txBody>
      </p:sp>
    </p:spTree>
    <p:extLst>
      <p:ext uri="{BB962C8B-B14F-4D97-AF65-F5344CB8AC3E}">
        <p14:creationId xmlns:p14="http://schemas.microsoft.com/office/powerpoint/2010/main" val="167561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8" y="744538"/>
            <a:ext cx="6615112"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34</a:t>
            </a:fld>
            <a:endParaRPr lang="en-GB"/>
          </a:p>
        </p:txBody>
      </p:sp>
    </p:spTree>
    <p:extLst>
      <p:ext uri="{BB962C8B-B14F-4D97-AF65-F5344CB8AC3E}">
        <p14:creationId xmlns:p14="http://schemas.microsoft.com/office/powerpoint/2010/main" val="3224078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dirty="0"/>
              <a:t>Internet</a:t>
            </a:r>
            <a:r>
              <a:rPr lang="en-US" sz="1200" dirty="0"/>
              <a:t> and </a:t>
            </a:r>
            <a:r>
              <a:rPr lang="en-US" sz="1200" b="1" dirty="0"/>
              <a:t>Intranet Application </a:t>
            </a:r>
            <a:r>
              <a:rPr lang="en-US" sz="1200" dirty="0"/>
              <a:t>templates offer a more complete starting point that already implements authentication mechanisms.</a:t>
            </a:r>
          </a:p>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50</a:t>
            </a:fld>
            <a:endParaRPr lang="en-GB"/>
          </a:p>
        </p:txBody>
      </p:sp>
    </p:spTree>
    <p:extLst>
      <p:ext uri="{BB962C8B-B14F-4D97-AF65-F5344CB8AC3E}">
        <p14:creationId xmlns:p14="http://schemas.microsoft.com/office/powerpoint/2010/main" val="137298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54</a:t>
            </a:fld>
            <a:endParaRPr lang="en-GB"/>
          </a:p>
        </p:txBody>
      </p:sp>
    </p:spTree>
    <p:extLst>
      <p:ext uri="{BB962C8B-B14F-4D97-AF65-F5344CB8AC3E}">
        <p14:creationId xmlns:p14="http://schemas.microsoft.com/office/powerpoint/2010/main" val="4079675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55</a:t>
            </a:fld>
            <a:endParaRPr lang="en-GB"/>
          </a:p>
        </p:txBody>
      </p:sp>
    </p:spTree>
    <p:extLst>
      <p:ext uri="{BB962C8B-B14F-4D97-AF65-F5344CB8AC3E}">
        <p14:creationId xmlns:p14="http://schemas.microsoft.com/office/powerpoint/2010/main" val="3012448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56</a:t>
            </a:fld>
            <a:endParaRPr lang="en-GB"/>
          </a:p>
        </p:txBody>
      </p:sp>
    </p:spTree>
    <p:extLst>
      <p:ext uri="{BB962C8B-B14F-4D97-AF65-F5344CB8AC3E}">
        <p14:creationId xmlns:p14="http://schemas.microsoft.com/office/powerpoint/2010/main" val="1334876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57</a:t>
            </a:fld>
            <a:endParaRPr lang="en-GB"/>
          </a:p>
        </p:txBody>
      </p:sp>
    </p:spTree>
    <p:extLst>
      <p:ext uri="{BB962C8B-B14F-4D97-AF65-F5344CB8AC3E}">
        <p14:creationId xmlns:p14="http://schemas.microsoft.com/office/powerpoint/2010/main" val="23826302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5087888" y="1340768"/>
            <a:ext cx="6508304" cy="4813995"/>
          </a:xfrm>
          <a:prstGeom prst="rect">
            <a:avLst/>
          </a:prstGeom>
        </p:spPr>
        <p:txBody>
          <a:bodyPr anchor="ctr"/>
          <a:lstStyle>
            <a:lvl1pPr marL="0" indent="0" algn="just">
              <a:buClr>
                <a:schemeClr val="tx1"/>
              </a:buClr>
              <a:buFontTx/>
              <a:buNone/>
              <a:defRPr sz="2400">
                <a:solidFill>
                  <a:schemeClr val="tx1"/>
                </a:solidFill>
                <a:latin typeface="Segoe UI Light" pitchFamily="34" charset="0"/>
              </a:defRPr>
            </a:lvl1pPr>
            <a:lvl2pPr marL="254250" indent="0" algn="just">
              <a:buClr>
                <a:schemeClr val="tx1"/>
              </a:buClr>
              <a:buFontTx/>
              <a:buNone/>
              <a:defRPr sz="2400">
                <a:solidFill>
                  <a:schemeClr val="tx1">
                    <a:lumMod val="65000"/>
                    <a:lumOff val="35000"/>
                  </a:schemeClr>
                </a:solidFill>
                <a:latin typeface="Segoe UI Light" pitchFamily="34" charset="0"/>
              </a:defRPr>
            </a:lvl2pPr>
            <a:lvl3pPr marL="491400" indent="0" algn="just">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pic>
        <p:nvPicPr>
          <p:cNvPr id="10" name="Picture 9">
            <a:extLst>
              <a:ext uri="{FF2B5EF4-FFF2-40B4-BE49-F238E27FC236}">
                <a16:creationId xmlns:a16="http://schemas.microsoft.com/office/drawing/2014/main" id="{5B9F982F-B5FA-448A-910D-D31E3985379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2700000">
            <a:off x="909962" y="2226699"/>
            <a:ext cx="3238010" cy="3238010"/>
          </a:xfrm>
          <a:prstGeom prst="rect">
            <a:avLst/>
          </a:prstGeom>
        </p:spPr>
      </p:pic>
    </p:spTree>
    <p:extLst>
      <p:ext uri="{BB962C8B-B14F-4D97-AF65-F5344CB8AC3E}">
        <p14:creationId xmlns:p14="http://schemas.microsoft.com/office/powerpoint/2010/main" val="395120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1.875E-6 1.11111E-6 L -0.02357 1.11111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7 -3.7037E-6 L -3.54167E-6 -3.7037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8 0.00857 L 0.02904 0.00857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1.875E-6 1.11111E-6 L -0.02357 1.11111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7 -3.7037E-6 L -3.54167E-6 -3.7037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8 0.00857 L 0.02904 0.00857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438401"/>
            <a:ext cx="10363200" cy="1295399"/>
          </a:xfrm>
          <a:prstGeom prst="rect">
            <a:avLst/>
          </a:prstGeom>
        </p:spPr>
        <p:txBody>
          <a:bodyPr anchor="ctr">
            <a:noAutofit/>
          </a:bodyPr>
          <a:lstStyle>
            <a:lvl1pPr algn="r">
              <a:lnSpc>
                <a:spcPct val="100000"/>
              </a:lnSpc>
              <a:defRPr sz="3600" b="0" cap="all" spc="-80" baseline="0">
                <a:solidFill>
                  <a:schemeClr val="tx1"/>
                </a:solidFill>
                <a:effectLst>
                  <a:outerShdw blurRad="38100" dist="38100" dir="2700000" algn="tl">
                    <a:srgbClr val="000000">
                      <a:alpha val="43137"/>
                    </a:srgbClr>
                  </a:outerShdw>
                </a:effectLst>
                <a:latin typeface="Cambria" pitchFamily="18" charset="0"/>
              </a:defRPr>
            </a:lvl1pPr>
          </a:lstStyle>
          <a:p>
            <a:r>
              <a:rPr lang="en-US" dirty="0"/>
              <a:t>Click to edit Master title style</a:t>
            </a:r>
          </a:p>
        </p:txBody>
      </p:sp>
      <p:sp>
        <p:nvSpPr>
          <p:cNvPr id="3" name="Text Placeholder 2"/>
          <p:cNvSpPr>
            <a:spLocks noGrp="1"/>
          </p:cNvSpPr>
          <p:nvPr>
            <p:ph type="body" idx="1"/>
          </p:nvPr>
        </p:nvSpPr>
        <p:spPr>
          <a:xfrm>
            <a:off x="2641600" y="3733800"/>
            <a:ext cx="8331200" cy="1066800"/>
          </a:xfrm>
          <a:prstGeom prst="rect">
            <a:avLst/>
          </a:prstGeom>
        </p:spPr>
        <p:txBody>
          <a:bodyPr anchor="b"/>
          <a:lstStyle>
            <a:lvl1pPr marL="0" indent="0" algn="r">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Date Placeholder 6"/>
          <p:cNvSpPr>
            <a:spLocks noGrp="1"/>
          </p:cNvSpPr>
          <p:nvPr>
            <p:ph type="dt" sz="half" idx="10"/>
          </p:nvPr>
        </p:nvSpPr>
        <p:spPr>
          <a:xfrm>
            <a:off x="609600" y="6172201"/>
            <a:ext cx="4572000" cy="304800"/>
          </a:xfrm>
          <a:prstGeom prst="rect">
            <a:avLst/>
          </a:prstGeom>
        </p:spPr>
        <p:txBody>
          <a:bodyPr/>
          <a:lstStyle/>
          <a:p>
            <a:endParaRPr lang="ro-RO"/>
          </a:p>
        </p:txBody>
      </p:sp>
      <p:sp>
        <p:nvSpPr>
          <p:cNvPr id="8" name="Slide Number Placeholder 7"/>
          <p:cNvSpPr>
            <a:spLocks noGrp="1"/>
          </p:cNvSpPr>
          <p:nvPr>
            <p:ph type="sldNum" sz="quarter" idx="11"/>
          </p:nvPr>
        </p:nvSpPr>
        <p:spPr>
          <a:xfrm rot="16200000">
            <a:off x="11189124" y="5824644"/>
            <a:ext cx="1315721" cy="486833"/>
          </a:xfrm>
          <a:prstGeom prst="rect">
            <a:avLst/>
          </a:prstGeom>
        </p:spPr>
        <p:txBody>
          <a:bodyPr/>
          <a:lstStyle/>
          <a:p>
            <a:fld id="{3D0EABDB-165B-42B4-9911-69E75C24C06B}" type="slidenum">
              <a:rPr lang="ro-RO" smtClean="0"/>
              <a:pPr/>
              <a:t>‹#›</a:t>
            </a:fld>
            <a:endParaRPr lang="ro-RO"/>
          </a:p>
        </p:txBody>
      </p:sp>
      <p:sp>
        <p:nvSpPr>
          <p:cNvPr id="9" name="Footer Placeholder 8"/>
          <p:cNvSpPr>
            <a:spLocks noGrp="1"/>
          </p:cNvSpPr>
          <p:nvPr>
            <p:ph type="ftr" sz="quarter" idx="12"/>
          </p:nvPr>
        </p:nvSpPr>
        <p:spPr>
          <a:xfrm>
            <a:off x="609600" y="6492876"/>
            <a:ext cx="4572000" cy="283845"/>
          </a:xfrm>
          <a:prstGeom prst="rect">
            <a:avLst/>
          </a:prstGeom>
        </p:spPr>
        <p:txBody>
          <a:bodyPr/>
          <a:lstStyle/>
          <a:p>
            <a:endParaRPr lang="ro-RO"/>
          </a:p>
        </p:txBody>
      </p:sp>
    </p:spTree>
    <p:extLst>
      <p:ext uri="{BB962C8B-B14F-4D97-AF65-F5344CB8AC3E}">
        <p14:creationId xmlns:p14="http://schemas.microsoft.com/office/powerpoint/2010/main" val="4270289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12192000" cy="685800"/>
          </a:xfrm>
          <a:prstGeom prst="rect">
            <a:avLst/>
          </a:prstGeom>
        </p:spPr>
        <p:txBody>
          <a:bodyPr/>
          <a:lstStyle/>
          <a:p>
            <a:r>
              <a:rPr lang="en-US"/>
              <a:t>Click to edit Master title style</a:t>
            </a:r>
          </a:p>
        </p:txBody>
      </p:sp>
      <p:sp>
        <p:nvSpPr>
          <p:cNvPr id="3" name="SmartArt Placeholder 2"/>
          <p:cNvSpPr>
            <a:spLocks noGrp="1"/>
          </p:cNvSpPr>
          <p:nvPr>
            <p:ph type="dgm" idx="1"/>
          </p:nvPr>
        </p:nvSpPr>
        <p:spPr>
          <a:xfrm>
            <a:off x="0" y="762000"/>
            <a:ext cx="12192000" cy="5638800"/>
          </a:xfrm>
          <a:prstGeom prst="rect">
            <a:avLst/>
          </a:prstGeom>
        </p:spPr>
        <p:txBody>
          <a:bodyPr/>
          <a:lstStyle/>
          <a:p>
            <a:pPr lvl="0"/>
            <a:endParaRPr lang="en-US" noProof="0"/>
          </a:p>
        </p:txBody>
      </p:sp>
      <p:sp>
        <p:nvSpPr>
          <p:cNvPr id="4" name="Rectangle 4"/>
          <p:cNvSpPr>
            <a:spLocks noGrp="1" noChangeArrowheads="1"/>
          </p:cNvSpPr>
          <p:nvPr>
            <p:ph type="dt" sz="half" idx="10"/>
          </p:nvPr>
        </p:nvSpPr>
        <p:spPr>
          <a:xfrm>
            <a:off x="0" y="6629400"/>
            <a:ext cx="2540000" cy="2286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4165600" y="6629400"/>
            <a:ext cx="3860800" cy="228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9652000" y="6629400"/>
            <a:ext cx="2540000" cy="228600"/>
          </a:xfrm>
          <a:prstGeom prst="rect">
            <a:avLst/>
          </a:prstGeom>
          <a:ln/>
        </p:spPr>
        <p:txBody>
          <a:bodyPr/>
          <a:lstStyle>
            <a:lvl1pPr>
              <a:defRPr/>
            </a:lvl1pPr>
          </a:lstStyle>
          <a:p>
            <a:pPr>
              <a:defRPr/>
            </a:pPr>
            <a:fld id="{757387E3-A964-4D90-8848-2E16B5E3F1C0}" type="slidenum">
              <a:rPr lang="en-US"/>
              <a:pPr>
                <a:defRPr/>
              </a:pPr>
              <a:t>‹#›</a:t>
            </a:fld>
            <a:endParaRPr lang="en-US"/>
          </a:p>
        </p:txBody>
      </p:sp>
    </p:spTree>
    <p:extLst>
      <p:ext uri="{BB962C8B-B14F-4D97-AF65-F5344CB8AC3E}">
        <p14:creationId xmlns:p14="http://schemas.microsoft.com/office/powerpoint/2010/main" val="2008846395"/>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60" r:id="rId4"/>
    <p:sldLayoutId id="2147483659" r:id="rId5"/>
    <p:sldLayoutId id="2147483650" r:id="rId6"/>
    <p:sldLayoutId id="2147483668" r:id="rId7"/>
    <p:sldLayoutId id="2147483656" r:id="rId8"/>
    <p:sldLayoutId id="2147483666" r:id="rId9"/>
    <p:sldLayoutId id="2147483669" r:id="rId10"/>
    <p:sldLayoutId id="2147483657" r:id="rId11"/>
    <p:sldLayoutId id="2147483667" r:id="rId12"/>
    <p:sldLayoutId id="2147483652" r:id="rId13"/>
    <p:sldLayoutId id="2147483662" r:id="rId14"/>
    <p:sldLayoutId id="2147483663" r:id="rId15"/>
    <p:sldLayoutId id="2147483664" r:id="rId16"/>
    <p:sldLayoutId id="2147483665" r:id="rId17"/>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en-us/free/students/" TargetMode="External"/><Relationship Id="rId2" Type="http://schemas.openxmlformats.org/officeDocument/2006/relationships/hyperlink" Target="http://www.visualstudio.com/"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aspnet/" TargetMode="Externa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www.apress.com/gp/book/9781484254394"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7.tiff"/><Relationship Id="rId4" Type="http://schemas.openxmlformats.org/officeDocument/2006/relationships/hyperlink" Target="https://github.com/Apress/pro-asp.net-core-3"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hyperlink" Target="https://github.com/aspnet" TargetMode="Externa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www.syncfusion.com/resources/techportal/details/ebooks/ASP_NET_Core_Succinctly" TargetMode="Externa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docs.microsoft.com/en-us/learn/" TargetMode="External"/><Relationship Id="rId1" Type="http://schemas.openxmlformats.org/officeDocument/2006/relationships/slideLayout" Target="../slideLayouts/slideLayout9.xml"/><Relationship Id="rId4" Type="http://schemas.openxmlformats.org/officeDocument/2006/relationships/hyperlink" Target="https://azure.microsoft.com/en-us/free/students/"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api/?view=net-5.0" TargetMode="External"/><Relationship Id="rId2" Type="http://schemas.openxmlformats.org/officeDocument/2006/relationships/hyperlink" Target="https://docs.microsoft.com/en-us/aspnet/"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8.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66.xml"/><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slide" Target="slide49.xml"/><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slide" Target="slide23.xml"/><Relationship Id="rId5" Type="http://schemas.openxmlformats.org/officeDocument/2006/relationships/image" Target="../media/image13.png"/><Relationship Id="rId10" Type="http://schemas.openxmlformats.org/officeDocument/2006/relationships/slide" Target="slide38.xml"/><Relationship Id="rId4" Type="http://schemas.openxmlformats.org/officeDocument/2006/relationships/image" Target="../media/image12.png"/><Relationship Id="rId9" Type="http://schemas.openxmlformats.org/officeDocument/2006/relationships/slide" Target="slide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MVC – Part I</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dirty="0"/>
              <a:t>Shortcomings </a:t>
            </a:r>
            <a:r>
              <a:rPr lang="en-US" b="1" dirty="0"/>
              <a:t>ASP.NET Web Forms </a:t>
            </a:r>
            <a:r>
              <a:rPr lang="en-US" dirty="0"/>
              <a:t>:</a:t>
            </a:r>
          </a:p>
          <a:p>
            <a:pPr marL="609850" lvl="1" indent="-355600" algn="just">
              <a:buFont typeface="Wingdings" pitchFamily="2" charset="2"/>
              <a:buChar char="§"/>
            </a:pPr>
            <a:r>
              <a:rPr lang="en-US" b="1" dirty="0"/>
              <a:t>View State weight</a:t>
            </a:r>
            <a:r>
              <a:rPr lang="en-US" dirty="0"/>
              <a:t>: The actual mechanism for maintaining state across requests (known as View State) resulted in large blocks of data being transferred between the client and server. This data could reach hundreds of kilobytes in even modest web applications, and it went back and forth with every request, leading to slower response times and increasing the bandwidth demands of the server.</a:t>
            </a:r>
          </a:p>
          <a:p>
            <a:pPr marL="609850" lvl="1" indent="-355600" algn="just">
              <a:buFont typeface="Wingdings" pitchFamily="2" charset="2"/>
              <a:buChar char="§"/>
            </a:pPr>
            <a:r>
              <a:rPr lang="en-US" b="1" dirty="0"/>
              <a:t>Page life cycle</a:t>
            </a:r>
            <a:r>
              <a:rPr lang="en-US" dirty="0"/>
              <a:t>: The mechanism for connecting client-side events with server-side event handler code, part of the page life cycle, could be complicated and delicate. Few developers had success manipulating the control hierarchy at runtime without creating View State errors or finding that some event handlers mysteriously fail to execute.</a:t>
            </a:r>
          </a:p>
          <a:p>
            <a:pPr marL="355600" indent="-355600">
              <a:buFont typeface="Wingdings"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203344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609850" lvl="1" indent="-355600" algn="just">
              <a:buFont typeface="Wingdings" pitchFamily="2" charset="2"/>
              <a:buChar char="§"/>
            </a:pPr>
            <a:r>
              <a:rPr lang="en-US" b="1" dirty="0"/>
              <a:t>Limited control over HTML: </a:t>
            </a:r>
            <a:r>
              <a:rPr lang="en-US" dirty="0"/>
              <a:t>Server controls rendered themselves as HTML, but not necessarily the HTML you wanted. In early versions of ASP.NET, the HTML output failed to meet with web standards or make good use of Cascading Style Sheets (CSS), and server controls generated unpredictable and complex ID attributes that are hard to access using JavaScript. These problems have improved in recent Web Forms releases, but it can still be tricky to get the HTML you expect.</a:t>
            </a:r>
          </a:p>
          <a:p>
            <a:pPr marL="609850" lvl="1" indent="-355600" algn="just">
              <a:buFont typeface="Wingdings" pitchFamily="2" charset="2"/>
              <a:buChar char="§"/>
            </a:pPr>
            <a:endParaRPr lang="en-US" dirty="0"/>
          </a:p>
          <a:p>
            <a:pPr marL="609850" lvl="1" indent="-355600" algn="just">
              <a:buFont typeface="Wingdings" pitchFamily="2" charset="2"/>
              <a:buChar char="§"/>
            </a:pPr>
            <a:r>
              <a:rPr lang="en-US" b="1" dirty="0"/>
              <a:t>Low testability : </a:t>
            </a:r>
            <a:r>
              <a:rPr lang="en-US" dirty="0"/>
              <a:t>The designers of Web Forms could not have anticipated that automated testing would become an essential component of software development. The tightly coupled architecture they designed was unsuitable for unit testing. Integration testing could be a challenge, too.</a:t>
            </a:r>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379204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Launched in 2007 (CTP), 2009 (1.0);</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Based on the </a:t>
            </a:r>
            <a:r>
              <a:rPr lang="en-US" b="1" dirty="0"/>
              <a:t>Model-View-Controller</a:t>
            </a:r>
            <a:r>
              <a:rPr lang="en-US" dirty="0"/>
              <a:t> (MVC) pattern to keep a clear separation between business logic and presentation logic, allowing complete control over the HTML markup.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Released as a separate library, one not included in the framework. Thanks to this release model, and not relying 100% on the IDE for the design of the UI, it was possible to easily update it, keeping it more in line with the fast-paced world of web development.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234348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Although solving the problem of the slow-release cycle and removing the HTML markup abstraction, ASP.NET MVC still suffered from:</a:t>
            </a:r>
          </a:p>
          <a:p>
            <a:pPr marL="597150" lvl="1" indent="-342900" algn="just">
              <a:buFont typeface="Wingdings" panose="05000000000000000000" pitchFamily="2" charset="2"/>
              <a:buChar char="§"/>
            </a:pPr>
            <a:r>
              <a:rPr lang="en-US" dirty="0"/>
              <a:t>One couldn't run .NET applications on a non-Windows system.</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dependency on the full framework made the .NET apps less suitable for high-density scenarios, like the cloud, where hundreds of applications run on a single machine and must scale up very fast.</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complexity of the .NET project system prevented the development of .NET apps outside of Visual Studio.</a:t>
            </a:r>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75173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built on </a:t>
            </a:r>
            <a:r>
              <a:rPr lang="en-US" b="1" dirty="0"/>
              <a:t>.NET Core</a:t>
            </a:r>
            <a:r>
              <a:rPr lang="en-US" dirty="0"/>
              <a:t>, which is a </a:t>
            </a:r>
            <a:r>
              <a:rPr lang="en-US" b="1" dirty="0"/>
              <a:t>cross-platform </a:t>
            </a:r>
            <a:r>
              <a:rPr lang="en-US" dirty="0"/>
              <a:t>version of the .NET Framework without the Windows-specific application programming interfaces (APIs).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possible for developers to create ASP.NET Core web applications on Linux and OS X/</a:t>
            </a:r>
            <a:r>
              <a:rPr lang="en-US" dirty="0" err="1"/>
              <a:t>macOS</a:t>
            </a:r>
            <a:r>
              <a:rPr lang="en-US" dirty="0"/>
              <a:t>.</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ASP.NET Core is a completely new framework. It is simpler, it is easier to work with, and it is free of the legacy that comes from Web Forms. And, since it is based on .NET Core, it supports the development of web applications on a range of platforms and containers.</a:t>
            </a:r>
          </a:p>
        </p:txBody>
      </p:sp>
      <p:sp>
        <p:nvSpPr>
          <p:cNvPr id="4" name="Text Placeholder 3"/>
          <p:cNvSpPr>
            <a:spLocks noGrp="1"/>
          </p:cNvSpPr>
          <p:nvPr>
            <p:ph type="body" sz="quarter" idx="10"/>
          </p:nvPr>
        </p:nvSpPr>
        <p:spPr/>
        <p:txBody>
          <a:bodyPr/>
          <a:lstStyle/>
          <a:p>
            <a:r>
              <a:rPr lang="en-US" dirty="0"/>
              <a:t>ASP.NET Core</a:t>
            </a:r>
          </a:p>
        </p:txBody>
      </p:sp>
    </p:spTree>
    <p:extLst>
      <p:ext uri="{BB962C8B-B14F-4D97-AF65-F5344CB8AC3E}">
        <p14:creationId xmlns:p14="http://schemas.microsoft.com/office/powerpoint/2010/main" val="157688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provides the functionality of the original ASP.NET MVC Framework and includes the functionality that was previously provided by Web API.</a:t>
            </a:r>
          </a:p>
        </p:txBody>
      </p:sp>
      <p:sp>
        <p:nvSpPr>
          <p:cNvPr id="4" name="Text Placeholder 3"/>
          <p:cNvSpPr>
            <a:spLocks noGrp="1"/>
          </p:cNvSpPr>
          <p:nvPr>
            <p:ph type="body" sz="quarter" idx="10"/>
          </p:nvPr>
        </p:nvSpPr>
        <p:spPr/>
        <p:txBody>
          <a:bodyPr/>
          <a:lstStyle/>
          <a:p>
            <a:r>
              <a:rPr lang="en-US" dirty="0"/>
              <a:t>ASP.NET Core</a:t>
            </a:r>
          </a:p>
        </p:txBody>
      </p:sp>
      <p:pic>
        <p:nvPicPr>
          <p:cNvPr id="7" name="Picture 6">
            <a:extLst>
              <a:ext uri="{FF2B5EF4-FFF2-40B4-BE49-F238E27FC236}">
                <a16:creationId xmlns:a16="http://schemas.microsoft.com/office/drawing/2014/main" id="{920B4426-F9DD-4A0D-A5CC-C7F2771BC123}"/>
              </a:ext>
            </a:extLst>
          </p:cNvPr>
          <p:cNvPicPr>
            <a:picLocks noChangeAspect="1"/>
          </p:cNvPicPr>
          <p:nvPr/>
        </p:nvPicPr>
        <p:blipFill>
          <a:blip r:embed="rId3"/>
          <a:stretch>
            <a:fillRect/>
          </a:stretch>
        </p:blipFill>
        <p:spPr>
          <a:xfrm>
            <a:off x="1979451" y="2826818"/>
            <a:ext cx="8404698" cy="3482502"/>
          </a:xfrm>
          <a:prstGeom prst="rect">
            <a:avLst/>
          </a:prstGeom>
        </p:spPr>
      </p:pic>
    </p:spTree>
    <p:extLst>
      <p:ext uri="{BB962C8B-B14F-4D97-AF65-F5344CB8AC3E}">
        <p14:creationId xmlns:p14="http://schemas.microsoft.com/office/powerpoint/2010/main" val="162026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HelloWorld (ASP .NET)</a:t>
            </a:r>
          </a:p>
        </p:txBody>
      </p:sp>
    </p:spTree>
    <p:extLst>
      <p:ext uri="{BB962C8B-B14F-4D97-AF65-F5344CB8AC3E}">
        <p14:creationId xmlns:p14="http://schemas.microsoft.com/office/powerpoint/2010/main" val="118605319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2019</a:t>
            </a:r>
          </a:p>
        </p:txBody>
      </p:sp>
      <p:sp>
        <p:nvSpPr>
          <p:cNvPr id="8" name="Content Placeholder 7"/>
          <p:cNvSpPr>
            <a:spLocks noGrp="1"/>
          </p:cNvSpPr>
          <p:nvPr>
            <p:ph idx="1"/>
          </p:nvPr>
        </p:nvSpPr>
        <p:spPr/>
        <p:txBody>
          <a:bodyPr/>
          <a:lstStyle/>
          <a:p>
            <a:pPr marL="342900" indent="-342900" algn="just">
              <a:buFont typeface="Wingdings" panose="05000000000000000000" pitchFamily="2" charset="2"/>
              <a:buChar char="§"/>
            </a:pPr>
            <a:r>
              <a:rPr lang="en-US" dirty="0"/>
              <a:t>Visual Studio </a:t>
            </a:r>
            <a:r>
              <a:rPr lang="en-US" b="1" dirty="0"/>
              <a:t>2019</a:t>
            </a:r>
            <a:r>
              <a:rPr lang="en-US" dirty="0"/>
              <a:t> is available in </a:t>
            </a:r>
            <a:r>
              <a:rPr lang="en-US" b="1" dirty="0"/>
              <a:t>Community</a:t>
            </a:r>
            <a:r>
              <a:rPr lang="en-US" dirty="0"/>
              <a:t>, </a:t>
            </a:r>
            <a:r>
              <a:rPr lang="en-US" b="1" dirty="0"/>
              <a:t>Professional</a:t>
            </a:r>
            <a:r>
              <a:rPr lang="en-US" dirty="0"/>
              <a:t> and </a:t>
            </a:r>
            <a:r>
              <a:rPr lang="en-US" b="1" dirty="0"/>
              <a:t>Enterprise</a:t>
            </a:r>
            <a:r>
              <a:rPr lang="en-US" dirty="0"/>
              <a:t> editions.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Community</a:t>
            </a:r>
            <a:r>
              <a:rPr lang="en-US" dirty="0"/>
              <a:t> is available for free and has all of the features required for day-to-day development. Download and run the installer from </a:t>
            </a:r>
            <a:r>
              <a:rPr lang="en-US" dirty="0">
                <a:hlinkClick r:id="rId2"/>
              </a:rPr>
              <a:t>www.visualstudio.com</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Professional </a:t>
            </a:r>
            <a:r>
              <a:rPr lang="en-US" dirty="0"/>
              <a:t>is available through </a:t>
            </a:r>
            <a:r>
              <a:rPr lang="en-US" dirty="0">
                <a:hlinkClick r:id="rId3"/>
              </a:rPr>
              <a:t>azure.microsoft.com/</a:t>
            </a:r>
            <a:r>
              <a:rPr lang="en-US" dirty="0" err="1">
                <a:hlinkClick r:id="rId3"/>
              </a:rPr>
              <a:t>en</a:t>
            </a:r>
            <a:r>
              <a:rPr lang="en-US" dirty="0">
                <a:hlinkClick r:id="rId3"/>
              </a:rPr>
              <a:t>-us/free/students/</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During setup make sure that you select the .NET Core Cross-Platform Development workload.</a:t>
            </a:r>
          </a:p>
        </p:txBody>
      </p:sp>
    </p:spTree>
    <p:extLst>
      <p:ext uri="{BB962C8B-B14F-4D97-AF65-F5344CB8AC3E}">
        <p14:creationId xmlns:p14="http://schemas.microsoft.com/office/powerpoint/2010/main" val="133851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2019</a:t>
            </a:r>
          </a:p>
        </p:txBody>
      </p:sp>
      <p:pic>
        <p:nvPicPr>
          <p:cNvPr id="13" name="Content Placeholder 12">
            <a:extLst>
              <a:ext uri="{FF2B5EF4-FFF2-40B4-BE49-F238E27FC236}">
                <a16:creationId xmlns:a16="http://schemas.microsoft.com/office/drawing/2014/main" id="{C8123684-A203-4C2B-8269-BE2F7AE6607C}"/>
              </a:ext>
            </a:extLst>
          </p:cNvPr>
          <p:cNvPicPr>
            <a:picLocks noGrp="1" noChangeAspect="1"/>
          </p:cNvPicPr>
          <p:nvPr>
            <p:ph idx="1"/>
          </p:nvPr>
        </p:nvPicPr>
        <p:blipFill>
          <a:blip r:embed="rId2"/>
          <a:stretch>
            <a:fillRect/>
          </a:stretch>
        </p:blipFill>
        <p:spPr>
          <a:xfrm>
            <a:off x="1604324" y="1376032"/>
            <a:ext cx="9154803" cy="4744112"/>
          </a:xfrm>
          <a:prstGeom prst="rect">
            <a:avLst/>
          </a:prstGeom>
        </p:spPr>
      </p:pic>
    </p:spTree>
    <p:extLst>
      <p:ext uri="{BB962C8B-B14F-4D97-AF65-F5344CB8AC3E}">
        <p14:creationId xmlns:p14="http://schemas.microsoft.com/office/powerpoint/2010/main" val="17484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2019</a:t>
            </a:r>
          </a:p>
        </p:txBody>
      </p:sp>
      <p:pic>
        <p:nvPicPr>
          <p:cNvPr id="11" name="Content Placeholder 10">
            <a:extLst>
              <a:ext uri="{FF2B5EF4-FFF2-40B4-BE49-F238E27FC236}">
                <a16:creationId xmlns:a16="http://schemas.microsoft.com/office/drawing/2014/main" id="{B5D122C2-32B2-4A91-9FB4-540E5CEB96ED}"/>
              </a:ext>
            </a:extLst>
          </p:cNvPr>
          <p:cNvPicPr>
            <a:picLocks noGrp="1" noChangeAspect="1"/>
          </p:cNvPicPr>
          <p:nvPr>
            <p:ph idx="1"/>
          </p:nvPr>
        </p:nvPicPr>
        <p:blipFill>
          <a:blip r:embed="rId2"/>
          <a:stretch>
            <a:fillRect/>
          </a:stretch>
        </p:blipFill>
        <p:spPr>
          <a:xfrm>
            <a:off x="1814513" y="1500188"/>
            <a:ext cx="8734425" cy="4495800"/>
          </a:xfrm>
        </p:spPr>
      </p:pic>
    </p:spTree>
    <p:extLst>
      <p:ext uri="{BB962C8B-B14F-4D97-AF65-F5344CB8AC3E}">
        <p14:creationId xmlns:p14="http://schemas.microsoft.com/office/powerpoint/2010/main" val="3354035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a:t>
            </a:r>
            <a:r>
              <a:rPr lang="en-US" dirty="0"/>
              <a:t> </a:t>
            </a:r>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First application</a:t>
            </a:r>
          </a:p>
        </p:txBody>
      </p:sp>
      <p:sp>
        <p:nvSpPr>
          <p:cNvPr id="8" name="Text Placeholder 7">
            <a:extLst>
              <a:ext uri="{FF2B5EF4-FFF2-40B4-BE49-F238E27FC236}">
                <a16:creationId xmlns:a16="http://schemas.microsoft.com/office/drawing/2014/main" id="{8F91BDAB-721A-4443-9A64-4BF1FFBFF5D2}"/>
              </a:ext>
            </a:extLst>
          </p:cNvPr>
          <p:cNvSpPr>
            <a:spLocks noGrp="1"/>
          </p:cNvSpPr>
          <p:nvPr>
            <p:ph type="body" sz="quarter" idx="10"/>
          </p:nvPr>
        </p:nvSpPr>
        <p:spPr/>
        <p:txBody>
          <a:bodyPr/>
          <a:lstStyle/>
          <a:p>
            <a:r>
              <a:rPr lang="en-US" dirty="0"/>
              <a:t>New Project</a:t>
            </a:r>
          </a:p>
        </p:txBody>
      </p:sp>
      <p:pic>
        <p:nvPicPr>
          <p:cNvPr id="19" name="Content Placeholder 18">
            <a:extLst>
              <a:ext uri="{FF2B5EF4-FFF2-40B4-BE49-F238E27FC236}">
                <a16:creationId xmlns:a16="http://schemas.microsoft.com/office/drawing/2014/main" id="{A3777784-6124-42C8-9E64-23B39B3E6CC9}"/>
              </a:ext>
            </a:extLst>
          </p:cNvPr>
          <p:cNvPicPr>
            <a:picLocks noGrp="1" noChangeAspect="1"/>
          </p:cNvPicPr>
          <p:nvPr>
            <p:ph idx="1"/>
          </p:nvPr>
        </p:nvPicPr>
        <p:blipFill>
          <a:blip r:embed="rId2"/>
          <a:stretch>
            <a:fillRect/>
          </a:stretch>
        </p:blipFill>
        <p:spPr>
          <a:xfrm>
            <a:off x="2557594" y="1341438"/>
            <a:ext cx="7248263" cy="4813300"/>
          </a:xfrm>
          <a:prstGeom prst="rect">
            <a:avLst/>
          </a:prstGeom>
        </p:spPr>
      </p:pic>
    </p:spTree>
    <p:extLst>
      <p:ext uri="{BB962C8B-B14F-4D97-AF65-F5344CB8AC3E}">
        <p14:creationId xmlns:p14="http://schemas.microsoft.com/office/powerpoint/2010/main" val="393085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application</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(pronounced "C sharp") is a general-purpose, </a:t>
            </a:r>
            <a:r>
              <a:rPr lang="en-US" b="1" dirty="0"/>
              <a:t>strongly typed</a:t>
            </a:r>
            <a:r>
              <a:rPr lang="en-US" dirty="0"/>
              <a:t>, </a:t>
            </a:r>
            <a:r>
              <a:rPr lang="en-US" b="1" dirty="0"/>
              <a:t>type-safe </a:t>
            </a:r>
            <a:r>
              <a:rPr lang="en-US" dirty="0"/>
              <a:t>language, </a:t>
            </a:r>
            <a:r>
              <a:rPr lang="en-US" b="1" dirty="0"/>
              <a:t>object-oriented</a:t>
            </a:r>
            <a:r>
              <a:rPr lang="en-US" dirty="0"/>
              <a:t> programming language, designed for building a variety of applications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Focused on developer </a:t>
            </a:r>
            <a:r>
              <a:rPr lang="en-US" b="1" dirty="0"/>
              <a:t>productivity</a:t>
            </a:r>
            <a:r>
              <a:rPr lang="en-US" dirty="0"/>
              <a: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syntax is based on the C &amp; C++ syntax.</a:t>
            </a:r>
          </a:p>
          <a:p>
            <a:pPr algn="just"/>
            <a:endParaRPr lang="en-US" dirty="0"/>
          </a:p>
          <a:p>
            <a:pPr marL="342900" indent="-342900" algn="just">
              <a:buFont typeface="Wingdings" panose="05000000000000000000" pitchFamily="2" charset="2"/>
              <a:buChar char="§"/>
            </a:pPr>
            <a:r>
              <a:rPr lang="en-US" dirty="0"/>
              <a:t>Platform-neutral, but it was written to work well with the Microsoft .NET Framework.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Why use C#?</a:t>
            </a:r>
          </a:p>
        </p:txBody>
      </p:sp>
    </p:spTree>
    <p:extLst>
      <p:ext uri="{BB962C8B-B14F-4D97-AF65-F5344CB8AC3E}">
        <p14:creationId xmlns:p14="http://schemas.microsoft.com/office/powerpoint/2010/main" val="106645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a:extLst>
              <a:ext uri="{FF2B5EF4-FFF2-40B4-BE49-F238E27FC236}">
                <a16:creationId xmlns:a16="http://schemas.microsoft.com/office/drawing/2014/main" id="{2D36982F-D34D-46EB-9902-077661A0033C}"/>
              </a:ext>
            </a:extLst>
          </p:cNvPr>
          <p:cNvSpPr>
            <a:spLocks noGrp="1"/>
          </p:cNvSpPr>
          <p:nvPr>
            <p:ph idx="1"/>
          </p:nvPr>
        </p:nvSpPr>
        <p:spPr/>
        <p:txBody>
          <a:bodyPr/>
          <a:lstStyle/>
          <a:p>
            <a:r>
              <a:rPr lang="en-US" dirty="0"/>
              <a:t>HelloWorld</a:t>
            </a:r>
          </a:p>
          <a:p>
            <a:endParaRPr lang="en-US" dirty="0"/>
          </a:p>
        </p:txBody>
      </p:sp>
      <p:sp>
        <p:nvSpPr>
          <p:cNvPr id="4" name="Text Placeholder 3">
            <a:extLst>
              <a:ext uri="{FF2B5EF4-FFF2-40B4-BE49-F238E27FC236}">
                <a16:creationId xmlns:a16="http://schemas.microsoft.com/office/drawing/2014/main" id="{748B2038-01EE-4AC4-985D-9389ED27FE49}"/>
              </a:ext>
            </a:extLst>
          </p:cNvPr>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266498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Model-View-Controller Pattern</a:t>
            </a:r>
            <a:endParaRPr lang="hr-HR" dirty="0"/>
          </a:p>
        </p:txBody>
      </p:sp>
    </p:spTree>
    <p:extLst>
      <p:ext uri="{BB962C8B-B14F-4D97-AF65-F5344CB8AC3E}">
        <p14:creationId xmlns:p14="http://schemas.microsoft.com/office/powerpoint/2010/main" val="2325424589"/>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The</a:t>
            </a:r>
            <a:r>
              <a:rPr lang="en-US" b="1" dirty="0"/>
              <a:t> </a:t>
            </a:r>
            <a:r>
              <a:rPr lang="en-US" dirty="0"/>
              <a:t>Model-View-Controller Pattern separates an application into three main components: the model, the view, and the controller. The controller interacts with the model based on the requirements of the request. It renders the appropriate view and supplies it with the necessary data to display.</a:t>
            </a:r>
            <a:endParaRPr lang="ro-RO" dirty="0"/>
          </a:p>
          <a:p>
            <a:pPr algn="just"/>
            <a:endParaRPr lang="en-US" dirty="0"/>
          </a:p>
          <a:p>
            <a:pPr algn="just"/>
            <a:endParaRPr lang="en-US" dirty="0"/>
          </a:p>
          <a:p>
            <a:pPr algn="just"/>
            <a:endParaRPr lang="en-US" dirty="0"/>
          </a:p>
          <a:p>
            <a:pPr algn="just"/>
            <a:endParaRPr lang="en-US" dirty="0"/>
          </a:p>
          <a:p>
            <a:pPr algn="just"/>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It’s a </a:t>
            </a:r>
            <a:r>
              <a:rPr lang="en-US" b="1" dirty="0"/>
              <a:t>User Interface Pattern</a:t>
            </a:r>
            <a:r>
              <a:rPr lang="en-US" dirty="0"/>
              <a:t>, therefore one of the many patterns you will use in a complex project.</a:t>
            </a:r>
          </a:p>
        </p:txBody>
      </p:sp>
      <p:sp>
        <p:nvSpPr>
          <p:cNvPr id="3" name="Title 2"/>
          <p:cNvSpPr>
            <a:spLocks noGrp="1"/>
          </p:cNvSpPr>
          <p:nvPr>
            <p:ph type="title"/>
          </p:nvPr>
        </p:nvSpPr>
        <p:spPr/>
        <p:txBody>
          <a:bodyPr/>
          <a:lstStyle/>
          <a:p>
            <a:r>
              <a:rPr lang="en-US" dirty="0"/>
              <a:t>MVC Pattern</a:t>
            </a:r>
          </a:p>
        </p:txBody>
      </p:sp>
      <p:grpSp>
        <p:nvGrpSpPr>
          <p:cNvPr id="10" name="Group 9"/>
          <p:cNvGrpSpPr/>
          <p:nvPr/>
        </p:nvGrpSpPr>
        <p:grpSpPr>
          <a:xfrm>
            <a:off x="2786137" y="3429000"/>
            <a:ext cx="6791325" cy="1905000"/>
            <a:chOff x="1066800" y="3200400"/>
            <a:chExt cx="6791325" cy="1905000"/>
          </a:xfrm>
        </p:grpSpPr>
        <p:pic>
          <p:nvPicPr>
            <p:cNvPr id="11" name="Picture 3"/>
            <p:cNvPicPr>
              <a:picLocks noChangeAspect="1" noChangeArrowheads="1"/>
            </p:cNvPicPr>
            <p:nvPr/>
          </p:nvPicPr>
          <p:blipFill>
            <a:blip r:embed="rId2" cstate="print"/>
            <a:srcRect l="2462" b="2041"/>
            <a:stretch>
              <a:fillRect/>
            </a:stretch>
          </p:blipFill>
          <p:spPr bwMode="auto">
            <a:xfrm>
              <a:off x="1066800" y="3200400"/>
              <a:ext cx="3019425" cy="1371600"/>
            </a:xfrm>
            <a:prstGeom prst="rect">
              <a:avLst/>
            </a:prstGeom>
            <a:noFill/>
            <a:ln w="9525">
              <a:noFill/>
              <a:miter lim="800000"/>
              <a:headEnd/>
              <a:tailEnd/>
            </a:ln>
          </p:spPr>
        </p:pic>
        <p:pic>
          <p:nvPicPr>
            <p:cNvPr id="12" name="Picture 4"/>
            <p:cNvPicPr>
              <a:picLocks noChangeAspect="1" noChangeArrowheads="1"/>
            </p:cNvPicPr>
            <p:nvPr/>
          </p:nvPicPr>
          <p:blipFill>
            <a:blip r:embed="rId3" cstate="print"/>
            <a:srcRect/>
            <a:stretch>
              <a:fillRect/>
            </a:stretch>
          </p:blipFill>
          <p:spPr bwMode="auto">
            <a:xfrm>
              <a:off x="4876800" y="3276600"/>
              <a:ext cx="2981325" cy="1285875"/>
            </a:xfrm>
            <a:prstGeom prst="rect">
              <a:avLst/>
            </a:prstGeom>
            <a:noFill/>
            <a:ln w="9525">
              <a:noFill/>
              <a:miter lim="800000"/>
              <a:headEnd/>
              <a:tailEnd/>
            </a:ln>
          </p:spPr>
        </p:pic>
        <p:sp>
          <p:nvSpPr>
            <p:cNvPr id="13" name="TextBox 12"/>
            <p:cNvSpPr txBox="1"/>
            <p:nvPr/>
          </p:nvSpPr>
          <p:spPr>
            <a:xfrm>
              <a:off x="2134597" y="4736068"/>
              <a:ext cx="684803" cy="369332"/>
            </a:xfrm>
            <a:prstGeom prst="rect">
              <a:avLst/>
            </a:prstGeom>
            <a:noFill/>
          </p:spPr>
          <p:txBody>
            <a:bodyPr wrap="none" rtlCol="0">
              <a:spAutoFit/>
            </a:bodyPr>
            <a:lstStyle/>
            <a:p>
              <a:r>
                <a:rPr lang="en-US" b="1" dirty="0"/>
                <a:t>MVP</a:t>
              </a:r>
              <a:endParaRPr lang="ro-RO" b="1" dirty="0"/>
            </a:p>
          </p:txBody>
        </p:sp>
        <p:sp>
          <p:nvSpPr>
            <p:cNvPr id="14" name="TextBox 13"/>
            <p:cNvSpPr txBox="1"/>
            <p:nvPr/>
          </p:nvSpPr>
          <p:spPr>
            <a:xfrm>
              <a:off x="6172200" y="4724400"/>
              <a:ext cx="697627" cy="369332"/>
            </a:xfrm>
            <a:prstGeom prst="rect">
              <a:avLst/>
            </a:prstGeom>
            <a:noFill/>
          </p:spPr>
          <p:txBody>
            <a:bodyPr wrap="none" rtlCol="0">
              <a:spAutoFit/>
            </a:bodyPr>
            <a:lstStyle/>
            <a:p>
              <a:r>
                <a:rPr lang="en-US" b="1" dirty="0"/>
                <a:t>MVC</a:t>
              </a:r>
              <a:endParaRPr lang="ro-RO" b="1" dirty="0"/>
            </a:p>
          </p:txBody>
        </p:sp>
      </p:grpSp>
    </p:spTree>
    <p:extLst>
      <p:ext uri="{BB962C8B-B14F-4D97-AF65-F5344CB8AC3E}">
        <p14:creationId xmlns:p14="http://schemas.microsoft.com/office/powerpoint/2010/main" val="179085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55600" indent="-355600" algn="just">
              <a:buFont typeface="Wingdings" pitchFamily="2" charset="2"/>
              <a:buChar char="§"/>
            </a:pPr>
            <a:r>
              <a:rPr lang="en-US" dirty="0"/>
              <a:t>The </a:t>
            </a:r>
            <a:r>
              <a:rPr lang="en-US" b="1" dirty="0"/>
              <a:t>model</a:t>
            </a:r>
            <a:r>
              <a:rPr lang="en-US" dirty="0"/>
              <a:t> which contain or represent the data that users work with.</a:t>
            </a:r>
          </a:p>
          <a:p>
            <a:pPr marL="355600" indent="-355600" algn="just">
              <a:buFont typeface="Wingdings" pitchFamily="2" charset="2"/>
              <a:buChar char="§"/>
            </a:pPr>
            <a:endParaRPr lang="en-US" dirty="0"/>
          </a:p>
          <a:p>
            <a:pPr marL="355600" indent="-355600" algn="just">
              <a:buFont typeface="Wingdings" pitchFamily="2" charset="2"/>
              <a:buChar char="§"/>
            </a:pPr>
            <a:r>
              <a:rPr lang="en-US" b="1" dirty="0"/>
              <a:t>Views </a:t>
            </a:r>
            <a:r>
              <a:rPr lang="en-US" dirty="0"/>
              <a:t>define how the application UI will be displayed.</a:t>
            </a:r>
            <a:endParaRPr lang="ro-RO" dirty="0"/>
          </a:p>
          <a:p>
            <a:pPr marL="355600" indent="-355600" algn="just">
              <a:buFont typeface="Wingdings" pitchFamily="2" charset="2"/>
              <a:buChar char="§"/>
            </a:pPr>
            <a:endParaRPr lang="en-US" dirty="0"/>
          </a:p>
          <a:p>
            <a:pPr marL="355600" indent="-355600" algn="just">
              <a:buFont typeface="Wingdings" pitchFamily="2" charset="2"/>
              <a:buChar char="§"/>
            </a:pPr>
            <a:r>
              <a:rPr lang="en-US" b="1" dirty="0"/>
              <a:t>Controllers</a:t>
            </a:r>
            <a:r>
              <a:rPr lang="en-US" dirty="0"/>
              <a:t> process incoming requests, perform operations on the model and select views to render to the user.</a:t>
            </a:r>
            <a:endParaRPr lang="ro-RO" dirty="0"/>
          </a:p>
          <a:p>
            <a:pPr algn="just"/>
            <a:endParaRPr lang="en-US" dirty="0"/>
          </a:p>
        </p:txBody>
      </p:sp>
      <p:sp>
        <p:nvSpPr>
          <p:cNvPr id="3" name="Title 2"/>
          <p:cNvSpPr>
            <a:spLocks noGrp="1"/>
          </p:cNvSpPr>
          <p:nvPr>
            <p:ph type="title"/>
          </p:nvPr>
        </p:nvSpPr>
        <p:spPr/>
        <p:txBody>
          <a:bodyPr/>
          <a:lstStyle/>
          <a:p>
            <a:r>
              <a:rPr lang="en-US" dirty="0"/>
              <a:t>MVC Pattern - Components</a:t>
            </a:r>
          </a:p>
        </p:txBody>
      </p:sp>
    </p:spTree>
    <p:extLst>
      <p:ext uri="{BB962C8B-B14F-4D97-AF65-F5344CB8AC3E}">
        <p14:creationId xmlns:p14="http://schemas.microsoft.com/office/powerpoint/2010/main" val="55826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Each piece of the MVC architecture is well-defined and self-contained, which is referred to as the </a:t>
            </a:r>
            <a:r>
              <a:rPr lang="en-US" i="1" dirty="0"/>
              <a:t>separation of concerns </a:t>
            </a:r>
            <a:r>
              <a:rPr lang="en-US" dirty="0"/>
              <a:t>. </a:t>
            </a:r>
          </a:p>
          <a:p>
            <a:endParaRPr lang="en-US" dirty="0"/>
          </a:p>
          <a:p>
            <a:pPr marL="342900" indent="-342900">
              <a:buFont typeface="Wingdings" panose="05000000000000000000" pitchFamily="2" charset="2"/>
              <a:buChar char="§"/>
            </a:pPr>
            <a:r>
              <a:rPr lang="en-US" dirty="0"/>
              <a:t>The logic that manipulates the data in the model is contained </a:t>
            </a:r>
            <a:r>
              <a:rPr lang="en-US" i="1" dirty="0"/>
              <a:t>only </a:t>
            </a:r>
            <a:r>
              <a:rPr lang="en-US" dirty="0"/>
              <a:t>in the model;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logic that displays data is </a:t>
            </a:r>
            <a:r>
              <a:rPr lang="en-US" i="1" dirty="0"/>
              <a:t>only </a:t>
            </a:r>
            <a:r>
              <a:rPr lang="en-US" dirty="0"/>
              <a:t>in the view</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code that handles user requests and input is contained </a:t>
            </a:r>
            <a:r>
              <a:rPr lang="en-US" i="1" dirty="0"/>
              <a:t>only </a:t>
            </a:r>
            <a:r>
              <a:rPr lang="en-US" dirty="0"/>
              <a:t>in the controller.</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With a clear division between each of the pieces, your application will be easier to maintain and extend over its lifetime, no matter how large it becomes.</a:t>
            </a:r>
          </a:p>
        </p:txBody>
      </p:sp>
      <p:sp>
        <p:nvSpPr>
          <p:cNvPr id="3" name="Title 2"/>
          <p:cNvSpPr>
            <a:spLocks noGrp="1"/>
          </p:cNvSpPr>
          <p:nvPr>
            <p:ph type="title"/>
          </p:nvPr>
        </p:nvSpPr>
        <p:spPr/>
        <p:txBody>
          <a:bodyPr/>
          <a:lstStyle/>
          <a:p>
            <a:r>
              <a:rPr lang="en-US" dirty="0"/>
              <a:t>MVC Pattern</a:t>
            </a:r>
          </a:p>
        </p:txBody>
      </p:sp>
    </p:spTree>
    <p:extLst>
      <p:ext uri="{BB962C8B-B14F-4D97-AF65-F5344CB8AC3E}">
        <p14:creationId xmlns:p14="http://schemas.microsoft.com/office/powerpoint/2010/main" val="98466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Models—the M in MVC - contain the data that users work with.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There are two broad types of model: </a:t>
            </a:r>
          </a:p>
          <a:p>
            <a:pPr marL="597150" lvl="1" indent="-342900">
              <a:buFont typeface="Wingdings" panose="05000000000000000000" pitchFamily="2" charset="2"/>
              <a:buChar char="§"/>
            </a:pPr>
            <a:r>
              <a:rPr lang="en-US" b="1" dirty="0"/>
              <a:t>view models (presentation models) </a:t>
            </a:r>
            <a:r>
              <a:rPr lang="en-US" dirty="0"/>
              <a:t>- represent just data passed from the controller to the view, </a:t>
            </a:r>
          </a:p>
          <a:p>
            <a:pPr marL="597150" lvl="1" indent="-342900">
              <a:buFont typeface="Wingdings" panose="05000000000000000000" pitchFamily="2" charset="2"/>
              <a:buChar char="§"/>
            </a:pPr>
            <a:r>
              <a:rPr lang="en-US" b="1" dirty="0"/>
              <a:t>domain models</a:t>
            </a:r>
            <a:r>
              <a:rPr lang="en-US" dirty="0"/>
              <a:t> - which contain the data in a business domain, along with the operations, transformations, and rules for creating, storing, and manipulating that data, collectively referred to as the model logic .</a:t>
            </a:r>
          </a:p>
          <a:p>
            <a:pPr marL="597150" lvl="1" indent="-342900">
              <a:buFont typeface="Wingdings" panose="05000000000000000000" pitchFamily="2" charset="2"/>
              <a:buChar char="§"/>
            </a:pPr>
            <a:endParaRPr lang="en-US" dirty="0"/>
          </a:p>
          <a:p>
            <a:r>
              <a:rPr lang="en-US" dirty="0"/>
              <a:t>Models are the definition of the universe your application works in. </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407358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In a banking application, for example, the model represents everything in the bank that the application supports, such as accounts, the general ledger, and credit limits for customers, as well as the operations that can be used to manipulate the data in the model, such as depositing funds and making withdrawals from the accounts.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model is also responsible for preserving the overall state and consistency of the data—for example, making sure that all transactions are added to the ledger and that a client doesn’t withdraw more money than he is entitled to or more money than the bank has.</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65158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model in an application built using the MVC pattern </a:t>
            </a:r>
            <a:r>
              <a:rPr lang="en-US" b="1" i="1" dirty="0"/>
              <a:t>should</a:t>
            </a:r>
          </a:p>
          <a:p>
            <a:pPr marL="597150" lvl="1" indent="-342900">
              <a:buFont typeface="Wingdings" panose="05000000000000000000" pitchFamily="2" charset="2"/>
              <a:buChar char="§"/>
            </a:pPr>
            <a:r>
              <a:rPr lang="en-US" dirty="0"/>
              <a:t>Contain the domain data</a:t>
            </a:r>
          </a:p>
          <a:p>
            <a:pPr marL="597150" lvl="1" indent="-342900">
              <a:buFont typeface="Wingdings" panose="05000000000000000000" pitchFamily="2" charset="2"/>
              <a:buChar char="§"/>
            </a:pPr>
            <a:r>
              <a:rPr lang="en-US" dirty="0"/>
              <a:t>Contain the logic for creating, managing, and modifying the domain data</a:t>
            </a:r>
          </a:p>
          <a:p>
            <a:pPr marL="597150" lvl="1" indent="-342900">
              <a:buFont typeface="Wingdings" panose="05000000000000000000" pitchFamily="2" charset="2"/>
              <a:buChar char="§"/>
            </a:pPr>
            <a:r>
              <a:rPr lang="en-US" dirty="0"/>
              <a:t>Provide a clean API that exposes the model data and operations on it</a:t>
            </a:r>
          </a:p>
          <a:p>
            <a:pPr marL="597150" lvl="1" indent="-342900">
              <a:buFont typeface="Wingdings" panose="05000000000000000000" pitchFamily="2" charset="2"/>
              <a:buChar char="§"/>
            </a:pPr>
            <a:endParaRPr lang="en-US" dirty="0"/>
          </a:p>
          <a:p>
            <a:r>
              <a:rPr lang="en-US" dirty="0"/>
              <a:t>The model </a:t>
            </a:r>
            <a:r>
              <a:rPr lang="en-US" b="1" i="1" dirty="0"/>
              <a:t>should not</a:t>
            </a:r>
            <a:r>
              <a:rPr lang="en-US" i="1" dirty="0"/>
              <a:t>:</a:t>
            </a:r>
          </a:p>
          <a:p>
            <a:pPr marL="597150" lvl="1" indent="-342900">
              <a:buFont typeface="Wingdings" panose="05000000000000000000" pitchFamily="2" charset="2"/>
              <a:buChar char="§"/>
            </a:pPr>
            <a:r>
              <a:rPr lang="en-US" dirty="0"/>
              <a:t>Expose details of how the model data is obtained or managed (in other words, details of the data storage mechanism should not be exposed to controllers and views)</a:t>
            </a:r>
          </a:p>
          <a:p>
            <a:pPr marL="597150" lvl="1" indent="-342900">
              <a:buFont typeface="Wingdings" panose="05000000000000000000" pitchFamily="2" charset="2"/>
              <a:buChar char="§"/>
            </a:pPr>
            <a:r>
              <a:rPr lang="en-US" dirty="0"/>
              <a:t>Contain logic that transforms the model based on user interaction (because that is the controller’s job)</a:t>
            </a:r>
          </a:p>
          <a:p>
            <a:pPr marL="597150" lvl="1" indent="-342900">
              <a:buFont typeface="Wingdings" panose="05000000000000000000" pitchFamily="2" charset="2"/>
              <a:buChar char="§"/>
            </a:pPr>
            <a:r>
              <a:rPr lang="en-US" dirty="0"/>
              <a:t>Contain logic for displaying data to the user (that is the view’s job)</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5725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The benefits of ensuring that the model is isolated from the controller and views are that you can test your logic more easily and that enhancing and maintaining the overall application is simpler and easier.</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Tip </a:t>
            </a:r>
            <a:r>
              <a:rPr lang="en-US" dirty="0"/>
              <a:t>Many developers new to the MVC pattern get confused with the idea of including logic in the data model, believing that the goal of the MVC pattern is to separate data from logic. This is a misapprehension: the goal of the MVC pattern is to divide an application into three functional areas, each of which may contain both logic </a:t>
            </a:r>
            <a:r>
              <a:rPr lang="en-US" i="1" dirty="0"/>
              <a:t>and </a:t>
            </a:r>
            <a:r>
              <a:rPr lang="en-US" dirty="0"/>
              <a:t>data. </a:t>
            </a:r>
            <a:r>
              <a:rPr lang="en-US" b="1" dirty="0"/>
              <a:t>The goal isn’t to eliminate logic from the model. Rather, it is to ensure that the model only contains logic for creating and managing the model data.</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88712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Controllers are the connective tissue in the MVC pattern, acting as conduits between the data model and views. </a:t>
            </a:r>
            <a:r>
              <a:rPr lang="en-US" b="1" dirty="0"/>
              <a:t>Controllers</a:t>
            </a:r>
            <a:r>
              <a:rPr lang="en-US" dirty="0"/>
              <a:t> define </a:t>
            </a:r>
            <a:r>
              <a:rPr lang="en-US" b="1" dirty="0"/>
              <a:t>actions</a:t>
            </a:r>
            <a:r>
              <a:rPr lang="en-US" dirty="0"/>
              <a:t> that provide the business logic that operates on the data model and that provide the data that views display to the user.</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 controller built using the MVC pattern </a:t>
            </a:r>
            <a:r>
              <a:rPr lang="en-US" i="1" dirty="0"/>
              <a:t>should</a:t>
            </a:r>
          </a:p>
          <a:p>
            <a:pPr marL="597150" lvl="1" indent="-342900">
              <a:buFont typeface="Wingdings" panose="05000000000000000000" pitchFamily="2" charset="2"/>
              <a:buChar char="§"/>
            </a:pPr>
            <a:r>
              <a:rPr lang="en-US" dirty="0"/>
              <a:t> Contain the actions required to update the model based on user interaction</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controller </a:t>
            </a:r>
            <a:r>
              <a:rPr lang="en-US" i="1" dirty="0"/>
              <a:t>should not</a:t>
            </a:r>
          </a:p>
          <a:p>
            <a:pPr marL="597150" lvl="1" indent="-342900">
              <a:buFont typeface="Wingdings" panose="05000000000000000000" pitchFamily="2" charset="2"/>
              <a:buChar char="§"/>
            </a:pPr>
            <a:r>
              <a:rPr lang="en-US" dirty="0"/>
              <a:t>Contain logic that manages the appearance of data (that is the job of the view)</a:t>
            </a:r>
          </a:p>
          <a:p>
            <a:pPr marL="597150" lvl="1" indent="-342900">
              <a:buFont typeface="Wingdings" panose="05000000000000000000" pitchFamily="2" charset="2"/>
              <a:buChar char="§"/>
            </a:pPr>
            <a:r>
              <a:rPr lang="en-US" dirty="0"/>
              <a:t>Contain logic that manages the persistence of data (that is the job of the model)</a:t>
            </a:r>
          </a:p>
        </p:txBody>
      </p:sp>
      <p:sp>
        <p:nvSpPr>
          <p:cNvPr id="3" name="Title 2"/>
          <p:cNvSpPr>
            <a:spLocks noGrp="1"/>
          </p:cNvSpPr>
          <p:nvPr>
            <p:ph type="title"/>
          </p:nvPr>
        </p:nvSpPr>
        <p:spPr/>
        <p:txBody>
          <a:bodyPr/>
          <a:lstStyle/>
          <a:p>
            <a:r>
              <a:rPr lang="en-US" dirty="0"/>
              <a:t>Controllers</a:t>
            </a:r>
          </a:p>
        </p:txBody>
      </p:sp>
    </p:spTree>
    <p:extLst>
      <p:ext uri="{BB962C8B-B14F-4D97-AF65-F5344CB8AC3E}">
        <p14:creationId xmlns:p14="http://schemas.microsoft.com/office/powerpoint/2010/main" val="40968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Views contain the logic required to display data to the user or to capture data from the user so that it can be processed by a controller action.</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a:t>
            </a:r>
          </a:p>
          <a:p>
            <a:pPr marL="597150" lvl="1" indent="-342900">
              <a:buFont typeface="Wingdings" panose="05000000000000000000" pitchFamily="2" charset="2"/>
              <a:buChar char="§"/>
            </a:pPr>
            <a:r>
              <a:rPr lang="en-US" dirty="0"/>
              <a:t> Contain the logic and markup required to present data to the user</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 not</a:t>
            </a:r>
          </a:p>
          <a:p>
            <a:pPr marL="597150" lvl="1" indent="-342900">
              <a:buFont typeface="Wingdings" panose="05000000000000000000" pitchFamily="2" charset="2"/>
              <a:buChar char="§"/>
            </a:pPr>
            <a:r>
              <a:rPr lang="en-US" dirty="0"/>
              <a:t>Contain complex logic (this is better placed in a controller)</a:t>
            </a:r>
          </a:p>
          <a:p>
            <a:pPr marL="597150" lvl="1" indent="-342900">
              <a:buFont typeface="Wingdings" panose="05000000000000000000" pitchFamily="2" charset="2"/>
              <a:buChar char="§"/>
            </a:pPr>
            <a:r>
              <a:rPr lang="en-US" dirty="0"/>
              <a:t>Contain logic that creates, stores, or manipulates the domain model</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219448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Views </a:t>
            </a:r>
            <a:r>
              <a:rPr lang="en-US" i="1" dirty="0"/>
              <a:t>can </a:t>
            </a:r>
            <a:r>
              <a:rPr lang="en-US" dirty="0"/>
              <a:t>contain logic, but it should be simple and used sparingly. Putting anything but the simplest method calls or expressions in a view makes the overall application harder to test and maintain</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301716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ASP.NET MVC is a framework for building web applications that applies the general Model View Controller pattern to the ASP.NET framework.</a:t>
            </a:r>
            <a:endParaRPr lang="en-GB" dirty="0"/>
          </a:p>
          <a:p>
            <a:pPr lvl="1"/>
            <a:endParaRPr lang="en-GB" dirty="0"/>
          </a:p>
          <a:p>
            <a:pPr marL="342900" indent="-342900" algn="just">
              <a:buFont typeface="Wingdings" panose="05000000000000000000" pitchFamily="2" charset="2"/>
              <a:buChar char="§"/>
            </a:pPr>
            <a:r>
              <a:rPr lang="en-US" dirty="0"/>
              <a:t>In ASP.NET Core MVC, controllers are C# classes, usually derived from the </a:t>
            </a:r>
            <a:r>
              <a:rPr lang="en-US" dirty="0" err="1"/>
              <a:t>Microsoft.AspNetCore.Mvc.Controller</a:t>
            </a:r>
            <a:r>
              <a:rPr lang="en-US" dirty="0"/>
              <a:t> class.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Each public method in a class derived from Controller is an </a:t>
            </a:r>
            <a:r>
              <a:rPr lang="en-US" i="1" dirty="0"/>
              <a:t>action method</a:t>
            </a:r>
            <a:r>
              <a:rPr lang="en-US" dirty="0"/>
              <a:t>, which is associated with a URL.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When a request is sent to the URL associated with an action method, the statements in that action method are executed in order to perform some operation on the domain model and then to select a view to display to the client.</a:t>
            </a:r>
            <a:endParaRPr lang="en-GB" dirty="0"/>
          </a:p>
        </p:txBody>
      </p:sp>
      <p:sp>
        <p:nvSpPr>
          <p:cNvPr id="2" name="Title 1"/>
          <p:cNvSpPr>
            <a:spLocks noGrp="1"/>
          </p:cNvSpPr>
          <p:nvPr>
            <p:ph type="title"/>
          </p:nvPr>
        </p:nvSpPr>
        <p:spPr>
          <a:prstGeom prst="rect">
            <a:avLst/>
          </a:prstGeom>
        </p:spPr>
        <p:txBody>
          <a:bodyPr/>
          <a:lstStyle/>
          <a:p>
            <a:r>
              <a:rPr lang="en-GB" dirty="0"/>
              <a:t>ASP.NET Core MVC</a:t>
            </a:r>
          </a:p>
        </p:txBody>
      </p:sp>
    </p:spTree>
    <p:extLst>
      <p:ext uri="{BB962C8B-B14F-4D97-AF65-F5344CB8AC3E}">
        <p14:creationId xmlns:p14="http://schemas.microsoft.com/office/powerpoint/2010/main" val="392302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85925" y="3028808"/>
            <a:ext cx="8391601" cy="1438560"/>
          </a:xfrm>
          <a:prstGeom prst="rect">
            <a:avLst/>
          </a:prstGeom>
        </p:spPr>
      </p:pic>
      <p:sp>
        <p:nvSpPr>
          <p:cNvPr id="3" name="Title 2"/>
          <p:cNvSpPr>
            <a:spLocks noGrp="1"/>
          </p:cNvSpPr>
          <p:nvPr>
            <p:ph type="title"/>
          </p:nvPr>
        </p:nvSpPr>
        <p:spPr/>
        <p:txBody>
          <a:bodyPr/>
          <a:lstStyle/>
          <a:p>
            <a:r>
              <a:rPr lang="en-US" dirty="0"/>
              <a:t>ASP.NET Core MVC</a:t>
            </a:r>
          </a:p>
        </p:txBody>
      </p:sp>
    </p:spTree>
    <p:extLst>
      <p:ext uri="{BB962C8B-B14F-4D97-AF65-F5344CB8AC3E}">
        <p14:creationId xmlns:p14="http://schemas.microsoft.com/office/powerpoint/2010/main" val="124805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ASP.NET Core MVC</a:t>
            </a:r>
          </a:p>
        </p:txBody>
      </p:sp>
      <p:sp>
        <p:nvSpPr>
          <p:cNvPr id="5" name="Content Placeholder 4"/>
          <p:cNvSpPr>
            <a:spLocks noGrp="1"/>
          </p:cNvSpPr>
          <p:nvPr>
            <p:ph idx="1"/>
          </p:nvPr>
        </p:nvSpPr>
        <p:spPr/>
        <p:txBody>
          <a:bodyPr/>
          <a:lstStyle/>
          <a:p>
            <a:pPr marL="342900" indent="-342900" algn="just">
              <a:buFont typeface="Wingdings" panose="05000000000000000000" pitchFamily="2" charset="2"/>
              <a:buChar char="§"/>
            </a:pPr>
            <a:r>
              <a:rPr lang="en-US" dirty="0"/>
              <a:t>ASP.NET Core MVC uses a </a:t>
            </a:r>
            <a:r>
              <a:rPr lang="en-US" i="1" dirty="0"/>
              <a:t>view engine </a:t>
            </a:r>
            <a:r>
              <a:rPr lang="en-US" dirty="0"/>
              <a:t>, known as Razor, which is the component responsible for processing a view in order to generate a response for the browser. Razor views are HTML templates that contain C# logic that is used to process model data to generate dynamic content that responds to changes in the model. </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Core MVC doesn’t apply any constraints on the implementation of your domain model. You can create a model using regular C# objects and implement persistence using any of the databases, object relational mapping frameworks, or other data tools supported by .NET.</a:t>
            </a:r>
          </a:p>
        </p:txBody>
      </p:sp>
    </p:spTree>
    <p:extLst>
      <p:ext uri="{BB962C8B-B14F-4D97-AF65-F5344CB8AC3E}">
        <p14:creationId xmlns:p14="http://schemas.microsoft.com/office/powerpoint/2010/main" val="279405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a:extLst>
              <a:ext uri="{FF2B5EF4-FFF2-40B4-BE49-F238E27FC236}">
                <a16:creationId xmlns:a16="http://schemas.microsoft.com/office/drawing/2014/main" id="{2D36982F-D34D-46EB-9902-077661A0033C}"/>
              </a:ext>
            </a:extLst>
          </p:cNvPr>
          <p:cNvSpPr>
            <a:spLocks noGrp="1"/>
          </p:cNvSpPr>
          <p:nvPr>
            <p:ph idx="1"/>
          </p:nvPr>
        </p:nvSpPr>
        <p:spPr/>
        <p:txBody>
          <a:bodyPr/>
          <a:lstStyle/>
          <a:p>
            <a:r>
              <a:rPr lang="en-US" dirty="0" err="1"/>
              <a:t>CourseInvites</a:t>
            </a:r>
            <a:endParaRPr lang="en-US" dirty="0"/>
          </a:p>
          <a:p>
            <a:endParaRPr lang="en-US" dirty="0"/>
          </a:p>
        </p:txBody>
      </p:sp>
      <p:sp>
        <p:nvSpPr>
          <p:cNvPr id="4" name="Text Placeholder 3">
            <a:extLst>
              <a:ext uri="{FF2B5EF4-FFF2-40B4-BE49-F238E27FC236}">
                <a16:creationId xmlns:a16="http://schemas.microsoft.com/office/drawing/2014/main" id="{748B2038-01EE-4AC4-985D-9389ED27FE49}"/>
              </a:ext>
            </a:extLst>
          </p:cNvPr>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129432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Key Benefits of ASP.NET Core</a:t>
            </a:r>
          </a:p>
        </p:txBody>
      </p:sp>
    </p:spTree>
    <p:extLst>
      <p:ext uri="{BB962C8B-B14F-4D97-AF65-F5344CB8AC3E}">
        <p14:creationId xmlns:p14="http://schemas.microsoft.com/office/powerpoint/2010/main" val="163095652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Key Benefits of ASP.NET Core</a:t>
            </a:r>
          </a:p>
        </p:txBody>
      </p:sp>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implements the MVC pattern and, in doing so, provides a greatly improved separation of concerns when compared to Web Forms.</a:t>
            </a:r>
          </a:p>
          <a:p>
            <a:endParaRPr lang="en-US" dirty="0"/>
          </a:p>
        </p:txBody>
      </p:sp>
      <p:sp>
        <p:nvSpPr>
          <p:cNvPr id="5" name="Text Placeholder 4"/>
          <p:cNvSpPr>
            <a:spLocks noGrp="1"/>
          </p:cNvSpPr>
          <p:nvPr>
            <p:ph type="body" sz="quarter" idx="10"/>
          </p:nvPr>
        </p:nvSpPr>
        <p:spPr/>
        <p:txBody>
          <a:bodyPr/>
          <a:lstStyle/>
          <a:p>
            <a:r>
              <a:rPr lang="en-US" dirty="0"/>
              <a:t>MVC Architecture</a:t>
            </a:r>
          </a:p>
        </p:txBody>
      </p:sp>
    </p:spTree>
    <p:extLst>
      <p:ext uri="{BB962C8B-B14F-4D97-AF65-F5344CB8AC3E}">
        <p14:creationId xmlns:p14="http://schemas.microsoft.com/office/powerpoint/2010/main" val="308367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3</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8th edition, the best-selling book on MVC is now updated for ASP.NET Core.</a:t>
            </a:r>
          </a:p>
          <a:p>
            <a:pPr marL="597150" lvl="1" indent="-342900">
              <a:buFont typeface="Wingdings" panose="05000000000000000000" pitchFamily="2" charset="2"/>
              <a:buChar char="§"/>
            </a:pPr>
            <a:r>
              <a:rPr lang="en-US" dirty="0">
                <a:hlinkClick r:id="rId3"/>
              </a:rPr>
              <a:t>https://www.apress.com/gp/book/9781484254394</a:t>
            </a:r>
            <a:endParaRPr lang="en-US" dirty="0"/>
          </a:p>
          <a:p>
            <a:pPr marL="597150" lvl="1" indent="-342900">
              <a:buFont typeface="Wingdings" panose="05000000000000000000" pitchFamily="2" charset="2"/>
              <a:buChar char="§"/>
            </a:pPr>
            <a:r>
              <a:rPr lang="en-US" dirty="0">
                <a:hlinkClick r:id="rId4"/>
              </a:rPr>
              <a:t>https://github.com/Apress/pro-asp.net-core-3</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Logo&#10;&#10;Description automatically generated with low confidence">
            <a:extLst>
              <a:ext uri="{FF2B5EF4-FFF2-40B4-BE49-F238E27FC236}">
                <a16:creationId xmlns:a16="http://schemas.microsoft.com/office/drawing/2014/main" id="{0F3DD0FD-3F60-4B52-98E7-47546BC390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0216" y="1556792"/>
            <a:ext cx="3240360" cy="4306113"/>
          </a:xfrm>
          <a:prstGeom prst="rect">
            <a:avLst/>
          </a:prstGeom>
        </p:spPr>
      </p:pic>
    </p:spTree>
    <p:extLst>
      <p:ext uri="{BB962C8B-B14F-4D97-AF65-F5344CB8AC3E}">
        <p14:creationId xmlns:p14="http://schemas.microsoft.com/office/powerpoint/2010/main" val="306452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Core is built as a series of independent components that have well-defined characteristics, satisfy a .NET </a:t>
            </a:r>
            <a:r>
              <a:rPr lang="en-US" b="1" dirty="0"/>
              <a:t>interface</a:t>
            </a:r>
            <a:r>
              <a:rPr lang="en-US" dirty="0"/>
              <a:t> or that are built on an </a:t>
            </a:r>
            <a:r>
              <a:rPr lang="en-US" b="1" dirty="0"/>
              <a:t>abstract base class</a:t>
            </a:r>
            <a:r>
              <a:rPr lang="en-US" dirty="0"/>
              <a:t>. Thus, it is possible to replace key components with ones of your own implementation.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In general, the ASP.NET Core MVC gives you these three options for each component:</a:t>
            </a:r>
          </a:p>
          <a:p>
            <a:pPr marL="597150" lvl="1" indent="-342900">
              <a:buFont typeface="Wingdings" panose="05000000000000000000" pitchFamily="2" charset="2"/>
              <a:buChar char="§"/>
            </a:pPr>
            <a:r>
              <a:rPr lang="en-US" dirty="0"/>
              <a:t>Use the default implementation of the component as it stands (which should be enough for most applications).</a:t>
            </a:r>
          </a:p>
          <a:p>
            <a:pPr marL="597150" lvl="1" indent="-342900">
              <a:buFont typeface="Wingdings" panose="05000000000000000000" pitchFamily="2" charset="2"/>
              <a:buChar char="§"/>
            </a:pPr>
            <a:r>
              <a:rPr lang="en-US" dirty="0"/>
              <a:t>Derive a subclass of the default implementation to tweak its behavior.</a:t>
            </a:r>
          </a:p>
          <a:p>
            <a:pPr marL="597150" lvl="1" indent="-342900">
              <a:buFont typeface="Wingdings" panose="05000000000000000000" pitchFamily="2" charset="2"/>
              <a:buChar char="§"/>
            </a:pPr>
            <a:r>
              <a:rPr lang="en-US" dirty="0"/>
              <a:t>Replace the component entirely with a new implementation of the interface or abstract base class.</a:t>
            </a:r>
          </a:p>
        </p:txBody>
      </p:sp>
      <p:sp>
        <p:nvSpPr>
          <p:cNvPr id="4" name="Text Placeholder 3"/>
          <p:cNvSpPr>
            <a:spLocks noGrp="1"/>
          </p:cNvSpPr>
          <p:nvPr>
            <p:ph type="body" sz="quarter" idx="10"/>
          </p:nvPr>
        </p:nvSpPr>
        <p:spPr/>
        <p:txBody>
          <a:bodyPr/>
          <a:lstStyle/>
          <a:p>
            <a:r>
              <a:rPr lang="en-US" dirty="0"/>
              <a:t>Extensibility</a:t>
            </a:r>
          </a:p>
        </p:txBody>
      </p:sp>
    </p:spTree>
    <p:extLst>
      <p:ext uri="{BB962C8B-B14F-4D97-AF65-F5344CB8AC3E}">
        <p14:creationId xmlns:p14="http://schemas.microsoft.com/office/powerpoint/2010/main" val="260933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Core MVC produces clean, standards-compliant markup. Its built-in </a:t>
            </a:r>
            <a:r>
              <a:rPr lang="en-US" b="1" dirty="0"/>
              <a:t>tag helpers</a:t>
            </a:r>
            <a:r>
              <a:rPr lang="en-US" dirty="0"/>
              <a:t> produce standards-compliant output</a:t>
            </a:r>
          </a:p>
          <a:p>
            <a:pPr marL="342900" indent="-342900">
              <a:buFont typeface="Wingdings" panose="05000000000000000000" pitchFamily="2" charset="2"/>
              <a:buChar char="§"/>
            </a:pPr>
            <a:r>
              <a:rPr lang="en-US" dirty="0"/>
              <a:t>ASP.NET Core MVC encourages you to craft simple, elegant markup styled with CSS. </a:t>
            </a:r>
          </a:p>
          <a:p>
            <a:pPr marL="342900" indent="-342900">
              <a:buFont typeface="Wingdings" panose="05000000000000000000" pitchFamily="2" charset="2"/>
              <a:buChar char="§"/>
            </a:pPr>
            <a:r>
              <a:rPr lang="en-US" dirty="0"/>
              <a:t>ASP.NET Core MVC makes it easy to use best-of-breed client-side libraries such as jQuery, Angular, or the Bootstrap CSS library. ASP.NET.  Core MVC meshes so well with these libraries that Microsoft includes support for them as built-in parts of the standard Visual Studio project template for web applications. </a:t>
            </a:r>
          </a:p>
          <a:p>
            <a:pPr marL="342900" indent="-342900">
              <a:buFont typeface="Wingdings" panose="05000000000000000000" pitchFamily="2" charset="2"/>
              <a:buChar char="§"/>
            </a:pPr>
            <a:r>
              <a:rPr lang="en-US" dirty="0"/>
              <a:t>ASP.NET Core MVC works in tune with HTTP. You have control over the requests passing between the browser and server, so you can fine-tune your user experience as much as you like. Ajax is made easy, and creating web services to receive browser HTTP requests is a simple process.</a:t>
            </a:r>
          </a:p>
        </p:txBody>
      </p:sp>
      <p:sp>
        <p:nvSpPr>
          <p:cNvPr id="4" name="Text Placeholder 3"/>
          <p:cNvSpPr>
            <a:spLocks noGrp="1"/>
          </p:cNvSpPr>
          <p:nvPr>
            <p:ph type="body" sz="quarter" idx="10"/>
          </p:nvPr>
        </p:nvSpPr>
        <p:spPr/>
        <p:txBody>
          <a:bodyPr/>
          <a:lstStyle/>
          <a:p>
            <a:r>
              <a:rPr lang="en-US" dirty="0"/>
              <a:t>Tight Control over HTML and HTTP</a:t>
            </a:r>
          </a:p>
        </p:txBody>
      </p:sp>
    </p:spTree>
    <p:extLst>
      <p:ext uri="{BB962C8B-B14F-4D97-AF65-F5344CB8AC3E}">
        <p14:creationId xmlns:p14="http://schemas.microsoft.com/office/powerpoint/2010/main" val="394878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The ASP.NET Core MVC architecture gives you a great start in making your application maintainable and testable because you naturally separate different application concerns into independent pieces. In addition, each piece of the ASP.NET Core platform and the ASP.NET Core MVC framework can be isolated and replaced for unit testing, which can be performed using any popular open source testing framework, such as </a:t>
            </a:r>
            <a:r>
              <a:rPr lang="en-US" dirty="0" err="1"/>
              <a:t>xUnit</a:t>
            </a:r>
            <a:r>
              <a:rPr lang="en-US" dirty="0"/>
              <a:t>.</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Core MVC applications also work well with UI automation testing tools, too. You can write test scripts that simulate user interactions without needing to guess which HTML element structures, CSS classes, or IDs the framework will generate, and you do not have to worry about the structure changing unexpectedly.</a:t>
            </a:r>
          </a:p>
        </p:txBody>
      </p:sp>
      <p:sp>
        <p:nvSpPr>
          <p:cNvPr id="4" name="Text Placeholder 3"/>
          <p:cNvSpPr>
            <a:spLocks noGrp="1"/>
          </p:cNvSpPr>
          <p:nvPr>
            <p:ph type="body" sz="quarter" idx="10"/>
          </p:nvPr>
        </p:nvSpPr>
        <p:spPr/>
        <p:txBody>
          <a:bodyPr/>
          <a:lstStyle/>
          <a:p>
            <a:r>
              <a:rPr lang="en-US" dirty="0"/>
              <a:t>Testability</a:t>
            </a:r>
          </a:p>
        </p:txBody>
      </p:sp>
    </p:spTree>
    <p:extLst>
      <p:ext uri="{BB962C8B-B14F-4D97-AF65-F5344CB8AC3E}">
        <p14:creationId xmlns:p14="http://schemas.microsoft.com/office/powerpoint/2010/main" val="279940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style of uniform resource locators (URLs) has evolved as web application technology has improved.</a:t>
            </a:r>
          </a:p>
          <a:p>
            <a:endParaRPr lang="en-US" dirty="0"/>
          </a:p>
          <a:p>
            <a:pPr marL="342900" indent="-342900">
              <a:buFont typeface="Wingdings" panose="05000000000000000000" pitchFamily="2" charset="2"/>
              <a:buChar char="§"/>
            </a:pPr>
            <a:r>
              <a:rPr lang="en-US" dirty="0"/>
              <a:t>URLs like this one:</a:t>
            </a:r>
          </a:p>
          <a:p>
            <a:r>
              <a:rPr lang="en-US" dirty="0"/>
              <a:t>	</a:t>
            </a:r>
          </a:p>
          <a:p>
            <a:r>
              <a:rPr lang="en-US" dirty="0"/>
              <a:t>	/App_v2/User/</a:t>
            </a:r>
            <a:r>
              <a:rPr lang="en-US" dirty="0" err="1"/>
              <a:t>Page.aspx?action</a:t>
            </a:r>
            <a:r>
              <a:rPr lang="en-US" dirty="0"/>
              <a:t>=show%20prop&amp;prop_id=82742</a:t>
            </a:r>
          </a:p>
          <a:p>
            <a:r>
              <a:rPr lang="en-US" dirty="0"/>
              <a:t>	</a:t>
            </a:r>
          </a:p>
          <a:p>
            <a:r>
              <a:rPr lang="en-US" dirty="0"/>
              <a:t>	are increasingly rare, replaced with a simpler, cleaner format like this:</a:t>
            </a:r>
          </a:p>
          <a:p>
            <a:r>
              <a:rPr lang="en-US" dirty="0"/>
              <a:t>	</a:t>
            </a:r>
          </a:p>
          <a:p>
            <a:r>
              <a:rPr lang="en-US" dirty="0"/>
              <a:t>	/to-rent/</a:t>
            </a:r>
            <a:r>
              <a:rPr lang="en-US" dirty="0" err="1"/>
              <a:t>chicago</a:t>
            </a:r>
            <a:r>
              <a:rPr lang="en-US" dirty="0"/>
              <a:t>/2303-silver-street</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116839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First, search engines give weight to keywords found in a URL. A search for “rent in Chicago” is much more likely to turn up the simpler URL.</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Second, many web users are now savvy enough to understand a URL and appreciate the option of navigating by typing it into their browser’s address bar.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Third, when someone understands the structure of a URL, they are more likely to link to it, share it with a friend, or even read it aloud over the phone.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Fourth, it doesn’t expose the technical details, folder, and file name structure of your application to the public Internet, so you are free to change the underlying implementation without breaking all your incoming links.</a:t>
            </a:r>
          </a:p>
        </p:txBody>
      </p:sp>
      <p:sp>
        <p:nvSpPr>
          <p:cNvPr id="4" name="Text Placeholder 3"/>
          <p:cNvSpPr>
            <a:spLocks noGrp="1"/>
          </p:cNvSpPr>
          <p:nvPr>
            <p:ph type="body" sz="quarter" idx="10"/>
          </p:nvPr>
        </p:nvSpPr>
        <p:spPr/>
        <p:txBody>
          <a:bodyPr/>
          <a:lstStyle/>
          <a:p>
            <a:r>
              <a:rPr lang="en-US" b="0" dirty="0"/>
              <a:t>Reasons for caring about the structure of URLs</a:t>
            </a:r>
            <a:endParaRPr lang="en-US" dirty="0"/>
          </a:p>
        </p:txBody>
      </p:sp>
    </p:spTree>
    <p:extLst>
      <p:ext uri="{BB962C8B-B14F-4D97-AF65-F5344CB8AC3E}">
        <p14:creationId xmlns:p14="http://schemas.microsoft.com/office/powerpoint/2010/main" val="320772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Clean URLs were hard to implement in earlier frameworks, but ASP.NET Core MVC uses a feature known as </a:t>
            </a:r>
            <a:r>
              <a:rPr lang="en-US" i="1" dirty="0"/>
              <a:t>URL routing </a:t>
            </a:r>
            <a:r>
              <a:rPr lang="en-US" dirty="0"/>
              <a:t>to provide clean URLs by default.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gives you control over your URL schema and its relationship to your application, offering you the freedom to create a pattern of URLs that is meaningful and useful to your users, without the need to conform to a predefined pattern. </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224150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Microsoft’s .NET platform has evolved with each major release, supporting—and even defining—the state-of-</a:t>
            </a:r>
            <a:r>
              <a:rPr lang="en-US" dirty="0" err="1"/>
              <a:t>theart</a:t>
            </a:r>
            <a:r>
              <a:rPr lang="en-US" dirty="0"/>
              <a:t> aspects of modern programming. </a:t>
            </a:r>
          </a:p>
          <a:p>
            <a:endParaRPr lang="en-US" dirty="0"/>
          </a:p>
          <a:p>
            <a:pPr marL="342900" indent="-342900" algn="just">
              <a:buFont typeface="Wingdings" panose="05000000000000000000" pitchFamily="2" charset="2"/>
              <a:buChar char="§"/>
            </a:pPr>
            <a:r>
              <a:rPr lang="en-US" dirty="0"/>
              <a:t>ASP.NET Core MVC is built for .NET Core, so its API can take full advantage of language and runtime innovations familiar to C# programmers, including the </a:t>
            </a:r>
            <a:r>
              <a:rPr lang="en-US" b="1" dirty="0"/>
              <a:t>async/await</a:t>
            </a:r>
            <a:r>
              <a:rPr lang="en-US" dirty="0"/>
              <a:t> keyword, extension methods, lambda expressions, anonymous and dynamic types, and Language Integrated Query (LINQ).</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Many of the ASP.NET Core MVC API methods and coding patterns follow a cleaner, more expressive composition than was possible with earlier platforms.</a:t>
            </a:r>
          </a:p>
        </p:txBody>
      </p:sp>
      <p:sp>
        <p:nvSpPr>
          <p:cNvPr id="4" name="Text Placeholder 3"/>
          <p:cNvSpPr>
            <a:spLocks noGrp="1"/>
          </p:cNvSpPr>
          <p:nvPr>
            <p:ph type="body" sz="quarter" idx="10"/>
          </p:nvPr>
        </p:nvSpPr>
        <p:spPr/>
        <p:txBody>
          <a:bodyPr/>
          <a:lstStyle/>
          <a:p>
            <a:r>
              <a:rPr lang="en-US" dirty="0"/>
              <a:t>Modern API</a:t>
            </a:r>
          </a:p>
        </p:txBody>
      </p:sp>
    </p:spTree>
    <p:extLst>
      <p:ext uri="{BB962C8B-B14F-4D97-AF65-F5344CB8AC3E}">
        <p14:creationId xmlns:p14="http://schemas.microsoft.com/office/powerpoint/2010/main" val="329454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Previous versions of ASP.NET were specific to Windows, requiring a Windows desktop to write web applications and a Windows server to deploy and run them. Microsoft made ASP.NET Core cross-platform, both for development and for deployment. .NET Core is available for different platforms—including Linux and OS X/</a:t>
            </a:r>
            <a:r>
              <a:rPr lang="en-US" dirty="0" err="1"/>
              <a:t>macOS</a:t>
            </a:r>
            <a:r>
              <a:rPr lang="en-US" dirty="0"/>
              <a:t>—and is likely to be ported to others.</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Most ASP.NET Core MVC development is likely to be done using Visual Studio for the immediate future, but Microsoft has also created a cross-platform development tool called Visual Studio Code, which means that ASP.NET Core MVC development is no longer restricted to Windows.</a:t>
            </a:r>
          </a:p>
        </p:txBody>
      </p:sp>
      <p:sp>
        <p:nvSpPr>
          <p:cNvPr id="4" name="Text Placeholder 3"/>
          <p:cNvSpPr>
            <a:spLocks noGrp="1"/>
          </p:cNvSpPr>
          <p:nvPr>
            <p:ph type="body" sz="quarter" idx="10"/>
          </p:nvPr>
        </p:nvSpPr>
        <p:spPr/>
        <p:txBody>
          <a:bodyPr/>
          <a:lstStyle/>
          <a:p>
            <a:r>
              <a:rPr lang="en-US" dirty="0"/>
              <a:t>Cross-Platform</a:t>
            </a:r>
          </a:p>
        </p:txBody>
      </p:sp>
    </p:spTree>
    <p:extLst>
      <p:ext uri="{BB962C8B-B14F-4D97-AF65-F5344CB8AC3E}">
        <p14:creationId xmlns:p14="http://schemas.microsoft.com/office/powerpoint/2010/main" val="339398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Unlike previous Microsoft web development platforms, you are free to download the source code for ASP. NET Core and ASP.NET Core MVC and even modify and compile your own version of it.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is invaluable when your debugging trail leads into a system component and you want to step into its code (and even read the original programmers’ comments). It is also useful if you are building an advanced component and want to see what development possibilities exist or how the built-in components actually 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You can download the ASP.NET Core and ASP.NET Core MVC source code from </a:t>
            </a:r>
            <a:r>
              <a:rPr lang="en-US" dirty="0">
                <a:hlinkClick r:id="rId2"/>
              </a:rPr>
              <a:t>https://github.com/aspnet</a:t>
            </a:r>
            <a:r>
              <a:rPr lang="en-US" dirty="0"/>
              <a:t> .</a:t>
            </a:r>
          </a:p>
        </p:txBody>
      </p:sp>
      <p:sp>
        <p:nvSpPr>
          <p:cNvPr id="4" name="Text Placeholder 3"/>
          <p:cNvSpPr>
            <a:spLocks noGrp="1"/>
          </p:cNvSpPr>
          <p:nvPr>
            <p:ph type="body" sz="quarter" idx="10"/>
          </p:nvPr>
        </p:nvSpPr>
        <p:spPr/>
        <p:txBody>
          <a:bodyPr/>
          <a:lstStyle/>
          <a:p>
            <a:r>
              <a:rPr lang="en-US" dirty="0"/>
              <a:t>Open Source</a:t>
            </a:r>
          </a:p>
        </p:txBody>
      </p:sp>
    </p:spTree>
    <p:extLst>
      <p:ext uri="{BB962C8B-B14F-4D97-AF65-F5344CB8AC3E}">
        <p14:creationId xmlns:p14="http://schemas.microsoft.com/office/powerpoint/2010/main" val="89362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Structure</a:t>
            </a:r>
          </a:p>
        </p:txBody>
      </p:sp>
    </p:spTree>
    <p:extLst>
      <p:ext uri="{BB962C8B-B14F-4D97-AF65-F5344CB8AC3E}">
        <p14:creationId xmlns:p14="http://schemas.microsoft.com/office/powerpoint/2010/main" val="264469287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ASP.NET Core Succinctly </a:t>
            </a:r>
            <a:r>
              <a:rPr lang="en-US" b="1" dirty="0">
                <a:solidFill>
                  <a:schemeClr val="accent6"/>
                </a:solidFill>
              </a:rPr>
              <a:t>(Free)</a:t>
            </a:r>
          </a:p>
          <a:p>
            <a:pPr marL="597150" lvl="1" indent="-342900" algn="just">
              <a:buFont typeface="Wingdings" panose="05000000000000000000" pitchFamily="2" charset="2"/>
              <a:buChar char="§"/>
            </a:pPr>
            <a:r>
              <a:rPr lang="it-IT" dirty="0"/>
              <a:t>Simone Chiaretta and Ugo Lattanzi</a:t>
            </a:r>
          </a:p>
          <a:p>
            <a:pPr marL="597150" lvl="1" indent="-342900" algn="just">
              <a:buFont typeface="Wingdings" panose="05000000000000000000" pitchFamily="2" charset="2"/>
              <a:buChar char="§"/>
            </a:pPr>
            <a:r>
              <a:rPr lang="en-US" dirty="0"/>
              <a:t>In ASP.NET Core Succinctly, seasoned authors Simone </a:t>
            </a:r>
            <a:r>
              <a:rPr lang="en-US" dirty="0" err="1"/>
              <a:t>Chiaretta</a:t>
            </a:r>
            <a:r>
              <a:rPr lang="en-US" dirty="0"/>
              <a:t> and Ugo </a:t>
            </a:r>
            <a:r>
              <a:rPr lang="en-US" dirty="0" err="1"/>
              <a:t>Lattanzi</a:t>
            </a:r>
            <a:r>
              <a:rPr lang="en-US" dirty="0"/>
              <a:t> update you on all the advances provided by Microsoft’s landmark framework.</a:t>
            </a:r>
          </a:p>
          <a:p>
            <a:pPr marL="597150" lvl="1" indent="-342900" algn="just">
              <a:buFont typeface="Wingdings" panose="05000000000000000000" pitchFamily="2" charset="2"/>
              <a:buChar char="§"/>
            </a:pPr>
            <a:r>
              <a:rPr lang="en-US" dirty="0">
                <a:hlinkClick r:id="rId2"/>
              </a:rPr>
              <a:t>https://www.syncfusion.com/resources/techportal/details/ebooks/ASP_NET_Core_Succinctly</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pic>
        <p:nvPicPr>
          <p:cNvPr id="8" name="Picture 7"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3178332" cy="4251949"/>
          </a:xfrm>
          <a:prstGeom prst="rect">
            <a:avLst/>
          </a:prstGeom>
        </p:spPr>
      </p:pic>
    </p:spTree>
    <p:extLst>
      <p:ext uri="{BB962C8B-B14F-4D97-AF65-F5344CB8AC3E}">
        <p14:creationId xmlns:p14="http://schemas.microsoft.com/office/powerpoint/2010/main" val="273573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Templates</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sz="2400" dirty="0"/>
              <a:t>Visual Studio offers several ASP.NET Core templates:</a:t>
            </a:r>
          </a:p>
          <a:p>
            <a:pPr marL="609850" lvl="1" indent="-355600">
              <a:buFont typeface="Wingdings" pitchFamily="2" charset="2"/>
              <a:buChar char="§"/>
            </a:pPr>
            <a:r>
              <a:rPr lang="en-US" sz="2000" dirty="0"/>
              <a:t>Empty</a:t>
            </a:r>
          </a:p>
          <a:p>
            <a:pPr marL="609850" lvl="1" indent="-355600">
              <a:buFont typeface="Wingdings" pitchFamily="2" charset="2"/>
              <a:buChar char="§"/>
            </a:pPr>
            <a:r>
              <a:rPr lang="en-US" sz="2400" dirty="0"/>
              <a:t>Web API</a:t>
            </a:r>
          </a:p>
          <a:p>
            <a:pPr marL="609850" lvl="1" indent="-355600">
              <a:buFont typeface="Wingdings" pitchFamily="2" charset="2"/>
              <a:buChar char="§"/>
            </a:pPr>
            <a:r>
              <a:rPr lang="en-US" sz="2400" dirty="0"/>
              <a:t>Web Application</a:t>
            </a:r>
          </a:p>
          <a:p>
            <a:endParaRPr lang="en-US" sz="2400" dirty="0"/>
          </a:p>
          <a:p>
            <a:pPr marL="355600" indent="-355600">
              <a:buFont typeface="Wingdings" pitchFamily="2" charset="2"/>
              <a:buChar char="§"/>
            </a:pPr>
            <a:r>
              <a:rPr lang="en-US" sz="2400" dirty="0"/>
              <a:t>Different authentication methods can be chosen.</a:t>
            </a:r>
          </a:p>
        </p:txBody>
      </p:sp>
    </p:spTree>
    <p:extLst>
      <p:ext uri="{BB962C8B-B14F-4D97-AF65-F5344CB8AC3E}">
        <p14:creationId xmlns:p14="http://schemas.microsoft.com/office/powerpoint/2010/main" val="187566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pic>
        <p:nvPicPr>
          <p:cNvPr id="4" name="Content Placeholder 3"/>
          <p:cNvPicPr>
            <a:picLocks noGrp="1" noChangeAspect="1"/>
          </p:cNvPicPr>
          <p:nvPr>
            <p:ph idx="1"/>
          </p:nvPr>
        </p:nvPicPr>
        <p:blipFill>
          <a:blip r:embed="rId2"/>
          <a:stretch>
            <a:fillRect/>
          </a:stretch>
        </p:blipFill>
        <p:spPr>
          <a:xfrm>
            <a:off x="2009554" y="1341438"/>
            <a:ext cx="8344343" cy="4813300"/>
          </a:xfrm>
          <a:prstGeom prst="rect">
            <a:avLst/>
          </a:prstGeom>
        </p:spPr>
      </p:pic>
    </p:spTree>
    <p:extLst>
      <p:ext uri="{BB962C8B-B14F-4D97-AF65-F5344CB8AC3E}">
        <p14:creationId xmlns:p14="http://schemas.microsoft.com/office/powerpoint/2010/main" val="283557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a:t>
            </a:r>
            <a:r>
              <a:rPr lang="en-US" b="1" dirty="0"/>
              <a:t>Empty</a:t>
            </a:r>
            <a:r>
              <a:rPr lang="en-US" dirty="0"/>
              <a:t> project template contains the plumbing for ASP.NET Core but doesn’t include the libraries or configuration required for an MVC application. </a:t>
            </a:r>
          </a:p>
          <a:p>
            <a:pPr marL="342900" indent="-342900">
              <a:buFont typeface="Wingdings" panose="05000000000000000000" pitchFamily="2" charset="2"/>
              <a:buChar char="§"/>
            </a:pPr>
            <a:r>
              <a:rPr lang="en-US" dirty="0"/>
              <a:t>The </a:t>
            </a:r>
            <a:r>
              <a:rPr lang="en-US" b="1" dirty="0"/>
              <a:t>Web API </a:t>
            </a:r>
            <a:r>
              <a:rPr lang="en-US" dirty="0"/>
              <a:t>project template includes ASP.NET Core and MVC, with a sample application that demonstrates how to receive and process Ajax requests from clients. </a:t>
            </a:r>
          </a:p>
          <a:p>
            <a:pPr marL="342900" indent="-342900">
              <a:buFont typeface="Wingdings" panose="05000000000000000000" pitchFamily="2" charset="2"/>
              <a:buChar char="§"/>
            </a:pPr>
            <a:r>
              <a:rPr lang="en-US" dirty="0"/>
              <a:t>The </a:t>
            </a:r>
            <a:r>
              <a:rPr lang="en-US" b="1" dirty="0"/>
              <a:t>Web Application </a:t>
            </a:r>
            <a:r>
              <a:rPr lang="en-US" dirty="0"/>
              <a:t>project template includes ASP.NET Core and MVC, with a sample application that demonstrates how to generate HTML content.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b="1" dirty="0"/>
              <a:t>Note:</a:t>
            </a:r>
            <a:r>
              <a:rPr lang="en-US" dirty="0"/>
              <a:t> The Web API and Web Application templates can be configured with different schemes for authenticating users and authorizing their access to the application.</a:t>
            </a:r>
          </a:p>
        </p:txBody>
      </p:sp>
    </p:spTree>
    <p:extLst>
      <p:ext uri="{BB962C8B-B14F-4D97-AF65-F5344CB8AC3E}">
        <p14:creationId xmlns:p14="http://schemas.microsoft.com/office/powerpoint/2010/main" val="162684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templates are just different starting points into the same functionality, and you can add whatever functionality you need to projects created with any of the templates.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 the real difference between the project templates is the initial set of libraries, configuration files, code, and content that Visual Studio adds when it creates the project.</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Regardless of the template that you use to create a project, there are some common folders and files that will appear. Some of the items in a project have special roles that are hard-coded into ASP.NET or MVC or one of the tools that Visual Studio provides support for. Others are subject to naming conventions that are used in most ASP.NET or MVC projects.</a:t>
            </a:r>
          </a:p>
        </p:txBody>
      </p:sp>
    </p:spTree>
    <p:extLst>
      <p:ext uri="{BB962C8B-B14F-4D97-AF65-F5344CB8AC3E}">
        <p14:creationId xmlns:p14="http://schemas.microsoft.com/office/powerpoint/2010/main" val="278353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477031977"/>
              </p:ext>
            </p:extLst>
          </p:nvPr>
        </p:nvGraphicFramePr>
        <p:xfrm>
          <a:off x="551384" y="1804865"/>
          <a:ext cx="11161240" cy="3924643"/>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/Areas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Areas are a way of partitioning a large application into smaller pieces.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/Dependencies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The Dependencies item provides details of all the packages a project relies 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Components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view component classes, which are used to display self contained features such as shopping carts, are defined.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35407">
                <a:tc>
                  <a:txBody>
                    <a:bodyPr/>
                    <a:lstStyle/>
                    <a:p>
                      <a:pPr>
                        <a:lnSpc>
                          <a:spcPct val="115000"/>
                        </a:lnSpc>
                        <a:spcAft>
                          <a:spcPts val="0"/>
                        </a:spcAft>
                      </a:pPr>
                      <a:r>
                        <a:rPr lang="en-US" sz="2400" dirty="0">
                          <a:effectLst/>
                        </a:rPr>
                        <a:t>/Controllers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you put your controller classes. This is a  convention. You can put your controller classes anywhere you like, because they are all compiled into the same assembly.</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0118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44083046"/>
              </p:ext>
            </p:extLst>
          </p:nvPr>
        </p:nvGraphicFramePr>
        <p:xfrm>
          <a:off x="551384" y="2011560"/>
          <a:ext cx="11161240" cy="3505672"/>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/Data</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database context classes should be defined, but they are also frequently defined in the Models folder.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/Migrations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details of database schemas are stored so that deployment databases can be updated.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en-US" sz="2400" dirty="0">
                          <a:effectLst/>
                          <a:latin typeface="+mn-lt"/>
                          <a:ea typeface="Calibri"/>
                          <a:cs typeface="Times New Roman"/>
                        </a:rPr>
                        <a:t>/Models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your view model and domain model classes. This is a convention. You can define your model classes anywhere in the project or in a separate project.</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6251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074732179"/>
              </p:ext>
            </p:extLst>
          </p:nvPr>
        </p:nvGraphicFramePr>
        <p:xfrm>
          <a:off x="551384" y="1804865"/>
          <a:ext cx="11161240" cy="2268501"/>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views and partial views, usually grouped together in folders named after the controller with which they are associated.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a:t>
                      </a:r>
                      <a:r>
                        <a:rPr lang="ro-RO" sz="2400" dirty="0" err="1">
                          <a:effectLst/>
                          <a:latin typeface="+mn-lt"/>
                          <a:ea typeface="Calibri"/>
                          <a:cs typeface="Times New Roman"/>
                        </a:rPr>
                        <a:t>Shared</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layouts and views that are not specific to a single</a:t>
                      </a:r>
                    </a:p>
                    <a:p>
                      <a:pPr>
                        <a:lnSpc>
                          <a:spcPct val="115000"/>
                        </a:lnSpc>
                        <a:spcAft>
                          <a:spcPts val="0"/>
                        </a:spcAft>
                      </a:pPr>
                      <a:r>
                        <a:rPr lang="en-US" sz="2400" dirty="0">
                          <a:effectLst/>
                          <a:latin typeface="+mn-lt"/>
                          <a:ea typeface="Calibri"/>
                          <a:cs typeface="Times New Roman"/>
                        </a:rPr>
                        <a:t>controller.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9375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3663380446"/>
              </p:ext>
            </p:extLst>
          </p:nvPr>
        </p:nvGraphicFramePr>
        <p:xfrm>
          <a:off x="551384" y="1804865"/>
          <a:ext cx="11161240" cy="3085048"/>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ViewImports.cshtml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the namespaces that will be included in Razor view files.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ViewStart</a:t>
                      </a:r>
                      <a:r>
                        <a:rPr lang="ro-RO" sz="2400" dirty="0">
                          <a:effectLst/>
                          <a:latin typeface="+mn-lt"/>
                          <a:ea typeface="Calibri"/>
                          <a:cs typeface="Times New Roman"/>
                        </a:rPr>
                        <a:t>.</a:t>
                      </a:r>
                      <a:r>
                        <a:rPr lang="en-US" sz="2400" dirty="0">
                          <a:effectLst/>
                          <a:latin typeface="+mn-lt"/>
                          <a:ea typeface="Calibri"/>
                          <a:cs typeface="Times New Roman"/>
                        </a:rPr>
                        <a:t>c</a:t>
                      </a:r>
                      <a:r>
                        <a:rPr lang="ro-RO" sz="2400" dirty="0" err="1">
                          <a:effectLst/>
                          <a:latin typeface="+mn-lt"/>
                          <a:ea typeface="Calibri"/>
                          <a:cs typeface="Times New Roman"/>
                        </a:rPr>
                        <a:t>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a default layout for the Razor view engine.</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Program.cs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hosting platform for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628428600"/>
                  </a:ext>
                </a:extLst>
              </a:tr>
            </a:tbl>
          </a:graphicData>
        </a:graphic>
      </p:graphicFrame>
    </p:spTree>
    <p:extLst>
      <p:ext uri="{BB962C8B-B14F-4D97-AF65-F5344CB8AC3E}">
        <p14:creationId xmlns:p14="http://schemas.microsoft.com/office/powerpoint/2010/main" val="9065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182308336"/>
              </p:ext>
            </p:extLst>
          </p:nvPr>
        </p:nvGraphicFramePr>
        <p:xfrm>
          <a:off x="551384" y="1804865"/>
          <a:ext cx="11161240" cy="2291549"/>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Startup.cs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wwwroot</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static content such as CSS files and images. It is also where </a:t>
                      </a:r>
                      <a:r>
                        <a:rPr lang="en-US" sz="2400">
                          <a:effectLst/>
                          <a:latin typeface="+mn-lt"/>
                          <a:ea typeface="Calibri"/>
                          <a:cs typeface="Times New Roman"/>
                        </a:rPr>
                        <a:t>the package </a:t>
                      </a:r>
                      <a:r>
                        <a:rPr lang="en-US" sz="2400" dirty="0">
                          <a:effectLst/>
                          <a:latin typeface="+mn-lt"/>
                          <a:ea typeface="Calibri"/>
                          <a:cs typeface="Times New Roman"/>
                        </a:rPr>
                        <a:t>manager installs JavaScript and CSS packages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9902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There are two kinds of conventions in an MVC project:</a:t>
            </a:r>
          </a:p>
          <a:p>
            <a:pPr marL="597150" lvl="1" indent="-342900" algn="just">
              <a:buFont typeface="Wingdings" panose="05000000000000000000" pitchFamily="2" charset="2"/>
              <a:buChar char="§"/>
            </a:pPr>
            <a:r>
              <a:rPr lang="en-US" dirty="0"/>
              <a:t>The first kind is just suggestions as to how you might like to structure your project. For example, it is conventional to put the third-party JavaScript and CSS packages you rely on in the </a:t>
            </a:r>
            <a:r>
              <a:rPr lang="en-US" dirty="0" err="1"/>
              <a:t>wwwroot</a:t>
            </a:r>
            <a:r>
              <a:rPr lang="en-US" dirty="0"/>
              <a:t>/lib folder. This is where other MVC developers would expect to find them and where the package manager will install them. But you are free to rename the lib folder, or remove it entirely and put your packages somewhere else. That would not prevent MVC from running your application as long as the script and link elements in your views refer to the location you settle on.</a:t>
            </a:r>
          </a:p>
        </p:txBody>
      </p:sp>
    </p:spTree>
    <p:extLst>
      <p:ext uri="{BB962C8B-B14F-4D97-AF65-F5344CB8AC3E}">
        <p14:creationId xmlns:p14="http://schemas.microsoft.com/office/powerpoint/2010/main" val="108352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Learn - </a:t>
            </a:r>
            <a:r>
              <a:rPr lang="en-US" dirty="0">
                <a:hlinkClick r:id="rId2"/>
              </a:rPr>
              <a:t>https://docs.microsoft.com/en-us/learn/</a:t>
            </a:r>
            <a:endParaRPr lang="en-US"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 (10 days)</a:t>
            </a:r>
          </a:p>
          <a:p>
            <a:pPr marL="597150" lvl="1" indent="-342900" algn="just">
              <a:buFont typeface="Wingdings" panose="05000000000000000000" pitchFamily="2" charset="2"/>
              <a:buChar char="§"/>
            </a:pPr>
            <a:r>
              <a:rPr lang="en-US" dirty="0"/>
              <a:t>Free </a:t>
            </a:r>
            <a:r>
              <a:rPr lang="en-US" b="1" dirty="0"/>
              <a:t>limited</a:t>
            </a:r>
            <a:r>
              <a:rPr lang="en-US" dirty="0"/>
              <a:t> access through </a:t>
            </a:r>
            <a:r>
              <a:rPr lang="en-US" dirty="0">
                <a:hlinkClick r:id="rId4"/>
              </a:rPr>
              <a:t>https://azure.microsoft.com/en-us/free/students/</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187655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597150" lvl="1" indent="-342900" algn="just">
              <a:buFont typeface="Wingdings" panose="05000000000000000000" pitchFamily="2" charset="2"/>
              <a:buChar char="§"/>
            </a:pPr>
            <a:r>
              <a:rPr lang="en-US" dirty="0"/>
              <a:t>The other kind of convention arises from the principle of </a:t>
            </a:r>
            <a:r>
              <a:rPr lang="en-US" i="1" dirty="0"/>
              <a:t>convention over configuration </a:t>
            </a:r>
            <a:r>
              <a:rPr lang="en-US" dirty="0"/>
              <a:t>, which was one of the main selling points that made Ruby on Rails so popular. Convention over configuration means that you don’t need to explicitly configure associations between controllers and their views, for example. </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You just follow a certain naming convention for your files, and everything just works. There is less flexibility in changing your project structure when dealing with this kind of convention.</a:t>
            </a:r>
            <a:endParaRPr lang="en-US" sz="2400" dirty="0"/>
          </a:p>
        </p:txBody>
      </p:sp>
    </p:spTree>
    <p:extLst>
      <p:ext uri="{BB962C8B-B14F-4D97-AF65-F5344CB8AC3E}">
        <p14:creationId xmlns:p14="http://schemas.microsoft.com/office/powerpoint/2010/main" val="415250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By following a certain naming convention, everything “works”.</a:t>
            </a:r>
          </a:p>
          <a:p>
            <a:pPr marL="342900" indent="-342900">
              <a:buFont typeface="Wingdings" pitchFamily="2" charset="2"/>
              <a:buChar char="§"/>
            </a:pPr>
            <a:endParaRPr lang="en-US" sz="2400" dirty="0"/>
          </a:p>
          <a:p>
            <a:pPr marL="342900" indent="-342900">
              <a:buFont typeface="Wingdings" pitchFamily="2" charset="2"/>
              <a:buChar char="§"/>
            </a:pPr>
            <a:r>
              <a:rPr lang="en-US" sz="2400" dirty="0"/>
              <a:t>Principles</a:t>
            </a:r>
          </a:p>
          <a:p>
            <a:pPr marL="597150" lvl="1" indent="-342900">
              <a:buFont typeface="Wingdings" pitchFamily="2" charset="2"/>
              <a:buChar char="§"/>
            </a:pPr>
            <a:r>
              <a:rPr lang="en-US" sz="2000" dirty="0"/>
              <a:t>avoid configuring things that can be inferred;</a:t>
            </a:r>
          </a:p>
          <a:p>
            <a:pPr marL="597150" lvl="1" indent="-342900">
              <a:buFont typeface="Wingdings" pitchFamily="2" charset="2"/>
              <a:buChar char="§"/>
            </a:pPr>
            <a:r>
              <a:rPr lang="en-US" sz="2000" dirty="0"/>
              <a:t>all convention-based defaults can be overridden.</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Example:</a:t>
            </a:r>
          </a:p>
          <a:p>
            <a:pPr marL="597150" lvl="1" indent="-342900">
              <a:buFont typeface="Wingdings" pitchFamily="2" charset="2"/>
              <a:buChar char="§"/>
            </a:pPr>
            <a:r>
              <a:rPr lang="en-US" sz="2000" dirty="0"/>
              <a:t>No need to explicitly configure associations between </a:t>
            </a:r>
            <a:r>
              <a:rPr lang="en-US" sz="2000" b="1" dirty="0"/>
              <a:t>controllers</a:t>
            </a:r>
            <a:r>
              <a:rPr lang="en-US" sz="2000" dirty="0"/>
              <a:t> and their </a:t>
            </a:r>
            <a:r>
              <a:rPr lang="en-US" sz="2000" b="1" dirty="0"/>
              <a:t>views</a:t>
            </a:r>
            <a:r>
              <a:rPr lang="en-US" sz="2000" dirty="0"/>
              <a:t>;</a:t>
            </a:r>
          </a:p>
          <a:p>
            <a:pPr marL="342900" indent="-342900">
              <a:buFont typeface="Wingdings" pitchFamily="2" charset="2"/>
              <a:buChar char="§"/>
            </a:pPr>
            <a:endParaRPr lang="en-US" sz="2400" dirty="0"/>
          </a:p>
          <a:p>
            <a:pPr marL="342900" indent="-342900">
              <a:buFont typeface="Wingdings" pitchFamily="2" charset="2"/>
              <a:buChar char="§"/>
            </a:pPr>
            <a:endParaRPr lang="en-US" sz="2400" dirty="0"/>
          </a:p>
        </p:txBody>
      </p:sp>
    </p:spTree>
    <p:extLst>
      <p:ext uri="{BB962C8B-B14F-4D97-AF65-F5344CB8AC3E}">
        <p14:creationId xmlns:p14="http://schemas.microsoft.com/office/powerpoint/2010/main" val="168607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Three core directions:</a:t>
            </a:r>
          </a:p>
          <a:p>
            <a:pPr marL="597150" lvl="1" indent="-342900">
              <a:buFont typeface="Wingdings" pitchFamily="2" charset="2"/>
              <a:buChar char="§"/>
            </a:pPr>
            <a:r>
              <a:rPr lang="en-US" sz="2000" dirty="0"/>
              <a:t>Controllers;</a:t>
            </a:r>
          </a:p>
          <a:p>
            <a:pPr marL="597150" lvl="1" indent="-342900">
              <a:buFont typeface="Wingdings" pitchFamily="2" charset="2"/>
              <a:buChar char="§"/>
            </a:pPr>
            <a:r>
              <a:rPr lang="en-US" sz="2000" dirty="0"/>
              <a:t>Models;</a:t>
            </a:r>
          </a:p>
          <a:p>
            <a:pPr marL="597150" lvl="1" indent="-342900">
              <a:buFont typeface="Wingdings" pitchFamily="2" charset="2"/>
              <a:buChar char="§"/>
            </a:pPr>
            <a:r>
              <a:rPr lang="en-US" sz="2000" dirty="0"/>
              <a:t>Views.</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Following common conventions and using a software design pattern facilitates code understanding even in large applications.</a:t>
            </a:r>
            <a:endParaRPr lang="en-US" dirty="0"/>
          </a:p>
        </p:txBody>
      </p:sp>
    </p:spTree>
    <p:extLst>
      <p:ext uri="{BB962C8B-B14F-4D97-AF65-F5344CB8AC3E}">
        <p14:creationId xmlns:p14="http://schemas.microsoft.com/office/powerpoint/2010/main" val="93878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All controller classes end in “Controller” (ex: </a:t>
            </a:r>
            <a:r>
              <a:rPr lang="en-US" sz="2400" dirty="0" err="1"/>
              <a:t>HomeController</a:t>
            </a:r>
            <a:r>
              <a:rPr lang="en-US" sz="2400" dirty="0"/>
              <a:t>”);</a:t>
            </a:r>
          </a:p>
          <a:p>
            <a:pPr marL="342900" indent="-342900">
              <a:buFont typeface="Wingdings" pitchFamily="2" charset="2"/>
              <a:buChar char="§"/>
            </a:pPr>
            <a:endParaRPr lang="en-US" sz="2400" dirty="0"/>
          </a:p>
          <a:p>
            <a:pPr marL="342900" indent="-342900">
              <a:buFont typeface="Wingdings" pitchFamily="2" charset="2"/>
              <a:buChar char="§"/>
            </a:pPr>
            <a:r>
              <a:rPr lang="en-US" sz="2400" dirty="0"/>
              <a:t>Controllers are referenced only by the first part in their names;</a:t>
            </a:r>
          </a:p>
          <a:p>
            <a:pPr marL="342900" indent="-342900">
              <a:buFont typeface="Wingdings" pitchFamily="2" charset="2"/>
              <a:buChar char="§"/>
            </a:pPr>
            <a:endParaRPr lang="en-US" sz="2400" dirty="0"/>
          </a:p>
          <a:p>
            <a:pPr marL="342900" indent="-342900">
              <a:buFont typeface="Wingdings" pitchFamily="2" charset="2"/>
              <a:buChar char="§"/>
            </a:pPr>
            <a:r>
              <a:rPr lang="en-US" sz="2400" dirty="0"/>
              <a:t>New controller conventions can be created by implementing </a:t>
            </a:r>
            <a:r>
              <a:rPr lang="en-US" sz="2400" dirty="0" err="1"/>
              <a:t>IControllerFactory</a:t>
            </a:r>
            <a:r>
              <a:rPr lang="en-US" sz="2400" dirty="0"/>
              <a:t>.</a:t>
            </a:r>
          </a:p>
          <a:p>
            <a:pPr marL="342900" indent="-342900">
              <a:buFont typeface="Wingdings" pitchFamily="2" charset="2"/>
              <a:buChar char="§"/>
            </a:pPr>
            <a:endParaRPr lang="en-US" sz="2400" dirty="0"/>
          </a:p>
          <a:p>
            <a:endParaRPr lang="en-US" sz="2400" dirty="0"/>
          </a:p>
          <a:p>
            <a:pPr marL="342900" indent="-342900">
              <a:buFont typeface="Wingdings" pitchFamily="2" charset="2"/>
              <a:buChar char="§"/>
            </a:pPr>
            <a:endParaRPr lang="en-US" sz="2400" dirty="0"/>
          </a:p>
          <a:p>
            <a:pPr marL="342900" indent="-342900">
              <a:buFont typeface="Wingdings" pitchFamily="2" charset="2"/>
              <a:buChar char="§"/>
            </a:pPr>
            <a:endParaRPr lang="en-US" sz="2400" dirty="0"/>
          </a:p>
          <a:p>
            <a:endParaRPr lang="en-US" sz="2400" dirty="0"/>
          </a:p>
          <a:p>
            <a:endParaRPr lang="en-US" sz="2400" dirty="0"/>
          </a:p>
        </p:txBody>
      </p:sp>
    </p:spTree>
    <p:extLst>
      <p:ext uri="{BB962C8B-B14F-4D97-AF65-F5344CB8AC3E}">
        <p14:creationId xmlns:p14="http://schemas.microsoft.com/office/powerpoint/2010/main" val="90410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Views and partial views should be located in the folder </a:t>
            </a:r>
            <a:r>
              <a:rPr lang="en-US" sz="2400" b="1" dirty="0"/>
              <a:t>/Views/</a:t>
            </a:r>
            <a:r>
              <a:rPr lang="en-US" sz="2400" b="1" dirty="0" err="1"/>
              <a:t>ControllerName</a:t>
            </a:r>
            <a:r>
              <a:rPr lang="en-US" sz="2400" b="1" dirty="0"/>
              <a:t>.</a:t>
            </a:r>
          </a:p>
          <a:p>
            <a:pPr marL="597150" lvl="1" indent="-342900">
              <a:buFont typeface="Wingdings" pitchFamily="2" charset="2"/>
              <a:buChar char="§"/>
            </a:pPr>
            <a:r>
              <a:rPr lang="en-US" sz="2000" b="1" dirty="0"/>
              <a:t>ex: </a:t>
            </a:r>
            <a:r>
              <a:rPr lang="en-US" sz="2000" dirty="0"/>
              <a:t>/Views/Home for the </a:t>
            </a:r>
            <a:r>
              <a:rPr lang="en-US" sz="2000" dirty="0" err="1"/>
              <a:t>HomeController</a:t>
            </a:r>
            <a:endParaRPr lang="en-US" sz="2000" dirty="0"/>
          </a:p>
          <a:p>
            <a:pPr marL="342900" indent="-342900">
              <a:buFont typeface="Wingdings" pitchFamily="2" charset="2"/>
              <a:buChar char="§"/>
            </a:pPr>
            <a:endParaRPr lang="en-US" sz="2400" dirty="0"/>
          </a:p>
          <a:p>
            <a:pPr marL="342900" indent="-342900">
              <a:buFont typeface="Wingdings" pitchFamily="2" charset="2"/>
              <a:buChar char="§"/>
            </a:pPr>
            <a:r>
              <a:rPr lang="en-US" sz="2400" dirty="0"/>
              <a:t>The default view for an action should be named after that method.</a:t>
            </a:r>
          </a:p>
          <a:p>
            <a:pPr marL="597150" lvl="1" indent="-342900">
              <a:buFont typeface="Wingdings" pitchFamily="2" charset="2"/>
              <a:buChar char="§"/>
            </a:pPr>
            <a:r>
              <a:rPr lang="en-US" sz="2000" b="1" dirty="0"/>
              <a:t>ex: </a:t>
            </a:r>
            <a:r>
              <a:rPr lang="en-US" sz="2000" dirty="0"/>
              <a:t>for an action </a:t>
            </a:r>
            <a:r>
              <a:rPr lang="en-US" sz="2000" b="1" dirty="0"/>
              <a:t>Index</a:t>
            </a:r>
            <a:r>
              <a:rPr lang="en-US" sz="2000" dirty="0"/>
              <a:t>, the view should be named </a:t>
            </a:r>
            <a:r>
              <a:rPr lang="en-US" sz="2000" b="1" dirty="0" err="1"/>
              <a:t>Index.cshtml</a:t>
            </a:r>
            <a:endParaRPr lang="en-US" sz="2000" b="1" dirty="0"/>
          </a:p>
          <a:p>
            <a:pPr marL="597150" lvl="1" indent="-342900">
              <a:buFont typeface="Wingdings" pitchFamily="2" charset="2"/>
              <a:buChar char="§"/>
            </a:pPr>
            <a:endParaRPr lang="en-US" sz="2000" b="1" dirty="0"/>
          </a:p>
          <a:p>
            <a:pPr marL="342900" indent="-342900">
              <a:buFont typeface="Wingdings" pitchFamily="2" charset="2"/>
              <a:buChar char="§"/>
            </a:pPr>
            <a:r>
              <a:rPr lang="en-US" sz="2400" dirty="0"/>
              <a:t>Choosing the right view:</a:t>
            </a:r>
            <a:endParaRPr lang="en-US" dirty="0"/>
          </a:p>
          <a:p>
            <a:pPr marL="597150" lvl="1" indent="-342900">
              <a:buFont typeface="Wingdings" pitchFamily="2" charset="2"/>
              <a:buChar char="§"/>
            </a:pPr>
            <a:r>
              <a:rPr lang="en-US" sz="2000" dirty="0"/>
              <a:t>The default view will be used for: </a:t>
            </a:r>
            <a:r>
              <a:rPr lang="en-US" sz="2000" b="1" dirty="0"/>
              <a:t>return View();</a:t>
            </a:r>
          </a:p>
          <a:p>
            <a:pPr marL="597150" lvl="1" indent="-342900">
              <a:buFont typeface="Wingdings" pitchFamily="2" charset="2"/>
              <a:buChar char="§"/>
            </a:pPr>
            <a:r>
              <a:rPr lang="en-US" sz="2000" dirty="0"/>
              <a:t>A different view can be specified by name: </a:t>
            </a:r>
            <a:r>
              <a:rPr lang="en-US" sz="2000" b="1" dirty="0"/>
              <a:t>return View(“Other”);</a:t>
            </a:r>
            <a:endParaRPr lang="en-US" sz="2000" dirty="0"/>
          </a:p>
        </p:txBody>
      </p:sp>
    </p:spTree>
    <p:extLst>
      <p:ext uri="{BB962C8B-B14F-4D97-AF65-F5344CB8AC3E}">
        <p14:creationId xmlns:p14="http://schemas.microsoft.com/office/powerpoint/2010/main" val="222264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Layout file names are prefixed with </a:t>
            </a:r>
            <a:r>
              <a:rPr lang="en-US" sz="2400" b="1" dirty="0"/>
              <a:t>“_”</a:t>
            </a:r>
            <a:r>
              <a:rPr lang="en-US" sz="2400" dirty="0"/>
              <a:t> (underscore);</a:t>
            </a:r>
          </a:p>
          <a:p>
            <a:pPr marL="342900" indent="-342900">
              <a:buFont typeface="Wingdings" pitchFamily="2" charset="2"/>
              <a:buChar char="§"/>
            </a:pPr>
            <a:r>
              <a:rPr lang="en-US" sz="2400" dirty="0"/>
              <a:t>Layouts are placed in the folder </a:t>
            </a:r>
            <a:r>
              <a:rPr lang="en-US" sz="2400" b="1" dirty="0"/>
              <a:t>/Views/Shared/</a:t>
            </a:r>
            <a:r>
              <a:rPr lang="en-US" sz="2400" dirty="0"/>
              <a:t>;</a:t>
            </a:r>
          </a:p>
          <a:p>
            <a:pPr marL="342900" indent="-342900">
              <a:buFont typeface="Wingdings" pitchFamily="2" charset="2"/>
              <a:buChar char="§"/>
            </a:pPr>
            <a:r>
              <a:rPr lang="en-US" sz="2400" dirty="0"/>
              <a:t>The default layout can be changed in </a:t>
            </a:r>
            <a:r>
              <a:rPr lang="en-US" sz="2400" b="1" dirty="0"/>
              <a:t>_</a:t>
            </a:r>
            <a:r>
              <a:rPr lang="en-US" sz="2400" b="1" dirty="0" err="1"/>
              <a:t>ViewStart.cshtml</a:t>
            </a:r>
            <a:r>
              <a:rPr lang="en-US" sz="2400" dirty="0"/>
              <a:t>;</a:t>
            </a:r>
          </a:p>
          <a:p>
            <a:pPr marL="342900" indent="-342900">
              <a:buFont typeface="Wingdings" pitchFamily="2" charset="2"/>
              <a:buChar char="§"/>
            </a:pPr>
            <a:r>
              <a:rPr lang="en-US" sz="2400" dirty="0"/>
              <a:t>Specific layouts can be defined for every view:</a:t>
            </a:r>
          </a:p>
          <a:p>
            <a:pPr marL="342900" indent="-342900">
              <a:buFont typeface="Wingdings" pitchFamily="2" charset="2"/>
              <a:buChar char="§"/>
            </a:pPr>
            <a:endParaRPr lang="en-US" sz="2400" dirty="0"/>
          </a:p>
          <a:p>
            <a:pPr algn="ctr"/>
            <a:r>
              <a:rPr lang="en-US" sz="2400" b="1" dirty="0"/>
              <a:t>ex: </a:t>
            </a:r>
            <a:r>
              <a:rPr lang="en-US" sz="2400" dirty="0"/>
              <a:t>@{Layout = “~Views/Shared/_</a:t>
            </a:r>
            <a:r>
              <a:rPr lang="en-US" sz="2400" dirty="0" err="1"/>
              <a:t>OtherLayout.cshtml</a:t>
            </a:r>
            <a:r>
              <a:rPr lang="en-US" sz="2400" dirty="0"/>
              <a:t>”; }</a:t>
            </a:r>
          </a:p>
          <a:p>
            <a:pPr algn="ctr"/>
            <a:endParaRPr lang="en-US" sz="2400" dirty="0"/>
          </a:p>
          <a:p>
            <a:pPr marL="342900" indent="-342900">
              <a:buFont typeface="Wingdings" pitchFamily="2" charset="2"/>
              <a:buChar char="§"/>
            </a:pPr>
            <a:r>
              <a:rPr lang="en-US" sz="2400" dirty="0"/>
              <a:t>Layouts can be disabled for a given view:</a:t>
            </a:r>
          </a:p>
          <a:p>
            <a:pPr marL="342900" indent="-342900">
              <a:buFont typeface="Wingdings" pitchFamily="2" charset="2"/>
              <a:buChar char="§"/>
            </a:pPr>
            <a:endParaRPr lang="en-US" sz="2400" dirty="0"/>
          </a:p>
          <a:p>
            <a:pPr algn="ctr"/>
            <a:r>
              <a:rPr lang="en-US" sz="2400" b="1" dirty="0"/>
              <a:t>ex:</a:t>
            </a:r>
            <a:r>
              <a:rPr lang="en-US" sz="2400" dirty="0"/>
              <a:t> @{Layout = null;}</a:t>
            </a:r>
          </a:p>
          <a:p>
            <a:endParaRPr lang="en-US" sz="2400" dirty="0"/>
          </a:p>
        </p:txBody>
      </p:sp>
    </p:spTree>
    <p:extLst>
      <p:ext uri="{BB962C8B-B14F-4D97-AF65-F5344CB8AC3E}">
        <p14:creationId xmlns:p14="http://schemas.microsoft.com/office/powerpoint/2010/main" val="201164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a:t>
            </a:r>
            <a:endParaRPr lang="en-US"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https://docs.microsoft.com/en-us/dotnet/api/?view=net-5.0</a:t>
            </a:r>
            <a:endParaRPr lang="en-US" u="sng"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67723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A54ACE-9162-40EA-8AEE-EF3768FC0A7C}"/>
              </a:ext>
            </a:extLst>
          </p:cNvPr>
          <p:cNvSpPr>
            <a:spLocks noGrp="1"/>
          </p:cNvSpPr>
          <p:nvPr>
            <p:ph type="title"/>
          </p:nvPr>
        </p:nvSpPr>
        <p:spPr/>
        <p:txBody>
          <a:bodyPr/>
          <a:lstStyle/>
          <a:p>
            <a:r>
              <a:rPr lang="en-US"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07D05991-06C8-4A62-A3A0-F232FA2ED19E}"/>
                  </a:ext>
                </a:extLst>
              </p:cNvPr>
              <p:cNvGraphicFramePr>
                <a:graphicFrameLocks noChangeAspect="1"/>
              </p:cNvGraphicFramePr>
              <p:nvPr>
                <p:extLst>
                  <p:ext uri="{D42A27DB-BD31-4B8C-83A1-F6EECF244321}">
                    <p14:modId xmlns:p14="http://schemas.microsoft.com/office/powerpoint/2010/main" val="222254688"/>
                  </p:ext>
                </p:extLst>
              </p:nvPr>
            </p:nvGraphicFramePr>
            <p:xfrm>
              <a:off x="766763" y="1341438"/>
              <a:ext cx="10829925" cy="4813300"/>
            </p:xfrm>
            <a:graphic>
              <a:graphicData uri="http://schemas.microsoft.com/office/powerpoint/2016/summaryzoom">
                <psuz:summaryZm>
                  <psuz:summaryZmObj sectionId="{059C388D-CDFF-40DC-A685-28C11643F526}">
                    <psuz:zmPr id="{8674EBD9-615F-48FA-BB44-D258A8332568}" transitionDur="1000">
                      <p166:blipFill xmlns:p166="http://schemas.microsoft.com/office/powerpoint/2016/6/main">
                        <a:blip r:embed="rId2"/>
                        <a:stretch>
                          <a:fillRect/>
                        </a:stretch>
                      </p166:blipFill>
                      <p166:spPr xmlns:p166="http://schemas.microsoft.com/office/powerpoint/2016/6/main">
                        <a:xfrm>
                          <a:off x="419658" y="518182"/>
                          <a:ext cx="3248978" cy="1827549"/>
                        </a:xfrm>
                        <a:prstGeom prst="rect">
                          <a:avLst/>
                        </a:prstGeom>
                        <a:ln w="3175">
                          <a:solidFill>
                            <a:prstClr val="ltGray"/>
                          </a:solidFill>
                        </a:ln>
                      </p166:spPr>
                    </psuz:zmPr>
                  </psuz:summaryZmObj>
                  <psuz:summaryZmObj sectionId="{F6D47AA7-3C7E-4490-85DD-79306E9199AB}">
                    <psuz:zmPr id="{16652FEC-4F19-4A97-B867-568635FD0761}" transitionDur="1000">
                      <p166:blipFill xmlns:p166="http://schemas.microsoft.com/office/powerpoint/2016/6/main">
                        <a:blip r:embed="rId3"/>
                        <a:stretch>
                          <a:fillRect/>
                        </a:stretch>
                      </p166:blipFill>
                      <p166:spPr xmlns:p166="http://schemas.microsoft.com/office/powerpoint/2016/6/main">
                        <a:xfrm>
                          <a:off x="3790473" y="518182"/>
                          <a:ext cx="3248978" cy="1827549"/>
                        </a:xfrm>
                        <a:prstGeom prst="rect">
                          <a:avLst/>
                        </a:prstGeom>
                        <a:ln w="3175">
                          <a:solidFill>
                            <a:prstClr val="ltGray"/>
                          </a:solidFill>
                        </a:ln>
                      </p166:spPr>
                    </psuz:zmPr>
                  </psuz:summaryZmObj>
                  <psuz:summaryZmObj sectionId="{9A186F36-F36C-4A63-9F21-C48C30C9FBC0}">
                    <psuz:zmPr id="{DC5ED20A-D99C-4460-84FD-870AE08D36F9}" transitionDur="1000">
                      <p166:blipFill xmlns:p166="http://schemas.microsoft.com/office/powerpoint/2016/6/main">
                        <a:blip r:embed="rId4"/>
                        <a:stretch>
                          <a:fillRect/>
                        </a:stretch>
                      </p166:blipFill>
                      <p166:spPr xmlns:p166="http://schemas.microsoft.com/office/powerpoint/2016/6/main">
                        <a:xfrm>
                          <a:off x="7161288" y="518182"/>
                          <a:ext cx="3248978" cy="1827549"/>
                        </a:xfrm>
                        <a:prstGeom prst="rect">
                          <a:avLst/>
                        </a:prstGeom>
                        <a:ln w="3175">
                          <a:solidFill>
                            <a:prstClr val="ltGray"/>
                          </a:solidFill>
                        </a:ln>
                      </p166:spPr>
                    </psuz:zmPr>
                  </psuz:summaryZmObj>
                  <psuz:summaryZmObj sectionId="{95C455DC-2000-49BF-A1DC-5D916E6F4076}">
                    <psuz:zmPr id="{633EFDFC-976F-4DFA-BEB0-0FBAF1E3399E}" transitionDur="1000">
                      <p166:blipFill xmlns:p166="http://schemas.microsoft.com/office/powerpoint/2016/6/main">
                        <a:blip r:embed="rId5"/>
                        <a:stretch>
                          <a:fillRect/>
                        </a:stretch>
                      </p166:blipFill>
                      <p166:spPr xmlns:p166="http://schemas.microsoft.com/office/powerpoint/2016/6/main">
                        <a:xfrm>
                          <a:off x="419658" y="2467568"/>
                          <a:ext cx="3248978" cy="1827549"/>
                        </a:xfrm>
                        <a:prstGeom prst="rect">
                          <a:avLst/>
                        </a:prstGeom>
                        <a:ln w="3175">
                          <a:solidFill>
                            <a:prstClr val="ltGray"/>
                          </a:solidFill>
                        </a:ln>
                      </p166:spPr>
                    </psuz:zmPr>
                  </psuz:summaryZmObj>
                  <psuz:summaryZmObj sectionId="{090A1CF0-1C3E-48DA-84F6-CBC61F93FDC4}">
                    <psuz:zmPr id="{2C30C8E7-1B29-40E8-ADFF-D30A414C105C}" transitionDur="1000">
                      <p166:blipFill xmlns:p166="http://schemas.microsoft.com/office/powerpoint/2016/6/main">
                        <a:blip r:embed="rId6"/>
                        <a:stretch>
                          <a:fillRect/>
                        </a:stretch>
                      </p166:blipFill>
                      <p166:spPr xmlns:p166="http://schemas.microsoft.com/office/powerpoint/2016/6/main">
                        <a:xfrm>
                          <a:off x="3790473" y="2467568"/>
                          <a:ext cx="3248978" cy="1827549"/>
                        </a:xfrm>
                        <a:prstGeom prst="rect">
                          <a:avLst/>
                        </a:prstGeom>
                        <a:ln w="3175">
                          <a:solidFill>
                            <a:prstClr val="ltGray"/>
                          </a:solidFill>
                        </a:ln>
                      </p166:spPr>
                    </psuz:zmPr>
                  </psuz:summaryZmObj>
                  <psuz:summaryZmObj sectionId="{AF42073B-720D-4667-A14C-9E43237F621A}">
                    <psuz:zmPr id="{8D959CA1-4B32-45EF-B4AD-74F6BA1A22DC}" transitionDur="1000">
                      <p166:blipFill xmlns:p166="http://schemas.microsoft.com/office/powerpoint/2016/6/main">
                        <a:blip r:embed="rId7"/>
                        <a:stretch>
                          <a:fillRect/>
                        </a:stretch>
                      </p166:blipFill>
                      <p166:spPr xmlns:p166="http://schemas.microsoft.com/office/powerpoint/2016/6/main">
                        <a:xfrm>
                          <a:off x="7161288" y="2467568"/>
                          <a:ext cx="3248978" cy="1827549"/>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07D05991-06C8-4A62-A3A0-F232FA2ED19E}"/>
                  </a:ext>
                </a:extLst>
              </p:cNvPr>
              <p:cNvGrpSpPr>
                <a:grpSpLocks noGrp="1" noUngrp="1" noRot="1" noChangeAspect="1" noMove="1" noResize="1"/>
              </p:cNvGrpSpPr>
              <p:nvPr/>
            </p:nvGrpSpPr>
            <p:grpSpPr>
              <a:xfrm>
                <a:off x="766763" y="1341438"/>
                <a:ext cx="10829925" cy="4813300"/>
                <a:chOff x="766763" y="1341438"/>
                <a:chExt cx="10829925" cy="4813300"/>
              </a:xfrm>
            </p:grpSpPr>
            <p:pic>
              <p:nvPicPr>
                <p:cNvPr id="2" name="Picture 2">
                  <a:hlinkClick r:id="rId8"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186421" y="1859620"/>
                  <a:ext cx="3248978" cy="1827549"/>
                </a:xfrm>
                <a:prstGeom prst="rect">
                  <a:avLst/>
                </a:prstGeom>
                <a:ln w="3175">
                  <a:solidFill>
                    <a:prstClr val="ltGray"/>
                  </a:solidFill>
                </a:ln>
              </p:spPr>
            </p:pic>
            <p:pic>
              <p:nvPicPr>
                <p:cNvPr id="4" name="Picture 4">
                  <a:hlinkClick r:id="rId9"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557236" y="1859620"/>
                  <a:ext cx="3248978" cy="1827549"/>
                </a:xfrm>
                <a:prstGeom prst="rect">
                  <a:avLst/>
                </a:prstGeom>
                <a:ln w="3175">
                  <a:solidFill>
                    <a:prstClr val="ltGray"/>
                  </a:solidFill>
                </a:ln>
              </p:spPr>
            </p:pic>
            <p:pic>
              <p:nvPicPr>
                <p:cNvPr id="6" name="Picture 6">
                  <a:hlinkClick r:id="rId10"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7928051" y="1859620"/>
                  <a:ext cx="3248978" cy="1827549"/>
                </a:xfrm>
                <a:prstGeom prst="rect">
                  <a:avLst/>
                </a:prstGeom>
                <a:ln w="3175">
                  <a:solidFill>
                    <a:prstClr val="ltGray"/>
                  </a:solidFill>
                </a:ln>
              </p:spPr>
            </p:pic>
            <p:pic>
              <p:nvPicPr>
                <p:cNvPr id="7" name="Picture 7">
                  <a:hlinkClick r:id="rId11"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1186421" y="3809006"/>
                  <a:ext cx="3248978" cy="1827549"/>
                </a:xfrm>
                <a:prstGeom prst="rect">
                  <a:avLst/>
                </a:prstGeom>
                <a:ln w="3175">
                  <a:solidFill>
                    <a:prstClr val="ltGray"/>
                  </a:solidFill>
                </a:ln>
              </p:spPr>
            </p:pic>
            <p:pic>
              <p:nvPicPr>
                <p:cNvPr id="8" name="Picture 8">
                  <a:hlinkClick r:id="rId1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4557236" y="3809006"/>
                  <a:ext cx="3248978" cy="1827549"/>
                </a:xfrm>
                <a:prstGeom prst="rect">
                  <a:avLst/>
                </a:prstGeom>
                <a:ln w="3175">
                  <a:solidFill>
                    <a:prstClr val="ltGray"/>
                  </a:solidFill>
                </a:ln>
              </p:spPr>
            </p:pic>
            <p:pic>
              <p:nvPicPr>
                <p:cNvPr id="9" name="Picture 9">
                  <a:hlinkClick r:id="rId13"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7928051" y="3809006"/>
                  <a:ext cx="3248978" cy="1827549"/>
                </a:xfrm>
                <a:prstGeom prst="rect">
                  <a:avLst/>
                </a:prstGeom>
                <a:ln w="3175">
                  <a:solidFill>
                    <a:prstClr val="ltGray"/>
                  </a:solidFill>
                </a:ln>
              </p:spPr>
            </p:pic>
          </p:grpSp>
        </mc:Fallback>
      </mc:AlternateContent>
    </p:spTree>
    <p:extLst>
      <p:ext uri="{BB962C8B-B14F-4D97-AF65-F5344CB8AC3E}">
        <p14:creationId xmlns:p14="http://schemas.microsoft.com/office/powerpoint/2010/main" val="2771691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Brief History of the Microsoft Web Stack </a:t>
            </a:r>
          </a:p>
        </p:txBody>
      </p:sp>
    </p:spTree>
    <p:extLst>
      <p:ext uri="{BB962C8B-B14F-4D97-AF65-F5344CB8AC3E}">
        <p14:creationId xmlns:p14="http://schemas.microsoft.com/office/powerpoint/2010/main" val="3369739221"/>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25761</TotalTime>
  <Words>4651</Words>
  <Application>Microsoft Office PowerPoint</Application>
  <PresentationFormat>Widescreen</PresentationFormat>
  <Paragraphs>417</Paragraphs>
  <Slides>66</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66</vt:i4>
      </vt:variant>
    </vt:vector>
  </HeadingPairs>
  <TitlesOfParts>
    <vt:vector size="76" baseType="lpstr">
      <vt:lpstr>Arial</vt:lpstr>
      <vt:lpstr>Calibri</vt:lpstr>
      <vt:lpstr>Cambria</vt:lpstr>
      <vt:lpstr>DyklvcKtcsfmDgrwbrUtopiaStd-Italic</vt:lpstr>
      <vt:lpstr>Segoe UI</vt:lpstr>
      <vt:lpstr>Segoe UI Light</vt:lpstr>
      <vt:lpstr>Segoe WP</vt:lpstr>
      <vt:lpstr>Wingdings</vt:lpstr>
      <vt:lpstr>XwcmnxLyfnmbQqhcxbUtopiaStd-Regular</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Contents</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HelloWorld (ASP .NET)</vt:lpstr>
      <vt:lpstr>First application</vt:lpstr>
      <vt:lpstr>First application</vt:lpstr>
      <vt:lpstr>First application</vt:lpstr>
      <vt:lpstr>First application</vt:lpstr>
      <vt:lpstr>First application</vt:lpstr>
      <vt:lpstr>PowerPoint Presentation</vt:lpstr>
      <vt:lpstr>Model-View-Controller Pattern</vt:lpstr>
      <vt:lpstr>MVC Pattern</vt:lpstr>
      <vt:lpstr>MVC Pattern - Components</vt:lpstr>
      <vt:lpstr>MVC Pattern</vt:lpstr>
      <vt:lpstr>Models</vt:lpstr>
      <vt:lpstr>Models</vt:lpstr>
      <vt:lpstr>Models</vt:lpstr>
      <vt:lpstr>Models</vt:lpstr>
      <vt:lpstr>Controllers</vt:lpstr>
      <vt:lpstr>Views</vt:lpstr>
      <vt:lpstr>Views</vt:lpstr>
      <vt:lpstr>ASP.NET Core MVC</vt:lpstr>
      <vt:lpstr>ASP.NET Core MVC</vt:lpstr>
      <vt:lpstr>ASP.NET Core MVC</vt:lpstr>
      <vt:lpstr>PowerPoint Presentation</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Project Structure</vt:lpstr>
      <vt:lpstr>Visual Studio Project Templates</vt:lpstr>
      <vt:lpstr>Visual Studio Project Templates</vt:lpstr>
      <vt:lpstr>Visual Studio Project Templates</vt:lpstr>
      <vt:lpstr>Visual Studio Project Templates</vt:lpstr>
      <vt:lpstr>Visual Studio Project Structure</vt:lpstr>
      <vt:lpstr>Visual Studio Project Structure</vt:lpstr>
      <vt:lpstr>Visual Studio Project Structure</vt:lpstr>
      <vt:lpstr>Visual Studio Project Structure</vt:lpstr>
      <vt:lpstr>Visual Studio Project Structure</vt:lpstr>
      <vt:lpstr>Convention Over Configuration</vt:lpstr>
      <vt:lpstr>Convention Over Configuration</vt:lpstr>
      <vt:lpstr>Convention Over Configuration</vt:lpstr>
      <vt:lpstr>Convention Over Configuration</vt:lpstr>
      <vt:lpstr>Controller Conventions</vt:lpstr>
      <vt:lpstr>View Conventions</vt:lpstr>
      <vt:lpstr>Layout Conventions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 Cotfas</cp:lastModifiedBy>
  <cp:revision>1521</cp:revision>
  <cp:lastPrinted>2017-02-28T05:34:43Z</cp:lastPrinted>
  <dcterms:created xsi:type="dcterms:W3CDTF">2012-12-11T23:13:23Z</dcterms:created>
  <dcterms:modified xsi:type="dcterms:W3CDTF">2021-05-21T20:37:13Z</dcterms:modified>
</cp:coreProperties>
</file>