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handoutMasterIdLst>
    <p:handoutMasterId r:id="rId37"/>
  </p:handoutMasterIdLst>
  <p:sldIdLst>
    <p:sldId id="493" r:id="rId2"/>
    <p:sldId id="671" r:id="rId3"/>
    <p:sldId id="679" r:id="rId4"/>
    <p:sldId id="830" r:id="rId5"/>
    <p:sldId id="831" r:id="rId6"/>
    <p:sldId id="832" r:id="rId7"/>
    <p:sldId id="833" r:id="rId8"/>
    <p:sldId id="826" r:id="rId9"/>
    <p:sldId id="828" r:id="rId10"/>
    <p:sldId id="809" r:id="rId11"/>
    <p:sldId id="810" r:id="rId12"/>
    <p:sldId id="811" r:id="rId13"/>
    <p:sldId id="812" r:id="rId14"/>
    <p:sldId id="813" r:id="rId15"/>
    <p:sldId id="814" r:id="rId16"/>
    <p:sldId id="815" r:id="rId17"/>
    <p:sldId id="816" r:id="rId18"/>
    <p:sldId id="829" r:id="rId19"/>
    <p:sldId id="819" r:id="rId20"/>
    <p:sldId id="817" r:id="rId21"/>
    <p:sldId id="821" r:id="rId22"/>
    <p:sldId id="820" r:id="rId23"/>
    <p:sldId id="788" r:id="rId24"/>
    <p:sldId id="822" r:id="rId25"/>
    <p:sldId id="823" r:id="rId26"/>
    <p:sldId id="834" r:id="rId27"/>
    <p:sldId id="824" r:id="rId28"/>
    <p:sldId id="825" r:id="rId29"/>
    <p:sldId id="818" r:id="rId30"/>
    <p:sldId id="835" r:id="rId31"/>
    <p:sldId id="790" r:id="rId32"/>
    <p:sldId id="836" r:id="rId33"/>
    <p:sldId id="729" r:id="rId34"/>
    <p:sldId id="827" r:id="rId35"/>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C276318-ACF1-45C2-B1A5-EAE022325DE9}">
          <p14:sldIdLst>
            <p14:sldId id="493"/>
            <p14:sldId id="671"/>
            <p14:sldId id="679"/>
            <p14:sldId id="830"/>
            <p14:sldId id="831"/>
            <p14:sldId id="832"/>
            <p14:sldId id="833"/>
          </p14:sldIdLst>
        </p14:section>
        <p14:section name="Table of Contents" id="{12230992-AB71-49EB-953D-3D5FE624A6DE}">
          <p14:sldIdLst>
            <p14:sldId id="826"/>
            <p14:sldId id="828"/>
          </p14:sldIdLst>
        </p14:section>
        <p14:section name="Cross-Site Request Forgery (XSRF/CSRF) " id="{87E274A0-8D79-4657-BF00-1D5BC1863E78}">
          <p14:sldIdLst>
            <p14:sldId id="809"/>
            <p14:sldId id="810"/>
            <p14:sldId id="811"/>
            <p14:sldId id="812"/>
            <p14:sldId id="813"/>
            <p14:sldId id="814"/>
            <p14:sldId id="815"/>
            <p14:sldId id="816"/>
            <p14:sldId id="829"/>
            <p14:sldId id="819"/>
            <p14:sldId id="817"/>
            <p14:sldId id="821"/>
            <p14:sldId id="820"/>
            <p14:sldId id="788"/>
          </p14:sldIdLst>
        </p14:section>
        <p14:section name="Cross-Origin Requests (CORS)" id="{4D65A88A-69BB-4B5D-9C60-D5BA753612E3}">
          <p14:sldIdLst>
            <p14:sldId id="822"/>
            <p14:sldId id="823"/>
            <p14:sldId id="834"/>
          </p14:sldIdLst>
        </p14:section>
        <p14:section name="Cross-Site Scripting (XSS)" id="{C54E39C5-14F5-466C-BABB-4B49E3ED504E}">
          <p14:sldIdLst>
            <p14:sldId id="824"/>
            <p14:sldId id="825"/>
          </p14:sldIdLst>
        </p14:section>
        <p14:section name="Security – Other recommendations" id="{1AE92897-8E8C-4C87-AB55-D15B46B8C9BD}">
          <p14:sldIdLst>
            <p14:sldId id="818"/>
            <p14:sldId id="835"/>
            <p14:sldId id="790"/>
            <p14:sldId id="836"/>
          </p14:sldIdLst>
        </p14:section>
        <p14:section name="Thank you" id="{92E11870-417B-43C0-9450-C5636335B098}">
          <p14:sldIdLst>
            <p14:sldId id="729"/>
            <p14:sldId id="82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800"/>
    <a:srgbClr val="1BA1E2"/>
    <a:srgbClr val="60A917"/>
    <a:srgbClr val="F6F8FC"/>
    <a:srgbClr val="F3F6FB"/>
    <a:srgbClr val="F0F4FA"/>
    <a:srgbClr val="EBF1F9"/>
    <a:srgbClr val="EDF2F9"/>
    <a:srgbClr val="070E1F"/>
    <a:srgbClr val="091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37" autoAdjust="0"/>
    <p:restoredTop sz="88809" autoAdjust="0"/>
  </p:normalViewPr>
  <p:slideViewPr>
    <p:cSldViewPr>
      <p:cViewPr varScale="1">
        <p:scale>
          <a:sx n="95" d="100"/>
          <a:sy n="95" d="100"/>
        </p:scale>
        <p:origin x="124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CD54E0B9-A397-428E-BA01-CD7A34B572EB}" type="datetimeFigureOut">
              <a:rPr lang="en-US" smtClean="0"/>
              <a:t>2/24/2024</a:t>
            </a:fld>
            <a:endParaRPr lang="en-US"/>
          </a:p>
        </p:txBody>
      </p:sp>
      <p:sp>
        <p:nvSpPr>
          <p:cNvPr id="4" name="Footer Placeholder 3"/>
          <p:cNvSpPr>
            <a:spLocks noGrp="1"/>
          </p:cNvSpPr>
          <p:nvPr>
            <p:ph type="ftr" sz="quarter" idx="2"/>
          </p:nvPr>
        </p:nvSpPr>
        <p:spPr>
          <a:xfrm>
            <a:off x="1" y="6456611"/>
            <a:ext cx="4302231" cy="3410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8" y="6456611"/>
            <a:ext cx="4302231" cy="341064"/>
          </a:xfrm>
          <a:prstGeom prst="rect">
            <a:avLst/>
          </a:prstGeom>
        </p:spPr>
        <p:txBody>
          <a:bodyPr vert="horz" lIns="91440" tIns="45720" rIns="91440" bIns="45720" rtlCol="0" anchor="b"/>
          <a:lstStyle>
            <a:lvl1pPr algn="r">
              <a:defRPr sz="1200"/>
            </a:lvl1pPr>
          </a:lstStyle>
          <a:p>
            <a:fld id="{CDADDF8D-741E-4E60-BBBE-A5A94FFFA5D4}" type="slidenum">
              <a:rPr lang="en-US" smtClean="0"/>
              <a:t>‹#›</a:t>
            </a:fld>
            <a:endParaRPr lang="en-US"/>
          </a:p>
        </p:txBody>
      </p:sp>
    </p:spTree>
    <p:extLst>
      <p:ext uri="{BB962C8B-B14F-4D97-AF65-F5344CB8AC3E}">
        <p14:creationId xmlns:p14="http://schemas.microsoft.com/office/powerpoint/2010/main" val="3255694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3988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39883"/>
          </a:xfrm>
          <a:prstGeom prst="rect">
            <a:avLst/>
          </a:prstGeom>
        </p:spPr>
        <p:txBody>
          <a:bodyPr vert="horz" lIns="91440" tIns="45720" rIns="91440" bIns="45720" rtlCol="0"/>
          <a:lstStyle>
            <a:lvl1pPr algn="r">
              <a:defRPr sz="1200"/>
            </a:lvl1pPr>
          </a:lstStyle>
          <a:p>
            <a:fld id="{AA161301-18C9-4CA0-A0BF-791B6E0DDD4D}" type="datetimeFigureOut">
              <a:rPr lang="en-GB" smtClean="0"/>
              <a:t>24/02/2024</a:t>
            </a:fld>
            <a:endParaRPr lang="en-GB"/>
          </a:p>
        </p:txBody>
      </p:sp>
      <p:sp>
        <p:nvSpPr>
          <p:cNvPr id="4" name="Slide Image Placeholder 3"/>
          <p:cNvSpPr>
            <a:spLocks noGrp="1" noRot="1" noChangeAspect="1"/>
          </p:cNvSpPr>
          <p:nvPr>
            <p:ph type="sldImg" idx="2"/>
          </p:nvPr>
        </p:nvSpPr>
        <p:spPr>
          <a:xfrm>
            <a:off x="2700338" y="509588"/>
            <a:ext cx="4527550" cy="2547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6" y="3228897"/>
            <a:ext cx="7942578" cy="30589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456614"/>
            <a:ext cx="4302231" cy="33988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4"/>
            <a:ext cx="4302231" cy="339883"/>
          </a:xfrm>
          <a:prstGeom prst="rect">
            <a:avLst/>
          </a:prstGeom>
        </p:spPr>
        <p:txBody>
          <a:bodyPr vert="horz" lIns="91440" tIns="45720" rIns="91440" bIns="45720" rtlCol="0" anchor="b"/>
          <a:lstStyle>
            <a:lvl1pPr algn="r">
              <a:defRPr sz="1200"/>
            </a:lvl1pPr>
          </a:lstStyle>
          <a:p>
            <a:fld id="{0BF20BA8-12AF-476D-99B2-894C09A4EE62}" type="slidenum">
              <a:rPr lang="en-GB" smtClean="0"/>
              <a:t>‹#›</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https://www.apress.com/gp/book/9781484252833</a:t>
            </a:r>
          </a:p>
        </p:txBody>
      </p:sp>
      <p:sp>
        <p:nvSpPr>
          <p:cNvPr id="4" name="Slide Number Placeholder 3"/>
          <p:cNvSpPr>
            <a:spLocks noGrp="1"/>
          </p:cNvSpPr>
          <p:nvPr>
            <p:ph type="sldNum" sz="quarter" idx="5"/>
          </p:nvPr>
        </p:nvSpPr>
        <p:spPr/>
        <p:txBody>
          <a:bodyPr/>
          <a:lstStyle/>
          <a:p>
            <a:fld id="{0BF20BA8-12AF-476D-99B2-894C09A4EE62}" type="slidenum">
              <a:rPr lang="en-GB" smtClean="0"/>
              <a:t>4</a:t>
            </a:fld>
            <a:endParaRPr lang="en-GB"/>
          </a:p>
        </p:txBody>
      </p:sp>
    </p:spTree>
    <p:extLst>
      <p:ext uri="{BB962C8B-B14F-4D97-AF65-F5344CB8AC3E}">
        <p14:creationId xmlns:p14="http://schemas.microsoft.com/office/powerpoint/2010/main" val="84239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18</a:t>
            </a:fld>
            <a:endParaRPr lang="en-GB"/>
          </a:p>
        </p:txBody>
      </p:sp>
    </p:spTree>
    <p:extLst>
      <p:ext uri="{BB962C8B-B14F-4D97-AF65-F5344CB8AC3E}">
        <p14:creationId xmlns:p14="http://schemas.microsoft.com/office/powerpoint/2010/main" val="630818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19</a:t>
            </a:fld>
            <a:endParaRPr lang="en-GB"/>
          </a:p>
        </p:txBody>
      </p:sp>
    </p:spTree>
    <p:extLst>
      <p:ext uri="{BB962C8B-B14F-4D97-AF65-F5344CB8AC3E}">
        <p14:creationId xmlns:p14="http://schemas.microsoft.com/office/powerpoint/2010/main" val="1300193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23</a:t>
            </a:fld>
            <a:endParaRPr lang="en-GB"/>
          </a:p>
        </p:txBody>
      </p:sp>
    </p:spTree>
    <p:extLst>
      <p:ext uri="{BB962C8B-B14F-4D97-AF65-F5344CB8AC3E}">
        <p14:creationId xmlns:p14="http://schemas.microsoft.com/office/powerpoint/2010/main" val="555990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&lt;script type="text/</a:t>
            </a:r>
            <a:r>
              <a:rPr lang="en-US" dirty="0" err="1"/>
              <a:t>javascript</a:t>
            </a:r>
            <a:r>
              <a:rPr lang="en-US" dirty="0"/>
              <a:t>"&gt;</a:t>
            </a:r>
          </a:p>
          <a:p>
            <a:r>
              <a:rPr lang="en-US" dirty="0"/>
              <a:t>alert("test");</a:t>
            </a:r>
          </a:p>
          <a:p>
            <a:r>
              <a:rPr lang="en-US" dirty="0"/>
              <a:t>&lt;/script&gt;</a:t>
            </a:r>
            <a:endParaRPr lang="ro-RO" dirty="0"/>
          </a:p>
        </p:txBody>
      </p:sp>
      <p:sp>
        <p:nvSpPr>
          <p:cNvPr id="4" name="Slide Number Placeholder 3"/>
          <p:cNvSpPr>
            <a:spLocks noGrp="1"/>
          </p:cNvSpPr>
          <p:nvPr>
            <p:ph type="sldNum" sz="quarter" idx="5"/>
          </p:nvPr>
        </p:nvSpPr>
        <p:spPr/>
        <p:txBody>
          <a:bodyPr/>
          <a:lstStyle/>
          <a:p>
            <a:fld id="{0BF20BA8-12AF-476D-99B2-894C09A4EE62}" type="slidenum">
              <a:rPr lang="en-GB" smtClean="0"/>
              <a:t>28</a:t>
            </a:fld>
            <a:endParaRPr lang="en-GB"/>
          </a:p>
        </p:txBody>
      </p:sp>
    </p:spTree>
    <p:extLst>
      <p:ext uri="{BB962C8B-B14F-4D97-AF65-F5344CB8AC3E}">
        <p14:creationId xmlns:p14="http://schemas.microsoft.com/office/powerpoint/2010/main" val="3808640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5"/>
          </p:nvPr>
        </p:nvSpPr>
        <p:spPr/>
        <p:txBody>
          <a:bodyPr/>
          <a:lstStyle/>
          <a:p>
            <a:fld id="{0BF20BA8-12AF-476D-99B2-894C09A4EE62}" type="slidenum">
              <a:rPr lang="en-GB" smtClean="0"/>
              <a:t>30</a:t>
            </a:fld>
            <a:endParaRPr lang="en-GB"/>
          </a:p>
        </p:txBody>
      </p:sp>
    </p:spTree>
    <p:extLst>
      <p:ext uri="{BB962C8B-B14F-4D97-AF65-F5344CB8AC3E}">
        <p14:creationId xmlns:p14="http://schemas.microsoft.com/office/powerpoint/2010/main" val="280453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10</a:t>
            </a:fld>
            <a:endParaRPr lang="en-GB"/>
          </a:p>
        </p:txBody>
      </p:sp>
    </p:spTree>
    <p:extLst>
      <p:ext uri="{BB962C8B-B14F-4D97-AF65-F5344CB8AC3E}">
        <p14:creationId xmlns:p14="http://schemas.microsoft.com/office/powerpoint/2010/main" val="2546531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11</a:t>
            </a:fld>
            <a:endParaRPr lang="en-GB"/>
          </a:p>
        </p:txBody>
      </p:sp>
    </p:spTree>
    <p:extLst>
      <p:ext uri="{BB962C8B-B14F-4D97-AF65-F5344CB8AC3E}">
        <p14:creationId xmlns:p14="http://schemas.microsoft.com/office/powerpoint/2010/main" val="3143252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12</a:t>
            </a:fld>
            <a:endParaRPr lang="en-GB"/>
          </a:p>
        </p:txBody>
      </p:sp>
    </p:spTree>
    <p:extLst>
      <p:ext uri="{BB962C8B-B14F-4D97-AF65-F5344CB8AC3E}">
        <p14:creationId xmlns:p14="http://schemas.microsoft.com/office/powerpoint/2010/main" val="68131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13</a:t>
            </a:fld>
            <a:endParaRPr lang="en-GB"/>
          </a:p>
        </p:txBody>
      </p:sp>
    </p:spTree>
    <p:extLst>
      <p:ext uri="{BB962C8B-B14F-4D97-AF65-F5344CB8AC3E}">
        <p14:creationId xmlns:p14="http://schemas.microsoft.com/office/powerpoint/2010/main" val="2164337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14</a:t>
            </a:fld>
            <a:endParaRPr lang="en-GB"/>
          </a:p>
        </p:txBody>
      </p:sp>
    </p:spTree>
    <p:extLst>
      <p:ext uri="{BB962C8B-B14F-4D97-AF65-F5344CB8AC3E}">
        <p14:creationId xmlns:p14="http://schemas.microsoft.com/office/powerpoint/2010/main" val="408824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15</a:t>
            </a:fld>
            <a:endParaRPr lang="en-GB"/>
          </a:p>
        </p:txBody>
      </p:sp>
    </p:spTree>
    <p:extLst>
      <p:ext uri="{BB962C8B-B14F-4D97-AF65-F5344CB8AC3E}">
        <p14:creationId xmlns:p14="http://schemas.microsoft.com/office/powerpoint/2010/main" val="3613841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16</a:t>
            </a:fld>
            <a:endParaRPr lang="en-GB"/>
          </a:p>
        </p:txBody>
      </p:sp>
    </p:spTree>
    <p:extLst>
      <p:ext uri="{BB962C8B-B14F-4D97-AF65-F5344CB8AC3E}">
        <p14:creationId xmlns:p14="http://schemas.microsoft.com/office/powerpoint/2010/main" val="1145919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17</a:t>
            </a:fld>
            <a:endParaRPr lang="en-GB"/>
          </a:p>
        </p:txBody>
      </p:sp>
    </p:spTree>
    <p:extLst>
      <p:ext uri="{BB962C8B-B14F-4D97-AF65-F5344CB8AC3E}">
        <p14:creationId xmlns:p14="http://schemas.microsoft.com/office/powerpoint/2010/main" val="21520002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pattFill prst="lgGrid">
          <a:fgClr>
            <a:srgbClr val="F6F8FC"/>
          </a:fgClr>
          <a:bgClr>
            <a:schemeClr val="bg1"/>
          </a:bgClr>
        </a:patt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lumMod val="95000"/>
                    <a:lumOff val="5000"/>
                  </a:schemeClr>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
        <p:nvSpPr>
          <p:cNvPr id="18" name="Text Placeholder 17"/>
          <p:cNvSpPr>
            <a:spLocks noGrp="1"/>
          </p:cNvSpPr>
          <p:nvPr>
            <p:ph type="body" sz="quarter" idx="11" hasCustomPrompt="1"/>
          </p:nvPr>
        </p:nvSpPr>
        <p:spPr>
          <a:xfrm>
            <a:off x="8736154" y="6256872"/>
            <a:ext cx="3456463" cy="393009"/>
          </a:xfrm>
          <a:prstGeom prst="rect">
            <a:avLst/>
          </a:prstGeom>
        </p:spPr>
        <p:txBody>
          <a:bodyPr anchor="ctr"/>
          <a:lstStyle>
            <a:lvl1pPr marL="0" indent="0" algn="l">
              <a:buNone/>
              <a:defRPr sz="2200">
                <a:ln>
                  <a:noFill/>
                </a:ln>
                <a:solidFill>
                  <a:schemeClr val="bg1">
                    <a:lumMod val="50000"/>
                  </a:schemeClr>
                </a:solidFill>
                <a:latin typeface="Segoe UI Light" panose="020B0502040204020203" pitchFamily="34" charset="0"/>
                <a:cs typeface="Segoe UI Light" panose="020B0502040204020203" pitchFamily="34" charset="0"/>
              </a:defRPr>
            </a:lvl1pPr>
          </a:lstStyle>
          <a:p>
            <a:pPr lvl="0"/>
            <a:r>
              <a:rPr lang="en-US" dirty="0"/>
              <a:t>E-mail</a:t>
            </a:r>
          </a:p>
        </p:txBody>
      </p:sp>
      <p:pic>
        <p:nvPicPr>
          <p:cNvPr id="7" name="Picture 6"/>
          <p:cNvPicPr>
            <a:picLocks noChangeAspect="1"/>
          </p:cNvPicPr>
          <p:nvPr userDrawn="1"/>
        </p:nvPicPr>
        <p:blipFill>
          <a:blip r:embed="rId2"/>
          <a:stretch>
            <a:fillRect/>
          </a:stretch>
        </p:blipFill>
        <p:spPr>
          <a:xfrm>
            <a:off x="8016153" y="6093376"/>
            <a:ext cx="720000" cy="720000"/>
          </a:xfrm>
          <a:prstGeom prst="rect">
            <a:avLst/>
          </a:prstGeom>
        </p:spPr>
      </p:pic>
    </p:spTree>
    <p:extLst>
      <p:ext uri="{BB962C8B-B14F-4D97-AF65-F5344CB8AC3E}">
        <p14:creationId xmlns:p14="http://schemas.microsoft.com/office/powerpoint/2010/main" val="73260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94251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p:bg>
      <p:bgPr>
        <a:solidFill>
          <a:srgbClr val="60A917"/>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2278104042"/>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0723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100203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8936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Tree>
    <p:extLst>
      <p:ext uri="{BB962C8B-B14F-4D97-AF65-F5344CB8AC3E}">
        <p14:creationId xmlns:p14="http://schemas.microsoft.com/office/powerpoint/2010/main" val="21515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p:bg>
      <p:bgPr>
        <a:solidFill>
          <a:srgbClr val="1BA1E2"/>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389771995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vl4pPr marL="1371600" indent="0">
              <a:buNone/>
              <a:defRPr>
                <a:ln>
                  <a:noFill/>
                </a:ln>
                <a:solidFill>
                  <a:srgbClr val="FA680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3"/>
            <a:r>
              <a:rPr lang="en-US" i="0" dirty="0" err="1"/>
              <a:t>prin</a:t>
            </a:r>
            <a:r>
              <a:rPr lang="en-US" i="0" dirty="0"/>
              <a:t> </a:t>
            </a:r>
            <a:r>
              <a:rPr lang="en-US" i="0" dirty="0" err="1"/>
              <a:t>derivare</a:t>
            </a:r>
            <a:r>
              <a:rPr lang="en-US" i="0" dirty="0"/>
              <a:t> </a:t>
            </a:r>
            <a:r>
              <a:rPr lang="en-US" i="0" dirty="0">
                <a:solidFill>
                  <a:schemeClr val="hlink"/>
                </a:solidFill>
              </a:rPr>
              <a:t>NU se </a:t>
            </a:r>
            <a:r>
              <a:rPr lang="en-US" i="0" dirty="0" err="1">
                <a:solidFill>
                  <a:schemeClr val="hlink"/>
                </a:solidFill>
              </a:rPr>
              <a:t>elimina</a:t>
            </a:r>
            <a:r>
              <a:rPr lang="en-US" i="0" dirty="0"/>
              <a:t> </a:t>
            </a:r>
            <a:r>
              <a:rPr lang="en-US" i="0" dirty="0" err="1"/>
              <a:t>restrictiile</a:t>
            </a:r>
            <a:r>
              <a:rPr lang="en-US" i="0" dirty="0"/>
              <a:t> de </a:t>
            </a:r>
            <a:r>
              <a:rPr lang="en-US" i="0" dirty="0" err="1"/>
              <a:t>acces</a:t>
            </a:r>
            <a:r>
              <a:rPr lang="en-US" i="0" dirty="0"/>
              <a:t> din </a:t>
            </a:r>
            <a:r>
              <a:rPr lang="en-US" i="0" dirty="0" err="1"/>
              <a:t>clasa</a:t>
            </a:r>
            <a:r>
              <a:rPr lang="en-US" i="0" dirty="0"/>
              <a:t> de </a:t>
            </a:r>
            <a:r>
              <a:rPr lang="en-US" i="0" dirty="0" err="1"/>
              <a:t>baza</a:t>
            </a:r>
            <a:endParaRPr lang="en-US" dirty="0"/>
          </a:p>
        </p:txBody>
      </p:sp>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03948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00"/>
                                        <p:tgtEl>
                                          <p:spTgt spid="3">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00"/>
                                        <p:tgtEl>
                                          <p:spTgt spid="3">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600"/>
                                        <p:tgtEl>
                                          <p:spTgt spid="3">
                                            <p:txEl>
                                              <p:pRg st="2" end="2"/>
                                            </p:txEl>
                                          </p:spTgt>
                                        </p:tgtEl>
                                      </p:cBhvr>
                                    </p:animEffect>
                                  </p:childTnLst>
                                </p:cTn>
                              </p:par>
                              <p:par>
                                <p:cTn id="14" presetID="10" presetClass="entr" presetSubtype="0" fill="hold" grpId="0" nodeType="withEffect">
                                  <p:stCondLst>
                                    <p:cond delay="11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600"/>
                                        <p:tgtEl>
                                          <p:spTgt spid="3">
                                            <p:txEl>
                                              <p:pRg st="3" end="3"/>
                                            </p:txEl>
                                          </p:spTgt>
                                        </p:tgtEl>
                                      </p:cBhvr>
                                    </p:animEffect>
                                  </p:childTnLst>
                                </p:cTn>
                              </p:par>
                              <p:par>
                                <p:cTn id="17" presetID="10" presetClass="entr" presetSubtype="0" fill="hold" grpId="0" nodeType="withEffect">
                                  <p:stCondLst>
                                    <p:cond delay="11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600"/>
                                        <p:tgtEl>
                                          <p:spTgt spid="3">
                                            <p:txEl>
                                              <p:pRg st="4" end="4"/>
                                            </p:txEl>
                                          </p:spTgt>
                                        </p:tgtEl>
                                      </p:cBhvr>
                                    </p:animEffect>
                                  </p:childTnLst>
                                </p:cTn>
                              </p:par>
                              <p:par>
                                <p:cTn id="20" presetID="42" presetClass="path" presetSubtype="0" accel="50000" decel="50000" fill="hold" grpId="1" nodeType="withEffect">
                                  <p:stCondLst>
                                    <p:cond delay="500"/>
                                  </p:stCondLst>
                                  <p:childTnLst>
                                    <p:animMotion origin="layout" path="M -4.79167E-6 -3.33333E-6 L -0.02356 -3.33333E-6 " pathEditMode="relative" rAng="0" ptsTypes="AA">
                                      <p:cBhvr>
                                        <p:cTn id="21" dur="1200" fill="hold"/>
                                        <p:tgtEl>
                                          <p:spTgt spid="3">
                                            <p:txEl>
                                              <p:pRg st="0" end="0"/>
                                            </p:txEl>
                                          </p:spTgt>
                                        </p:tgtEl>
                                        <p:attrNameLst>
                                          <p:attrName>ppt_x</p:attrName>
                                          <p:attrName>ppt_y</p:attrName>
                                        </p:attrNameLst>
                                      </p:cBhvr>
                                      <p:rCtr x="-1185" y="0"/>
                                    </p:animMotion>
                                  </p:childTnLst>
                                </p:cTn>
                              </p:par>
                              <p:par>
                                <p:cTn id="22" presetID="42" presetClass="path" presetSubtype="0" accel="50000" decel="50000" fill="hold" grpId="1" nodeType="withEffect">
                                  <p:stCondLst>
                                    <p:cond delay="700"/>
                                  </p:stCondLst>
                                  <p:childTnLst>
                                    <p:animMotion origin="layout" path="M 0.02356 1.85185E-6 L 3.54167E-6 1.85185E-6 " pathEditMode="relative" rAng="0" ptsTypes="AA">
                                      <p:cBhvr>
                                        <p:cTn id="23" dur="1100" fill="hold"/>
                                        <p:tgtEl>
                                          <p:spTgt spid="3">
                                            <p:txEl>
                                              <p:pRg st="1" end="1"/>
                                            </p:txEl>
                                          </p:spTgt>
                                        </p:tgtEl>
                                        <p:attrNameLst>
                                          <p:attrName>ppt_x</p:attrName>
                                          <p:attrName>ppt_y</p:attrName>
                                        </p:attrNameLst>
                                      </p:cBhvr>
                                      <p:rCtr x="-1185" y="0"/>
                                    </p:animMotion>
                                  </p:childTnLst>
                                </p:cTn>
                              </p:par>
                              <p:par>
                                <p:cTn id="24" presetID="42" presetClass="path" presetSubtype="0" accel="50000" decel="50000" fill="hold" grpId="1" nodeType="withEffect">
                                  <p:stCondLst>
                                    <p:cond delay="1000"/>
                                  </p:stCondLst>
                                  <p:childTnLst>
                                    <p:animMotion origin="layout" path="M 0.04479 0.00856 L 0.02903 0.00856 " pathEditMode="relative" rAng="0" ptsTypes="AA">
                                      <p:cBhvr>
                                        <p:cTn id="25" dur="900" fill="hold"/>
                                        <p:tgtEl>
                                          <p:spTgt spid="3">
                                            <p:txEl>
                                              <p:pRg st="2" end="2"/>
                                            </p:txEl>
                                          </p:spTgt>
                                        </p:tgtEl>
                                        <p:attrNameLst>
                                          <p:attrName>ppt_x</p:attrName>
                                          <p:attrName>ppt_y</p:attrName>
                                        </p:attrNameLst>
                                      </p:cBhvr>
                                      <p:rCtr x="-794" y="0"/>
                                    </p:animMotion>
                                  </p:childTnLst>
                                </p:cTn>
                              </p:par>
                              <p:par>
                                <p:cTn id="26" presetID="42" presetClass="path" presetSubtype="0" accel="50000" decel="50000" fill="hold" grpId="1" nodeType="withEffect">
                                  <p:stCondLst>
                                    <p:cond delay="1000"/>
                                  </p:stCondLst>
                                  <p:childTnLst>
                                    <p:animMotion origin="layout" path="M 0.0448 0.00857 L 0.02904 0.00857 " pathEditMode="relative" rAng="0" ptsTypes="AA">
                                      <p:cBhvr>
                                        <p:cTn id="27" dur="900" fill="hold"/>
                                        <p:tgtEl>
                                          <p:spTgt spid="3">
                                            <p:txEl>
                                              <p:pRg st="3" end="3"/>
                                            </p:txEl>
                                          </p:spTgt>
                                        </p:tgtEl>
                                        <p:attrNameLst>
                                          <p:attrName>ppt_x</p:attrName>
                                          <p:attrName>ppt_y</p:attrName>
                                        </p:attrNameLst>
                                      </p:cBhvr>
                                      <p:rCtr x="-794" y="0"/>
                                    </p:animMotion>
                                  </p:childTnLst>
                                </p:cTn>
                              </p:par>
                              <p:par>
                                <p:cTn id="28" presetID="42" presetClass="path" presetSubtype="0" accel="50000" decel="50000" fill="hold" grpId="1" nodeType="withEffect">
                                  <p:stCondLst>
                                    <p:cond delay="1000"/>
                                  </p:stCondLst>
                                  <p:childTnLst>
                                    <p:animMotion origin="layout" path="M 0.04479 0.00856 L 0.02904 0.00856 " pathEditMode="relative" rAng="0" ptsTypes="AA">
                                      <p:cBhvr>
                                        <p:cTn id="29" dur="900" fill="hold"/>
                                        <p:tgtEl>
                                          <p:spTgt spid="3">
                                            <p:txEl>
                                              <p:pRg st="4" end="4"/>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6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 lvl="4">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Lst>
      </p:bldP>
      <p:bldP spid="3" grpId="1" uiExpan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3"/>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3"/>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3"/>
                        </p:tgtEl>
                        <p:attrNameLst>
                          <p:attrName>ppt_x</p:attrName>
                          <p:attrName>ppt_y</p:attrName>
                        </p:attrNameLst>
                      </p:cBhvr>
                      <p:rCtr x="-794" y="0"/>
                    </p:animMotion>
                  </p:childTnLst>
                </p:cTn>
              </p:par>
            </p:tnLst>
          </p:tmpl>
          <p:tmpl lvl="4">
            <p:tnLst>
              <p:par>
                <p:cTn presetID="42" presetClass="path" presetSubtype="0" accel="50000" decel="50000" fill="hold" nodeType="withEffect">
                  <p:stCondLst>
                    <p:cond delay="1000"/>
                  </p:stCondLst>
                  <p:childTnLst>
                    <p:animMotion origin="layout" path="M 0.04479 0.00856 L 0.02904 0.00856 " pathEditMode="relative" rAng="0" ptsTypes="AA">
                      <p:cBhvr>
                        <p:cTn dur="900" fill="hold"/>
                        <p:tgtEl>
                          <p:spTgt spid="3"/>
                        </p:tgtEl>
                        <p:attrNameLst>
                          <p:attrName>ppt_x</p:attrName>
                          <p:attrName>ppt_y</p:attrName>
                        </p:attrNameLst>
                      </p:cBhvr>
                      <p:rCtr x="-794" y="0"/>
                    </p:animMotion>
                  </p:childTnLst>
                </p:cTn>
              </p:par>
            </p:tnLst>
          </p:tmpl>
          <p:tmpl lvl="7">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3"/>
                        </p:tgtEl>
                        <p:attrNameLst>
                          <p:attrName>ppt_x</p:attrName>
                          <p:attrName>ppt_y</p:attrName>
                        </p:attrNameLst>
                      </p:cBhvr>
                      <p:rCtr x="-794" y="0"/>
                    </p:animMotion>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23660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1584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p:bg>
      <p:bgPr>
        <a:solidFill>
          <a:srgbClr val="FA6800"/>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4185054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25510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418294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8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139772"/>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1" r:id="rId3"/>
    <p:sldLayoutId id="2147483650" r:id="rId4"/>
    <p:sldLayoutId id="2147483668" r:id="rId5"/>
    <p:sldLayoutId id="2147483652" r:id="rId6"/>
    <p:sldLayoutId id="2147483660" r:id="rId7"/>
    <p:sldLayoutId id="2147483656" r:id="rId8"/>
    <p:sldLayoutId id="2147483666" r:id="rId9"/>
    <p:sldLayoutId id="2147483662" r:id="rId10"/>
    <p:sldLayoutId id="2147483659" r:id="rId11"/>
    <p:sldLayoutId id="2147483657" r:id="rId12"/>
    <p:sldLayoutId id="2147483667" r:id="rId13"/>
    <p:sldLayoutId id="2147483663" r:id="rId14"/>
  </p:sldLayoutIdLst>
  <p:hf hdr="0" ftr="0" dt="0"/>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aspnet/" TargetMode="External"/><Relationship Id="rId1" Type="http://schemas.openxmlformats.org/officeDocument/2006/relationships/slideLayout" Target="../slideLayouts/slideLayout8.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spnet/core/security/anti-request-forgery" TargetMode="External"/><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docs.microsoft.com/en-us/aspnet/core/security/cors?view=aspnetcore-2.1"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aspnet/core/security/cross-site-scripting"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ro.linkedin.com/in/cotfasliviu"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apress.com/gp/book/9781484254394"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6.tiff"/><Relationship Id="rId4" Type="http://schemas.openxmlformats.org/officeDocument/2006/relationships/hyperlink" Target="https://github.com/Apress/pro-asp.net-core-3"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www.syncfusion.com/resources/techportal/details/ebooks/ASP_NET_Core_Succinctly" TargetMode="Externa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www.pluralsight.com/" TargetMode="External"/><Relationship Id="rId2" Type="http://schemas.openxmlformats.org/officeDocument/2006/relationships/hyperlink" Target="https://docs.microsoft.com/en-us/learn/" TargetMode="External"/><Relationship Id="rId1" Type="http://schemas.openxmlformats.org/officeDocument/2006/relationships/slideLayout" Target="../slideLayouts/slideLayout9.xml"/><Relationship Id="rId4" Type="http://schemas.openxmlformats.org/officeDocument/2006/relationships/hyperlink" Target="https://azure.microsoft.com/en-us/free/student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dotnet/api/?view=net-5.0" TargetMode="External"/><Relationship Id="rId2" Type="http://schemas.openxmlformats.org/officeDocument/2006/relationships/hyperlink" Target="https://docs.microsoft.com/en-us/aspnet/" TargetMode="External"/><Relationship Id="rId1" Type="http://schemas.openxmlformats.org/officeDocument/2006/relationships/slideLayout" Target="../slideLayouts/slideLayout9.xml"/><Relationship Id="rId5" Type="http://schemas.openxmlformats.org/officeDocument/2006/relationships/hyperlink" Target="https://code.msdn.microsoft.com/" TargetMode="External"/><Relationship Id="rId4" Type="http://schemas.openxmlformats.org/officeDocument/2006/relationships/hyperlink" Target="https://github.com/aspnet/Home" TargetMode="External"/></Relationships>
</file>

<file path=ppt/slides/_rels/slide8.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image" Target="../media/image10.png"/><Relationship Id="rId7" Type="http://schemas.openxmlformats.org/officeDocument/2006/relationships/slide" Target="slide24.xml"/><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slide" Target="slide10.xml"/><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slide" Target="slide29.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aspnet/core/security"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effectLst>
                  <a:outerShdw blurRad="38100" dist="38100" dir="2700000" algn="tl">
                    <a:srgbClr val="000000">
                      <a:alpha val="43137"/>
                    </a:srgbClr>
                  </a:outerShdw>
                </a:effectLst>
                <a:latin typeface="Segoe UI" panose="020B0502040204020203" pitchFamily="34" charset="0"/>
              </a:rPr>
              <a:t>Web and Cloud Security</a:t>
            </a:r>
            <a:endParaRPr lang="en-GB" b="1" dirty="0">
              <a:effectLst>
                <a:outerShdw blurRad="38100" dist="38100" dir="2700000" algn="tl">
                  <a:srgbClr val="000000">
                    <a:alpha val="43137"/>
                  </a:srgbClr>
                </a:outerShdw>
              </a:effectLst>
            </a:endParaRPr>
          </a:p>
        </p:txBody>
      </p:sp>
      <p:sp>
        <p:nvSpPr>
          <p:cNvPr id="3" name="Text Placeholder 2"/>
          <p:cNvSpPr>
            <a:spLocks noGrp="1"/>
          </p:cNvSpPr>
          <p:nvPr>
            <p:ph type="body" sz="quarter" idx="10"/>
          </p:nvPr>
        </p:nvSpPr>
        <p:spPr/>
        <p:txBody>
          <a:bodyPr/>
          <a:lstStyle/>
          <a:p>
            <a:r>
              <a:rPr lang="en-US" dirty="0"/>
              <a:t>ASP.NET</a:t>
            </a:r>
            <a:r>
              <a:rPr lang="en-US" b="1" dirty="0"/>
              <a:t> – Part III</a:t>
            </a:r>
            <a:endParaRPr lang="hr-HR" b="1" dirty="0">
              <a:effectLst>
                <a:outerShdw blurRad="38100" dist="38100" dir="2700000" algn="tl">
                  <a:srgbClr val="000000">
                    <a:alpha val="43137"/>
                  </a:srgbClr>
                </a:outerShdw>
              </a:effectLst>
            </a:endParaRPr>
          </a:p>
        </p:txBody>
      </p:sp>
      <p:sp>
        <p:nvSpPr>
          <p:cNvPr id="8" name="Text Placeholder 7"/>
          <p:cNvSpPr>
            <a:spLocks noGrp="1"/>
          </p:cNvSpPr>
          <p:nvPr>
            <p:ph type="body" sz="quarter" idx="11"/>
          </p:nvPr>
        </p:nvSpPr>
        <p:spPr>
          <a:prstGeom prst="rect">
            <a:avLst/>
          </a:prstGeom>
        </p:spPr>
        <p:txBody>
          <a:bodyPr/>
          <a:lstStyle/>
          <a:p>
            <a:r>
              <a:rPr lang="en-US" b="1" dirty="0"/>
              <a:t>liviu.cotfas</a:t>
            </a:r>
            <a:r>
              <a:rPr lang="en-US" dirty="0"/>
              <a:t>@ase.ro</a:t>
            </a:r>
            <a:endParaRPr lang="hr-HR" dirty="0"/>
          </a:p>
        </p:txBody>
      </p:sp>
      <p:pic>
        <p:nvPicPr>
          <p:cNvPr id="4098" name="Picture 2" descr="http://dice.ase.ro/wp-content/themes/twentyeleven-xili/images/d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61247"/>
            <a:ext cx="119062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7"/>
          <p:cNvSpPr txBox="1">
            <a:spLocks/>
          </p:cNvSpPr>
          <p:nvPr/>
        </p:nvSpPr>
        <p:spPr>
          <a:xfrm>
            <a:off x="911424" y="6256872"/>
            <a:ext cx="3456463" cy="393009"/>
          </a:xfrm>
          <a:prstGeom prst="rect">
            <a:avLst/>
          </a:prstGeom>
        </p:spPr>
        <p:txBody>
          <a:bodyPr anchor="ctr"/>
          <a:lstStyle>
            <a:lvl1pPr marL="0" indent="0" algn="l" defTabSz="914400" rtl="0" eaLnBrk="1" latinLnBrk="0" hangingPunct="1">
              <a:spcBef>
                <a:spcPct val="20000"/>
              </a:spcBef>
              <a:buFont typeface="Arial" pitchFamily="34" charset="0"/>
              <a:buNone/>
              <a:defRPr sz="2200" kern="1200">
                <a:ln>
                  <a:noFill/>
                </a:ln>
                <a:solidFill>
                  <a:schemeClr val="bg1">
                    <a:lumMod val="50000"/>
                  </a:schemeClr>
                </a:solidFill>
                <a:latin typeface="Segoe UI Light" panose="020B0502040204020203" pitchFamily="34" charset="0"/>
                <a:ea typeface="Segoe UI" pitchFamily="34" charset="0"/>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Liviu-Adrian Cotfas, PhD.</a:t>
            </a:r>
            <a:endParaRPr lang="hr-HR" b="1" dirty="0"/>
          </a:p>
        </p:txBody>
      </p:sp>
      <p:sp>
        <p:nvSpPr>
          <p:cNvPr id="9" name="Rectangle 8"/>
          <p:cNvSpPr/>
          <p:nvPr/>
        </p:nvSpPr>
        <p:spPr>
          <a:xfrm>
            <a:off x="2207568" y="459570"/>
            <a:ext cx="6096000" cy="646331"/>
          </a:xfrm>
          <a:prstGeom prst="rect">
            <a:avLst/>
          </a:prstGeom>
        </p:spPr>
        <p:txBody>
          <a:bodyPr>
            <a:spAutoFit/>
          </a:bodyPr>
          <a:lstStyle/>
          <a:p>
            <a:r>
              <a:rPr lang="en-US" b="1" dirty="0"/>
              <a:t>Department of Economic Informatics  and Cybernetics</a:t>
            </a:r>
          </a:p>
          <a:p>
            <a:r>
              <a:rPr lang="en-US" dirty="0"/>
              <a:t>Bucharest University of Economic Studies</a:t>
            </a:r>
          </a:p>
        </p:txBody>
      </p:sp>
    </p:spTree>
    <p:extLst>
      <p:ext uri="{BB962C8B-B14F-4D97-AF65-F5344CB8AC3E}">
        <p14:creationId xmlns:p14="http://schemas.microsoft.com/office/powerpoint/2010/main" val="121520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AEA1C6-8816-4F29-9263-FF192F8D6ADF}"/>
              </a:ext>
            </a:extLst>
          </p:cNvPr>
          <p:cNvSpPr>
            <a:spLocks noGrp="1"/>
          </p:cNvSpPr>
          <p:nvPr>
            <p:ph type="title"/>
          </p:nvPr>
        </p:nvSpPr>
        <p:spPr/>
        <p:txBody>
          <a:bodyPr/>
          <a:lstStyle/>
          <a:p>
            <a:r>
              <a:rPr lang="en-US" dirty="0"/>
              <a:t>Cross-Site Request Forgery (XSRF/CSRF) </a:t>
            </a:r>
          </a:p>
        </p:txBody>
      </p:sp>
    </p:spTree>
    <p:extLst>
      <p:ext uri="{BB962C8B-B14F-4D97-AF65-F5344CB8AC3E}">
        <p14:creationId xmlns:p14="http://schemas.microsoft.com/office/powerpoint/2010/main" val="3133587711"/>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342900" indent="-342900" algn="just">
              <a:buFont typeface="Wingdings" panose="05000000000000000000" pitchFamily="2" charset="2"/>
              <a:buChar char="§"/>
            </a:pPr>
            <a:r>
              <a:rPr lang="en-US" dirty="0"/>
              <a:t>Cross-site request forgery (also known as XSRF or CSRF, pronounced see-surf) is an attack against web-hosted applications whereby a malicious web site can influence the interaction between a client browser and a web site that trusts that browser.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These attacks are made possible because web browsers send some types of authentication tokens automatically with every request to a web site. This form of exploit is also known as a one-click attack or as session riding, because the attack takes advantage of the user's previously authenticated session.</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 malicious site sends POST/GET requests to the attacked site (in which the user is authenticated).</a:t>
            </a:r>
          </a:p>
        </p:txBody>
      </p:sp>
    </p:spTree>
    <p:extLst>
      <p:ext uri="{BB962C8B-B14F-4D97-AF65-F5344CB8AC3E}">
        <p14:creationId xmlns:p14="http://schemas.microsoft.com/office/powerpoint/2010/main" val="1744145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457200" indent="-457200" algn="just">
              <a:buFont typeface="+mj-lt"/>
              <a:buAutoNum type="arabicPeriod"/>
            </a:pPr>
            <a:r>
              <a:rPr lang="en-US" dirty="0"/>
              <a:t>A user logs into www.example.com, using forms authentication.</a:t>
            </a:r>
          </a:p>
          <a:p>
            <a:pPr marL="457200" indent="-457200" algn="just">
              <a:buFont typeface="+mj-lt"/>
              <a:buAutoNum type="arabicPeriod"/>
            </a:pPr>
            <a:r>
              <a:rPr lang="en-US" dirty="0"/>
              <a:t>The server authenticates the user and issues a response that includes an authentication cookie.</a:t>
            </a:r>
          </a:p>
          <a:p>
            <a:pPr marL="457200" indent="-457200" algn="just">
              <a:buFont typeface="+mj-lt"/>
              <a:buAutoNum type="arabicPeriod"/>
            </a:pPr>
            <a:r>
              <a:rPr lang="en-US" dirty="0"/>
              <a:t>The user visits a malicious site.</a:t>
            </a:r>
          </a:p>
          <a:p>
            <a:pPr marL="457200" indent="-457200" algn="just">
              <a:buFont typeface="+mj-lt"/>
              <a:buAutoNum type="arabicPeriod"/>
            </a:pPr>
            <a:r>
              <a:rPr lang="en-US" dirty="0"/>
              <a:t>This malicious site contains the following HTML form:</a:t>
            </a:r>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algn="just"/>
            <a:r>
              <a:rPr lang="en-US" b="1" dirty="0"/>
              <a:t>Note: </a:t>
            </a:r>
            <a:r>
              <a:rPr lang="en-US" dirty="0"/>
              <a:t>the form action posts to the vulnerable site, not to the malicious site. This is the “cross-site” part of CSRF.</a:t>
            </a:r>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
        <p:nvSpPr>
          <p:cNvPr id="7" name="Rectangle 6">
            <a:extLst>
              <a:ext uri="{FF2B5EF4-FFF2-40B4-BE49-F238E27FC236}">
                <a16:creationId xmlns:a16="http://schemas.microsoft.com/office/drawing/2014/main" id="{FF82D8E9-658E-4444-95AD-B739E381D821}"/>
              </a:ext>
            </a:extLst>
          </p:cNvPr>
          <p:cNvSpPr/>
          <p:nvPr/>
        </p:nvSpPr>
        <p:spPr>
          <a:xfrm>
            <a:off x="2228256" y="3717032"/>
            <a:ext cx="7907088" cy="1754326"/>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&lt;h1&gt;</a:t>
            </a:r>
            <a:r>
              <a:rPr lang="en-US" dirty="0">
                <a:solidFill>
                  <a:srgbClr val="000000"/>
                </a:solidFill>
                <a:latin typeface="Consolas" panose="020B0609020204030204" pitchFamily="49" charset="0"/>
              </a:rPr>
              <a:t>You Are a Winner!</a:t>
            </a:r>
            <a:r>
              <a:rPr lang="en-US" dirty="0">
                <a:solidFill>
                  <a:srgbClr val="800000"/>
                </a:solidFill>
                <a:latin typeface="Consolas" panose="020B0609020204030204" pitchFamily="49" charset="0"/>
              </a:rPr>
              <a:t>&lt;/h1&gt;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&lt;form</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action</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"http://example.com/</a:t>
            </a:r>
            <a:r>
              <a:rPr lang="en-US" dirty="0" err="1">
                <a:solidFill>
                  <a:srgbClr val="0000FF"/>
                </a:solidFill>
                <a:latin typeface="Consolas" panose="020B0609020204030204" pitchFamily="49" charset="0"/>
              </a:rPr>
              <a:t>api</a:t>
            </a:r>
            <a:r>
              <a:rPr lang="en-US" dirty="0">
                <a:solidFill>
                  <a:srgbClr val="0000FF"/>
                </a:solidFill>
                <a:latin typeface="Consolas" panose="020B0609020204030204" pitchFamily="49" charset="0"/>
              </a:rPr>
              <a:t>/account"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method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"post"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“Account"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“RO85INGXXXX"</a:t>
            </a:r>
            <a:r>
              <a:rPr lang="en-US" dirty="0">
                <a:solidFill>
                  <a:srgbClr val="800000"/>
                </a:solidFill>
                <a:latin typeface="Consolas" panose="020B0609020204030204" pitchFamily="49" charset="0"/>
              </a:rPr>
              <a:t> /&gt;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"Amount"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"1000000"</a:t>
            </a:r>
            <a:r>
              <a:rPr lang="en-US" dirty="0">
                <a:solidFill>
                  <a:srgbClr val="800000"/>
                </a:solidFill>
                <a:latin typeface="Consolas" panose="020B0609020204030204" pitchFamily="49" charset="0"/>
              </a:rPr>
              <a:t> /&gt;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"submit"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"Click Me"</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&lt;/form&gt;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34889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457200" indent="-457200" algn="just">
              <a:buFont typeface="+mj-lt"/>
              <a:buAutoNum type="arabicPeriod"/>
            </a:pPr>
            <a:r>
              <a:rPr lang="en-US" dirty="0"/>
              <a:t>The user clicks the submit button. The browser automatically includes the authentication cookie for the requested domain (the vulnerable site in this case) with the request.</a:t>
            </a:r>
          </a:p>
          <a:p>
            <a:pPr marL="457200" indent="-457200" algn="just">
              <a:buFont typeface="+mj-lt"/>
              <a:buAutoNum type="arabicPeriod"/>
            </a:pPr>
            <a:r>
              <a:rPr lang="en-US" dirty="0"/>
              <a:t>The request runs on the server with the user’s authentication context, and can do anything that an authenticated user is allowed to do.</a:t>
            </a:r>
          </a:p>
          <a:p>
            <a:pPr marL="457200" indent="-457200" algn="just">
              <a:buFont typeface="+mj-lt"/>
              <a:buAutoNum type="arabicPeriod"/>
            </a:pPr>
            <a:endParaRPr lang="en-US" dirty="0"/>
          </a:p>
          <a:p>
            <a:pPr algn="just"/>
            <a:r>
              <a:rPr lang="en-US" dirty="0"/>
              <a:t>Although this example requires the user to click the form button, the malicious page could just as easily run a script that automatically submits the form or sends a form submission as an AJAX request. The form could also be hidden using CSS so the user never realizes it's present. Moreover, using SSL does not prevent a CSRF attack, because the malicious site can send an https:// request. Some attacks can target site endpoints that respond to GET requests, in which case even an image tag can be used to perform the action.</a:t>
            </a:r>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Tree>
    <p:extLst>
      <p:ext uri="{BB962C8B-B14F-4D97-AF65-F5344CB8AC3E}">
        <p14:creationId xmlns:p14="http://schemas.microsoft.com/office/powerpoint/2010/main" val="373262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342900" indent="-342900" algn="just">
              <a:buFont typeface="Wingdings" panose="05000000000000000000" pitchFamily="2" charset="2"/>
              <a:buChar char="§"/>
            </a:pPr>
            <a:r>
              <a:rPr lang="en-US" dirty="0"/>
              <a:t>Typically, CSRF attacks are possible against web sites that use cookies for authentication, because browsers send all relevant cookies to the destination web site.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However, CSRF attacks are not limited to exploiting cookies. For example, Basic and Digest authentication are also vulnerable. After a user logs in with Basic or Digest authentication, the browser automatically sends the credentials until the session ends.</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Users can guard against CSRF vulnerabilities by: </a:t>
            </a:r>
          </a:p>
          <a:p>
            <a:pPr marL="597150" lvl="1" indent="-342900">
              <a:buFont typeface="Wingdings" panose="05000000000000000000" pitchFamily="2" charset="2"/>
              <a:buChar char="§"/>
            </a:pPr>
            <a:r>
              <a:rPr lang="en-US" dirty="0"/>
              <a:t>Logging off web sites when they have finished using them</a:t>
            </a:r>
          </a:p>
          <a:p>
            <a:pPr marL="597150" lvl="1" indent="-342900">
              <a:buFont typeface="Wingdings" panose="05000000000000000000" pitchFamily="2" charset="2"/>
              <a:buChar char="§"/>
            </a:pPr>
            <a:r>
              <a:rPr lang="en-US" dirty="0"/>
              <a:t>Clearing their browser's cookies periodically</a:t>
            </a:r>
          </a:p>
          <a:p>
            <a:pPr marL="342900" indent="-342900" algn="just">
              <a:buFont typeface="Wingdings" panose="05000000000000000000" pitchFamily="2" charset="2"/>
              <a:buChar char="§"/>
            </a:pPr>
            <a:endParaRPr lang="en-US" dirty="0"/>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Tree>
    <p:extLst>
      <p:ext uri="{BB962C8B-B14F-4D97-AF65-F5344CB8AC3E}">
        <p14:creationId xmlns:p14="http://schemas.microsoft.com/office/powerpoint/2010/main" val="605004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 (XSRF/CSRF) </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The most common approach to defending against CSRF attacks is </a:t>
            </a:r>
            <a:r>
              <a:rPr lang="en-US"/>
              <a:t>the Synchronizer Token </a:t>
            </a:r>
            <a:r>
              <a:rPr lang="en-US" dirty="0"/>
              <a:t>P</a:t>
            </a:r>
            <a:r>
              <a:rPr lang="en-US"/>
              <a:t>attern </a:t>
            </a:r>
            <a:r>
              <a:rPr lang="en-US" dirty="0"/>
              <a:t>(STP).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STP is a technique used when the user requests a page with form data. The server sends a token associated with the current user's identity to the client.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 client must send back the token to the server for verification. If the server receives a token that doesn't match the authenticated user's identity, the request should be rejected.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 token is unique and unpredictable. The token can also be used to ensure proper sequencing of a series of requests (ensuring page 1 precedes page 2 which precedes page 3). </a:t>
            </a:r>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2668823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 (XSRF/CSRF) </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b="1" dirty="0"/>
              <a:t>ASP.NET Core MVC will generate </a:t>
            </a:r>
            <a:r>
              <a:rPr lang="en-US" b="1" dirty="0" err="1"/>
              <a:t>Antiforgery</a:t>
            </a:r>
            <a:r>
              <a:rPr lang="en-US" b="1" dirty="0"/>
              <a:t> Tokens by default in all the forms: </a:t>
            </a:r>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algn="just"/>
            <a:endParaRPr lang="en-US" b="1"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4" name="Rectangle 3">
            <a:extLst>
              <a:ext uri="{FF2B5EF4-FFF2-40B4-BE49-F238E27FC236}">
                <a16:creationId xmlns:a16="http://schemas.microsoft.com/office/drawing/2014/main" id="{58F06749-D66E-4E20-A24A-8AF1A2B46634}"/>
              </a:ext>
            </a:extLst>
          </p:cNvPr>
          <p:cNvSpPr/>
          <p:nvPr/>
        </p:nvSpPr>
        <p:spPr>
          <a:xfrm>
            <a:off x="1465276" y="2420888"/>
            <a:ext cx="9433048" cy="2308324"/>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&lt;form</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method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"post"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800000"/>
                </a:solidFill>
                <a:latin typeface="Consolas" panose="020B0609020204030204" pitchFamily="49" charset="0"/>
              </a:rPr>
              <a:t>&lt;/form&gt;</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000000"/>
                </a:solidFill>
                <a:highlight>
                  <a:srgbClr val="FFFF00"/>
                </a:highlight>
                <a:latin typeface="Consolas" panose="020B0609020204030204" pitchFamily="49" charset="0"/>
              </a:rPr>
              <a:t>@using (</a:t>
            </a:r>
            <a:r>
              <a:rPr lang="en-US" dirty="0" err="1">
                <a:solidFill>
                  <a:srgbClr val="000000"/>
                </a:solidFill>
                <a:highlight>
                  <a:srgbClr val="FFFF00"/>
                </a:highlight>
                <a:latin typeface="Consolas" panose="020B0609020204030204" pitchFamily="49" charset="0"/>
              </a:rPr>
              <a:t>Html.BeginForm</a:t>
            </a:r>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00"/>
                </a:highlight>
                <a:latin typeface="Consolas" panose="020B0609020204030204" pitchFamily="49" charset="0"/>
              </a:rPr>
              <a:t>ChangePassword</a:t>
            </a:r>
            <a:r>
              <a:rPr lang="en-US" dirty="0">
                <a:solidFill>
                  <a:srgbClr val="000000"/>
                </a:solidFill>
                <a:highlight>
                  <a:srgbClr val="FFFF00"/>
                </a:highlight>
                <a:latin typeface="Consolas" panose="020B0609020204030204" pitchFamily="49" charset="0"/>
              </a:rPr>
              <a:t>", "Manage"))</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59777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 (XSRF/CSRF) </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In each of the above cases, ASP.NET Core will add a hidden form field like the following:</a:t>
            </a: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6" name="Rectangle 5">
            <a:extLst>
              <a:ext uri="{FF2B5EF4-FFF2-40B4-BE49-F238E27FC236}">
                <a16:creationId xmlns:a16="http://schemas.microsoft.com/office/drawing/2014/main" id="{B4B9D281-3FD7-455D-B986-DB6FF3BDEAF9}"/>
              </a:ext>
            </a:extLst>
          </p:cNvPr>
          <p:cNvSpPr/>
          <p:nvPr/>
        </p:nvSpPr>
        <p:spPr>
          <a:xfrm>
            <a:off x="1354578" y="2690336"/>
            <a:ext cx="9482844" cy="1477328"/>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"__</a:t>
            </a:r>
            <a:r>
              <a:rPr lang="en-US" dirty="0" err="1">
                <a:solidFill>
                  <a:srgbClr val="0000FF"/>
                </a:solidFill>
                <a:latin typeface="Consolas" panose="020B0609020204030204" pitchFamily="49" charset="0"/>
              </a:rPr>
              <a:t>RequestVerificationToken</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"CfDJ8NrAkSldwD9CpLRyOtm6FiJB1Jr_F3FQJQDvhlHoLNJJrLA6zaMUmhjMsisu2D2tFkAiYgyWQawJk9vNm36sYP1esHOtamBEPvSk1_x--Sg8Ey2a-d9CV2zHVWIN9MVhvKHOSyKqdZFlYDVd69XYx-rOWPw3ilHGLN6K0Km-1p83jZzF0E4WU5OGg5ns2-m9Yw"</a:t>
            </a:r>
            <a:r>
              <a:rPr lang="en-US" dirty="0">
                <a:solidFill>
                  <a:srgbClr val="800000"/>
                </a:solidFill>
                <a:latin typeface="Consolas" panose="020B0609020204030204" pitchFamily="49" charset="0"/>
              </a:rPr>
              <a:t> /&gt;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63160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 (XSRF/CSRF) </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Automatic generation of </a:t>
            </a:r>
            <a:r>
              <a:rPr lang="en-US" dirty="0" err="1"/>
              <a:t>antiforgery</a:t>
            </a:r>
            <a:r>
              <a:rPr lang="en-US" dirty="0"/>
              <a:t> tokens for HTML form elements can be disabled:</a:t>
            </a: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7" name="Rectangle 6">
            <a:extLst>
              <a:ext uri="{FF2B5EF4-FFF2-40B4-BE49-F238E27FC236}">
                <a16:creationId xmlns:a16="http://schemas.microsoft.com/office/drawing/2014/main" id="{7DF8455D-C452-47FE-9107-3491EA8CD188}"/>
              </a:ext>
            </a:extLst>
          </p:cNvPr>
          <p:cNvSpPr/>
          <p:nvPr/>
        </p:nvSpPr>
        <p:spPr>
          <a:xfrm>
            <a:off x="2353544" y="2348880"/>
            <a:ext cx="7656512" cy="923330"/>
          </a:xfrm>
          <a:prstGeom prst="rect">
            <a:avLst/>
          </a:prstGeom>
          <a:solidFill>
            <a:schemeClr val="bg1"/>
          </a:solidFill>
        </p:spPr>
        <p:txBody>
          <a:bodyPr wrap="square">
            <a:spAutoFit/>
          </a:bodyPr>
          <a:lstStyle/>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 method</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"post"</a:t>
            </a:r>
            <a:r>
              <a:rPr lang="en-US" dirty="0">
                <a:solidFill>
                  <a:srgbClr val="000000"/>
                </a:solidFill>
                <a:highlight>
                  <a:srgbClr val="FFFFFF"/>
                </a:highlight>
                <a:latin typeface="Courier New" panose="02070309020205020404" pitchFamily="49" charset="0"/>
              </a:rPr>
              <a:t> asp</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antiforgery</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"false"</a:t>
            </a:r>
            <a:r>
              <a:rPr lang="en-US" b="1" dirty="0">
                <a:solidFill>
                  <a:srgbClr val="000080"/>
                </a:solidFill>
                <a:highlight>
                  <a:srgbClr val="FFFFFF"/>
                </a:highlight>
                <a:latin typeface="Courier New" panose="02070309020205020404" pitchFamily="49" charset="0"/>
              </a:rPr>
              <a:t>&gt;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a:t>
            </a:r>
            <a:r>
              <a:rPr lang="en-US" b="1" dirty="0">
                <a:solidFill>
                  <a:srgbClr val="000080"/>
                </a:solidFill>
                <a:highlight>
                  <a:srgbClr val="FFFFFF"/>
                </a:highlight>
                <a:latin typeface="Courier New" panose="02070309020205020404" pitchFamily="49" charset="0"/>
              </a:rPr>
              <a:t>&gt;</a:t>
            </a:r>
            <a:endParaRPr lang="en-US" dirty="0"/>
          </a:p>
        </p:txBody>
      </p:sp>
      <p:sp>
        <p:nvSpPr>
          <p:cNvPr id="8" name="Rectangle 7">
            <a:extLst>
              <a:ext uri="{FF2B5EF4-FFF2-40B4-BE49-F238E27FC236}">
                <a16:creationId xmlns:a16="http://schemas.microsoft.com/office/drawing/2014/main" id="{E8FCA60B-C639-4507-AFD5-6399F97D6F9C}"/>
              </a:ext>
            </a:extLst>
          </p:cNvPr>
          <p:cNvSpPr/>
          <p:nvPr/>
        </p:nvSpPr>
        <p:spPr>
          <a:xfrm>
            <a:off x="2353544" y="3933056"/>
            <a:ext cx="6096000" cy="923330"/>
          </a:xfrm>
          <a:prstGeom prst="rect">
            <a:avLst/>
          </a:prstGeom>
          <a:solidFill>
            <a:schemeClr val="bg1"/>
          </a:solidFill>
        </p:spPr>
        <p:txBody>
          <a:bodyPr>
            <a:spAutoFit/>
          </a:bodyPr>
          <a:lstStyle/>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 method</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"post"</a:t>
            </a:r>
            <a:r>
              <a:rPr lang="en-US" b="1" dirty="0">
                <a:solidFill>
                  <a:srgbClr val="000080"/>
                </a:solidFill>
                <a:highlight>
                  <a:srgbClr val="FFFFFF"/>
                </a:highlight>
                <a:latin typeface="Courier New" panose="02070309020205020404" pitchFamily="49" charset="0"/>
              </a:rPr>
              <a:t>&gt;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a:t>
            </a:r>
            <a:r>
              <a:rPr lang="en-US" b="1" dirty="0">
                <a:solidFill>
                  <a:srgbClr val="000080"/>
                </a:solidFill>
                <a:highlight>
                  <a:srgbClr val="FFFFFF"/>
                </a:highlight>
                <a:latin typeface="Courier New" panose="02070309020205020404" pitchFamily="49" charset="0"/>
              </a:rPr>
              <a:t>&gt;</a:t>
            </a:r>
            <a:endParaRPr lang="en-US" dirty="0"/>
          </a:p>
        </p:txBody>
      </p:sp>
    </p:spTree>
    <p:extLst>
      <p:ext uri="{BB962C8B-B14F-4D97-AF65-F5344CB8AC3E}">
        <p14:creationId xmlns:p14="http://schemas.microsoft.com/office/powerpoint/2010/main" val="398289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 (XSRF/CSRF) </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b="1" dirty="0"/>
              <a:t>[</a:t>
            </a:r>
            <a:r>
              <a:rPr lang="ro-RO" b="1" dirty="0" err="1"/>
              <a:t>ValidateAntiForgeryToken</a:t>
            </a:r>
            <a:r>
              <a:rPr lang="en-US" b="1" dirty="0"/>
              <a:t>]</a:t>
            </a:r>
          </a:p>
          <a:p>
            <a:pPr marL="597150" lvl="1" indent="-342900" algn="just">
              <a:buFont typeface="Wingdings" panose="05000000000000000000" pitchFamily="2" charset="2"/>
              <a:buChar char="§"/>
            </a:pPr>
            <a:r>
              <a:rPr lang="en-US" dirty="0"/>
              <a:t>action filter that can be applied to an individual action, a controller, or globally for the app. Requests made to actions that have this filter applied will be blocked unless the request includes a valid </a:t>
            </a:r>
            <a:r>
              <a:rPr lang="en-US" dirty="0" err="1"/>
              <a:t>antiforgery</a:t>
            </a:r>
            <a:r>
              <a:rPr lang="en-US" dirty="0"/>
              <a:t> token.</a:t>
            </a: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7" name="Rectangle 6">
            <a:extLst>
              <a:ext uri="{FF2B5EF4-FFF2-40B4-BE49-F238E27FC236}">
                <a16:creationId xmlns:a16="http://schemas.microsoft.com/office/drawing/2014/main" id="{8CBD59D1-7D33-4DD5-9E3D-761B09765068}"/>
              </a:ext>
            </a:extLst>
          </p:cNvPr>
          <p:cNvSpPr/>
          <p:nvPr/>
        </p:nvSpPr>
        <p:spPr>
          <a:xfrm>
            <a:off x="1775520" y="3424932"/>
            <a:ext cx="9289032" cy="2308324"/>
          </a:xfrm>
          <a:prstGeom prst="rect">
            <a:avLst/>
          </a:prstGeom>
          <a:solidFill>
            <a:schemeClr val="bg1"/>
          </a:solidFill>
        </p:spPr>
        <p:txBody>
          <a:bodyPr wrap="square">
            <a:spAutoFit/>
          </a:bodyPr>
          <a:lstStyle/>
          <a:p>
            <a:r>
              <a:rPr lang="en-US" sz="1600" dirty="0">
                <a:solidFill>
                  <a:srgbClr val="000000"/>
                </a:solidFill>
                <a:latin typeface="Consolas" panose="020B0609020204030204" pitchFamily="49" charset="0"/>
              </a:rPr>
              <a:t>[</a:t>
            </a:r>
            <a:r>
              <a:rPr lang="en-US" sz="1600" dirty="0">
                <a:solidFill>
                  <a:srgbClr val="267F99"/>
                </a:solidFill>
                <a:latin typeface="Consolas" panose="020B0609020204030204" pitchFamily="49" charset="0"/>
              </a:rPr>
              <a:t>Authorize</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AccountController</a:t>
            </a:r>
            <a:r>
              <a:rPr lang="en-US" sz="1600" dirty="0">
                <a:solidFill>
                  <a:srgbClr val="000000"/>
                </a:solidFill>
                <a:latin typeface="Consolas" panose="020B0609020204030204" pitchFamily="49" charset="0"/>
              </a:rPr>
              <a:t> : </a:t>
            </a:r>
            <a:r>
              <a:rPr lang="en-US" sz="1600" dirty="0">
                <a:solidFill>
                  <a:srgbClr val="267F99"/>
                </a:solidFill>
                <a:latin typeface="Consolas" panose="020B0609020204030204" pitchFamily="49" charset="0"/>
              </a:rPr>
              <a:t>Controller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HttpPost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AllowAnonymous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 [</a:t>
            </a:r>
            <a:r>
              <a:rPr lang="en-US" sz="1600" dirty="0" err="1">
                <a:solidFill>
                  <a:srgbClr val="267F99"/>
                </a:solidFill>
                <a:highlight>
                  <a:srgbClr val="FFFF00"/>
                </a:highlight>
                <a:latin typeface="Consolas" panose="020B0609020204030204" pitchFamily="49" charset="0"/>
              </a:rPr>
              <a:t>ValidateAntiForgeryToken</a:t>
            </a:r>
            <a:r>
              <a:rPr lang="en-US" sz="1600" dirty="0">
                <a:solidFill>
                  <a:srgbClr val="000000"/>
                </a:solidFill>
                <a:highlight>
                  <a:srgbClr val="FFFF00"/>
                </a:highlight>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Task</a:t>
            </a:r>
            <a:r>
              <a:rPr lang="en-US" sz="1600" dirty="0">
                <a:solidFill>
                  <a:srgbClr val="000000"/>
                </a:solidFill>
                <a:latin typeface="Consolas" panose="020B0609020204030204" pitchFamily="49" charset="0"/>
              </a:rPr>
              <a:t>&lt;</a:t>
            </a:r>
            <a:r>
              <a:rPr lang="en-US" sz="1600" dirty="0" err="1">
                <a:solidFill>
                  <a:srgbClr val="267F99"/>
                </a:solidFill>
                <a:latin typeface="Consolas" panose="020B0609020204030204" pitchFamily="49" charset="0"/>
              </a:rPr>
              <a:t>IActionResult</a:t>
            </a:r>
            <a:r>
              <a:rPr lang="en-US" sz="1600" dirty="0">
                <a:solidFill>
                  <a:srgbClr val="000000"/>
                </a:solidFill>
                <a:latin typeface="Consolas" panose="020B0609020204030204" pitchFamily="49" charset="0"/>
              </a:rPr>
              <a:t>&gt; </a:t>
            </a:r>
            <a:r>
              <a:rPr lang="en-US" sz="1600" dirty="0">
                <a:solidFill>
                  <a:srgbClr val="795E26"/>
                </a:solidFill>
                <a:latin typeface="Consolas" panose="020B0609020204030204" pitchFamily="49" charset="0"/>
              </a:rPr>
              <a:t>Login</a:t>
            </a:r>
            <a:r>
              <a:rPr lang="en-US" sz="1600" dirty="0">
                <a:solidFill>
                  <a:srgbClr val="000000"/>
                </a:solidFill>
                <a:latin typeface="Consolas" panose="020B0609020204030204" pitchFamily="49" charset="0"/>
              </a:rPr>
              <a:t>(</a:t>
            </a:r>
            <a:r>
              <a:rPr lang="en-US" sz="1600" dirty="0" err="1">
                <a:solidFill>
                  <a:srgbClr val="267F99"/>
                </a:solidFill>
                <a:latin typeface="Consolas" panose="020B0609020204030204" pitchFamily="49" charset="0"/>
              </a:rPr>
              <a:t>LoginModel</a:t>
            </a:r>
            <a:r>
              <a:rPr lang="en-US" sz="1600" dirty="0">
                <a:solidFill>
                  <a:srgbClr val="000000"/>
                </a:solidFill>
                <a:latin typeface="Consolas" panose="020B0609020204030204" pitchFamily="49" charset="0"/>
              </a:rPr>
              <a:t> details)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View</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details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3929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MVC Core, C# Language</a:t>
            </a:r>
          </a:p>
        </p:txBody>
      </p:sp>
      <p:sp>
        <p:nvSpPr>
          <p:cNvPr id="5" name="Content Placeholder 4"/>
          <p:cNvSpPr>
            <a:spLocks noGrp="1"/>
          </p:cNvSpPr>
          <p:nvPr>
            <p:ph idx="1"/>
          </p:nvPr>
        </p:nvSpPr>
        <p:spPr/>
        <p:txBody>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342900" indent="-342900">
              <a:buFont typeface="Arial" panose="020B0604020202020204" pitchFamily="34" charset="0"/>
              <a:buChar char="•"/>
            </a:pPr>
            <a:r>
              <a:rPr lang="en-US" b="1" dirty="0"/>
              <a:t>url:</a:t>
            </a:r>
            <a:r>
              <a:rPr lang="en-US" dirty="0"/>
              <a:t> </a:t>
            </a:r>
            <a:r>
              <a:rPr lang="en-US" dirty="0">
                <a:hlinkClick r:id="rId2"/>
              </a:rPr>
              <a:t>https://docs.microsoft.com/en-us/aspnet/</a:t>
            </a:r>
            <a:r>
              <a:rPr lang="en-US" dirty="0"/>
              <a:t> </a:t>
            </a:r>
          </a:p>
        </p:txBody>
      </p:sp>
      <p:sp>
        <p:nvSpPr>
          <p:cNvPr id="8" name="TextBox 7"/>
          <p:cNvSpPr txBox="1"/>
          <p:nvPr/>
        </p:nvSpPr>
        <p:spPr>
          <a:xfrm>
            <a:off x="8328248" y="2587261"/>
            <a:ext cx="1242648" cy="1323439"/>
          </a:xfrm>
          <a:prstGeom prst="rect">
            <a:avLst/>
          </a:prstGeom>
          <a:noFill/>
        </p:spPr>
        <p:txBody>
          <a:bodyPr wrap="none" rtlCol="0">
            <a:spAutoFit/>
          </a:bodyPr>
          <a:lstStyle/>
          <a:p>
            <a:r>
              <a:rPr lang="en-US" sz="8000" dirty="0"/>
              <a:t>C#</a:t>
            </a:r>
          </a:p>
        </p:txBody>
      </p:sp>
      <p:pic>
        <p:nvPicPr>
          <p:cNvPr id="9" name="Graphic 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3632" y="2132856"/>
            <a:ext cx="2232248" cy="2232248"/>
          </a:xfrm>
          <a:prstGeom prst="rect">
            <a:avLst/>
          </a:prstGeom>
        </p:spPr>
      </p:pic>
    </p:spTree>
    <p:extLst>
      <p:ext uri="{BB962C8B-B14F-4D97-AF65-F5344CB8AC3E}">
        <p14:creationId xmlns:p14="http://schemas.microsoft.com/office/powerpoint/2010/main" val="8638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Cross-Site Request Forgery (XSRF/CSRF) </a:t>
            </a: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55840" y="2420888"/>
            <a:ext cx="3177851" cy="3177851"/>
          </a:xfrm>
          <a:prstGeom prst="rect">
            <a:avLst/>
          </a:prstGeom>
        </p:spPr>
      </p:pic>
      <p:sp>
        <p:nvSpPr>
          <p:cNvPr id="6" name="Text Placeholder 5"/>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277519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0258-F757-45B6-9771-DCF3BF8AC760}"/>
              </a:ext>
            </a:extLst>
          </p:cNvPr>
          <p:cNvSpPr>
            <a:spLocks noGrp="1"/>
          </p:cNvSpPr>
          <p:nvPr>
            <p:ph type="title"/>
          </p:nvPr>
        </p:nvSpPr>
        <p:spPr/>
        <p:txBody>
          <a:bodyPr/>
          <a:lstStyle/>
          <a:p>
            <a:r>
              <a:rPr lang="en-US" dirty="0"/>
              <a:t>Cross-Site Request Forgery (XSRF/CSRF) </a:t>
            </a:r>
          </a:p>
        </p:txBody>
      </p:sp>
      <p:sp>
        <p:nvSpPr>
          <p:cNvPr id="3" name="Content Placeholder 2">
            <a:extLst>
              <a:ext uri="{FF2B5EF4-FFF2-40B4-BE49-F238E27FC236}">
                <a16:creationId xmlns:a16="http://schemas.microsoft.com/office/drawing/2014/main" id="{411B2AAD-4C05-4AC9-B9B9-5466DE933F01}"/>
              </a:ext>
            </a:extLst>
          </p:cNvPr>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AutoValidateAntiforgeryToken</a:t>
            </a:r>
            <a:r>
              <a:rPr lang="en-US" b="1" dirty="0"/>
              <a:t>]</a:t>
            </a:r>
          </a:p>
          <a:p>
            <a:pPr marL="597150" lvl="1" indent="-342900" algn="just">
              <a:buFont typeface="Wingdings" panose="05000000000000000000" pitchFamily="2" charset="2"/>
              <a:buChar char="§"/>
            </a:pPr>
            <a:r>
              <a:rPr lang="en-US" dirty="0"/>
              <a:t>in most cases, your application will not receive </a:t>
            </a:r>
            <a:r>
              <a:rPr lang="en-US" dirty="0" err="1"/>
              <a:t>antiforgery</a:t>
            </a:r>
            <a:r>
              <a:rPr lang="en-US" dirty="0"/>
              <a:t> tokens for certain kinds of HTTP requests, such as </a:t>
            </a:r>
            <a:r>
              <a:rPr lang="en-US" b="1" dirty="0"/>
              <a:t>GET</a:t>
            </a:r>
            <a:r>
              <a:rPr lang="en-US" dirty="0"/>
              <a:t> requests. Instead of broadly applying the </a:t>
            </a:r>
            <a:r>
              <a:rPr lang="en-US" dirty="0" err="1"/>
              <a:t>ValidateAntiForgeryToken</a:t>
            </a:r>
            <a:r>
              <a:rPr lang="en-US" dirty="0"/>
              <a:t> attribute and then overriding it with </a:t>
            </a:r>
            <a:r>
              <a:rPr lang="en-US" dirty="0" err="1"/>
              <a:t>IgnoreAntiforgeryToken</a:t>
            </a:r>
            <a:r>
              <a:rPr lang="en-US" dirty="0"/>
              <a:t> attributes, you can use the </a:t>
            </a:r>
            <a:r>
              <a:rPr lang="en-US" dirty="0" err="1"/>
              <a:t>AutoValidateAntiforgeryToken</a:t>
            </a:r>
            <a:r>
              <a:rPr lang="en-US" dirty="0"/>
              <a:t> attribute. </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This attribute works identically to the </a:t>
            </a:r>
            <a:r>
              <a:rPr lang="en-US" dirty="0" err="1"/>
              <a:t>ValidateAntiForgeryToken</a:t>
            </a:r>
            <a:r>
              <a:rPr lang="en-US" dirty="0"/>
              <a:t> attribute, except that it doesn't require tokens for requests made using the following HTTP methods: GET, HEAD, OPTIONS, TRACE</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previously mentioned HTTP verbs should not change the data in your application anyway</a:t>
            </a:r>
          </a:p>
        </p:txBody>
      </p:sp>
      <p:sp>
        <p:nvSpPr>
          <p:cNvPr id="4" name="Text Placeholder 3">
            <a:extLst>
              <a:ext uri="{FF2B5EF4-FFF2-40B4-BE49-F238E27FC236}">
                <a16:creationId xmlns:a16="http://schemas.microsoft.com/office/drawing/2014/main" id="{DC7145B7-D0A7-4088-B0AA-B8E481114B38}"/>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2177651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0258-F757-45B6-9771-DCF3BF8AC760}"/>
              </a:ext>
            </a:extLst>
          </p:cNvPr>
          <p:cNvSpPr>
            <a:spLocks noGrp="1"/>
          </p:cNvSpPr>
          <p:nvPr>
            <p:ph type="title"/>
          </p:nvPr>
        </p:nvSpPr>
        <p:spPr/>
        <p:txBody>
          <a:bodyPr/>
          <a:lstStyle/>
          <a:p>
            <a:r>
              <a:rPr lang="en-US" dirty="0"/>
              <a:t>Cross-Site Request Forgery (XSRF/CSRF) </a:t>
            </a:r>
          </a:p>
        </p:txBody>
      </p:sp>
      <p:sp>
        <p:nvSpPr>
          <p:cNvPr id="3" name="Content Placeholder 2">
            <a:extLst>
              <a:ext uri="{FF2B5EF4-FFF2-40B4-BE49-F238E27FC236}">
                <a16:creationId xmlns:a16="http://schemas.microsoft.com/office/drawing/2014/main" id="{411B2AAD-4C05-4AC9-B9B9-5466DE933F01}"/>
              </a:ext>
            </a:extLst>
          </p:cNvPr>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IgnoreAntiforgeryToken</a:t>
            </a:r>
            <a:r>
              <a:rPr lang="en-US" b="1" dirty="0"/>
              <a:t>]</a:t>
            </a:r>
          </a:p>
          <a:p>
            <a:pPr marL="597150" lvl="1" indent="-342900" algn="just">
              <a:buFont typeface="Wingdings" panose="05000000000000000000" pitchFamily="2" charset="2"/>
              <a:buChar char="§"/>
            </a:pPr>
            <a:r>
              <a:rPr lang="en-US" dirty="0"/>
              <a:t>used to eliminate the need for an </a:t>
            </a:r>
            <a:r>
              <a:rPr lang="en-US" dirty="0" err="1"/>
              <a:t>antiforgery</a:t>
            </a:r>
            <a:r>
              <a:rPr lang="en-US" dirty="0"/>
              <a:t> token to be present for a given action (or controller). The filter will override </a:t>
            </a:r>
            <a:r>
              <a:rPr lang="en-US" dirty="0" err="1"/>
              <a:t>ValidateAntiForgeryToken</a:t>
            </a:r>
            <a:r>
              <a:rPr lang="en-US" dirty="0"/>
              <a:t> and/or </a:t>
            </a:r>
            <a:r>
              <a:rPr lang="en-US" dirty="0" err="1"/>
              <a:t>AutoValidateAntiforgeryToken</a:t>
            </a:r>
            <a:r>
              <a:rPr lang="en-US" dirty="0"/>
              <a:t> filters specified at a higher level (globally or on a controller).</a:t>
            </a:r>
          </a:p>
        </p:txBody>
      </p:sp>
      <p:sp>
        <p:nvSpPr>
          <p:cNvPr id="4" name="Text Placeholder 3">
            <a:extLst>
              <a:ext uri="{FF2B5EF4-FFF2-40B4-BE49-F238E27FC236}">
                <a16:creationId xmlns:a16="http://schemas.microsoft.com/office/drawing/2014/main" id="{DC7145B7-D0A7-4088-B0AA-B8E481114B38}"/>
              </a:ext>
            </a:extLst>
          </p:cNvPr>
          <p:cNvSpPr>
            <a:spLocks noGrp="1"/>
          </p:cNvSpPr>
          <p:nvPr>
            <p:ph type="body" sz="quarter" idx="10"/>
          </p:nvPr>
        </p:nvSpPr>
        <p:spPr/>
        <p:txBody>
          <a:bodyPr/>
          <a:lstStyle/>
          <a:p>
            <a:r>
              <a:rPr lang="en-US" dirty="0"/>
              <a:t>How does ASP.NET Core MVC address CSRF?</a:t>
            </a:r>
          </a:p>
        </p:txBody>
      </p:sp>
      <p:sp>
        <p:nvSpPr>
          <p:cNvPr id="5" name="Rectangle 4">
            <a:extLst>
              <a:ext uri="{FF2B5EF4-FFF2-40B4-BE49-F238E27FC236}">
                <a16:creationId xmlns:a16="http://schemas.microsoft.com/office/drawing/2014/main" id="{EFE51370-D1F9-4D29-A5D7-6C29B647D2A8}"/>
              </a:ext>
            </a:extLst>
          </p:cNvPr>
          <p:cNvSpPr/>
          <p:nvPr/>
        </p:nvSpPr>
        <p:spPr>
          <a:xfrm>
            <a:off x="1357264" y="3747765"/>
            <a:ext cx="9649072" cy="2585323"/>
          </a:xfrm>
          <a:prstGeom prst="rect">
            <a:avLst/>
          </a:prstGeom>
          <a:solidFill>
            <a:schemeClr val="bg1"/>
          </a:solidFill>
        </p:spPr>
        <p:txBody>
          <a:bodyPr wrap="square">
            <a:spAutoFit/>
          </a:bodyPr>
          <a:lstStyle/>
          <a:p>
            <a:r>
              <a:rPr lang="en-US" dirty="0">
                <a:solidFill>
                  <a:srgbClr val="000000"/>
                </a:solidFill>
                <a:latin typeface="Consolas" panose="020B0609020204030204" pitchFamily="49" charset="0"/>
              </a:rPr>
              <a:t>[</a:t>
            </a:r>
            <a:r>
              <a:rPr lang="en-US" dirty="0">
                <a:solidFill>
                  <a:srgbClr val="267F99"/>
                </a:solidFill>
                <a:latin typeface="Consolas" panose="020B0609020204030204" pitchFamily="49" charset="0"/>
              </a:rPr>
              <a:t>Authorize</a:t>
            </a:r>
            <a:r>
              <a:rPr lang="en-US" dirty="0">
                <a:solidFill>
                  <a:srgbClr val="000000"/>
                </a:solidFill>
                <a:latin typeface="Consolas" panose="020B0609020204030204" pitchFamily="49" charset="0"/>
              </a:rPr>
              <a:t>]</a:t>
            </a:r>
          </a:p>
          <a:p>
            <a:r>
              <a:rPr lang="en-US" dirty="0">
                <a:solidFill>
                  <a:srgbClr val="000000"/>
                </a:solidFill>
                <a:highlight>
                  <a:srgbClr val="FFFF00"/>
                </a:highlight>
                <a:latin typeface="Consolas" panose="020B0609020204030204" pitchFamily="49" charset="0"/>
              </a:rPr>
              <a:t>[</a:t>
            </a:r>
            <a:r>
              <a:rPr lang="en-US" dirty="0" err="1">
                <a:solidFill>
                  <a:srgbClr val="267F99"/>
                </a:solidFill>
                <a:highlight>
                  <a:srgbClr val="FFFF00"/>
                </a:highlight>
                <a:latin typeface="Consolas" panose="020B0609020204030204" pitchFamily="49" charset="0"/>
              </a:rPr>
              <a:t>AutoValidateAntiforgeryToken</a:t>
            </a:r>
            <a:r>
              <a:rPr lang="en-US" dirty="0">
                <a:solidFill>
                  <a:srgbClr val="000000"/>
                </a:solidFill>
                <a:highlight>
                  <a:srgbClr val="FFFF00"/>
                </a:highlight>
                <a:latin typeface="Consolas" panose="020B0609020204030204" pitchFamily="49" charset="0"/>
              </a:rPr>
              <a:t>]</a:t>
            </a: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ManageController</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Controller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HttpPost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00"/>
                </a:solidFill>
                <a:highlight>
                  <a:srgbClr val="FFFF00"/>
                </a:highlight>
                <a:latin typeface="Consolas" panose="020B0609020204030204" pitchFamily="49" charset="0"/>
              </a:rPr>
              <a:t> [</a:t>
            </a:r>
            <a:r>
              <a:rPr lang="en-US" dirty="0" err="1">
                <a:solidFill>
                  <a:srgbClr val="267F99"/>
                </a:solidFill>
                <a:highlight>
                  <a:srgbClr val="FFFF00"/>
                </a:highlight>
                <a:latin typeface="Consolas" panose="020B0609020204030204" pitchFamily="49" charset="0"/>
              </a:rPr>
              <a:t>IgnoreAntiforgeryToken</a:t>
            </a:r>
            <a:r>
              <a:rPr lang="en-US" dirty="0">
                <a:solidFill>
                  <a:srgbClr val="000000"/>
                </a:solidFill>
                <a:highlight>
                  <a:srgbClr val="FFFF00"/>
                </a:highlight>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Task</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IActionResult</a:t>
            </a:r>
            <a:r>
              <a:rPr lang="en-US" dirty="0">
                <a:solidFill>
                  <a:srgbClr val="000000"/>
                </a:solidFill>
                <a:latin typeface="Consolas" panose="020B0609020204030204" pitchFamily="49" charset="0"/>
              </a:rPr>
              <a:t>&gt; </a:t>
            </a:r>
            <a:r>
              <a:rPr lang="en-US" dirty="0" err="1">
                <a:solidFill>
                  <a:srgbClr val="795E26"/>
                </a:solidFill>
                <a:latin typeface="Consolas" panose="020B0609020204030204" pitchFamily="49" charset="0"/>
              </a:rPr>
              <a:t>DoSomethingSafe</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SomeViewModel</a:t>
            </a:r>
            <a:r>
              <a:rPr lang="en-US" dirty="0">
                <a:solidFill>
                  <a:srgbClr val="000000"/>
                </a:solidFill>
                <a:latin typeface="Consolas" panose="020B0609020204030204" pitchFamily="49" charset="0"/>
              </a:rPr>
              <a:t> model){</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no </a:t>
            </a:r>
            <a:r>
              <a:rPr lang="en-US" dirty="0" err="1">
                <a:solidFill>
                  <a:srgbClr val="008000"/>
                </a:solidFill>
                <a:latin typeface="Consolas" panose="020B0609020204030204" pitchFamily="49" charset="0"/>
              </a:rPr>
              <a:t>antiforgery</a:t>
            </a:r>
            <a:r>
              <a:rPr lang="en-US" dirty="0">
                <a:solidFill>
                  <a:srgbClr val="008000"/>
                </a:solidFill>
                <a:latin typeface="Consolas" panose="020B0609020204030204" pitchFamily="49" charset="0"/>
              </a:rPr>
              <a:t> token required</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8411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 (XSRF/CSRF) </a:t>
            </a:r>
            <a:endParaRPr lang="ro-RO" dirty="0"/>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JavaScript, AJAX, and SPAs (including </a:t>
            </a:r>
            <a:r>
              <a:rPr lang="en-US" b="1" dirty="0"/>
              <a:t>Angular</a:t>
            </a:r>
            <a:r>
              <a:rPr lang="en-US" dirty="0"/>
              <a:t>): </a:t>
            </a:r>
            <a:r>
              <a:rPr lang="en-US" dirty="0">
                <a:hlinkClick r:id="rId3"/>
              </a:rPr>
              <a:t>link</a:t>
            </a: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Further reading: </a:t>
            </a:r>
            <a:r>
              <a:rPr lang="en-US" dirty="0">
                <a:hlinkClick r:id="rId3"/>
              </a:rPr>
              <a:t>https://docs.microsoft.com/en-us/aspnet/core/security/anti-request-forgery</a:t>
            </a:r>
            <a:endParaRPr lang="en-US" dirty="0"/>
          </a:p>
          <a:p>
            <a:pPr marL="342900" indent="-342900">
              <a:buFont typeface="Wingdings" panose="05000000000000000000" pitchFamily="2" charset="2"/>
              <a:buChar char="§"/>
            </a:pPr>
            <a:endParaRPr lang="en-US"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358076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474C4B-368D-4311-A820-22BDD98A004A}"/>
              </a:ext>
            </a:extLst>
          </p:cNvPr>
          <p:cNvSpPr>
            <a:spLocks noGrp="1"/>
          </p:cNvSpPr>
          <p:nvPr>
            <p:ph type="title"/>
          </p:nvPr>
        </p:nvSpPr>
        <p:spPr/>
        <p:txBody>
          <a:bodyPr/>
          <a:lstStyle/>
          <a:p>
            <a:r>
              <a:rPr lang="en-US" dirty="0"/>
              <a:t>Cross-Origin Requests (CORS)</a:t>
            </a:r>
          </a:p>
        </p:txBody>
      </p:sp>
    </p:spTree>
    <p:extLst>
      <p:ext uri="{BB962C8B-B14F-4D97-AF65-F5344CB8AC3E}">
        <p14:creationId xmlns:p14="http://schemas.microsoft.com/office/powerpoint/2010/main" val="346078439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93BAC56-BFD3-4805-95DE-4C1258D211B8}"/>
              </a:ext>
            </a:extLst>
          </p:cNvPr>
          <p:cNvSpPr>
            <a:spLocks noGrp="1"/>
          </p:cNvSpPr>
          <p:nvPr>
            <p:ph idx="1"/>
          </p:nvPr>
        </p:nvSpPr>
        <p:spPr/>
        <p:txBody>
          <a:bodyPr/>
          <a:lstStyle/>
          <a:p>
            <a:pPr marL="342900" indent="-342900" algn="just">
              <a:buFont typeface="Wingdings" panose="05000000000000000000" pitchFamily="2" charset="2"/>
              <a:buChar char="§"/>
            </a:pPr>
            <a:r>
              <a:rPr lang="en-US" dirty="0"/>
              <a:t>Browser security prevents a web page from making AJAX requests to another domain. This restriction is called the same-origin policy, and prevents a malicious site from reading sensitive data from another site. However, sometimes you might want to let other sites make cross-origin requests to your web API.</a:t>
            </a:r>
          </a:p>
          <a:p>
            <a:endParaRPr lang="en-US" dirty="0"/>
          </a:p>
          <a:p>
            <a:pPr marL="342900" indent="-342900" algn="just">
              <a:buFont typeface="Wingdings" panose="05000000000000000000" pitchFamily="2" charset="2"/>
              <a:buChar char="§"/>
            </a:pPr>
            <a:r>
              <a:rPr lang="en-US" dirty="0"/>
              <a:t>Cross Origin Resource Sharing (CORS) is a W3C standard that allows a server to relax the same-origin policy. Using CORS, a server can explicitly allow some cross-origin requests while rejecting others. CORS is safer and more flexible than earlier techniques such as JSONP.</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Further reading: </a:t>
            </a:r>
            <a:r>
              <a:rPr lang="en-US" dirty="0">
                <a:hlinkClick r:id="rId2"/>
              </a:rPr>
              <a:t>https://docs.microsoft.com/en-us/aspnet/core/security/cors</a:t>
            </a:r>
            <a:endParaRPr lang="en-US" dirty="0"/>
          </a:p>
        </p:txBody>
      </p:sp>
      <p:sp>
        <p:nvSpPr>
          <p:cNvPr id="3" name="Title 2">
            <a:extLst>
              <a:ext uri="{FF2B5EF4-FFF2-40B4-BE49-F238E27FC236}">
                <a16:creationId xmlns:a16="http://schemas.microsoft.com/office/drawing/2014/main" id="{12297600-DC1C-4DE7-B59F-803DB4AEF858}"/>
              </a:ext>
            </a:extLst>
          </p:cNvPr>
          <p:cNvSpPr>
            <a:spLocks noGrp="1"/>
          </p:cNvSpPr>
          <p:nvPr>
            <p:ph type="title"/>
          </p:nvPr>
        </p:nvSpPr>
        <p:spPr/>
        <p:txBody>
          <a:bodyPr/>
          <a:lstStyle/>
          <a:p>
            <a:r>
              <a:rPr lang="en-US" dirty="0"/>
              <a:t>Cross-Origin Requests (CORS)</a:t>
            </a:r>
          </a:p>
        </p:txBody>
      </p:sp>
    </p:spTree>
    <p:extLst>
      <p:ext uri="{BB962C8B-B14F-4D97-AF65-F5344CB8AC3E}">
        <p14:creationId xmlns:p14="http://schemas.microsoft.com/office/powerpoint/2010/main" val="116547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Cross-Origin Requests (CORS)</a:t>
            </a:r>
          </a:p>
        </p:txBody>
      </p:sp>
      <p:sp>
        <p:nvSpPr>
          <p:cNvPr id="6" name="Text Placeholder 5"/>
          <p:cNvSpPr>
            <a:spLocks noGrp="1"/>
          </p:cNvSpPr>
          <p:nvPr>
            <p:ph type="body" sz="quarter" idx="10"/>
          </p:nvPr>
        </p:nvSpPr>
        <p:spPr/>
        <p:txBody>
          <a:bodyPr/>
          <a:lstStyle/>
          <a:p>
            <a:r>
              <a:rPr lang="en-US" dirty="0"/>
              <a:t>Demo</a:t>
            </a:r>
          </a:p>
        </p:txBody>
      </p:sp>
      <p:sp>
        <p:nvSpPr>
          <p:cNvPr id="4" name="Content Placeholder 3">
            <a:extLst>
              <a:ext uri="{FF2B5EF4-FFF2-40B4-BE49-F238E27FC236}">
                <a16:creationId xmlns:a16="http://schemas.microsoft.com/office/drawing/2014/main" id="{EDD56E1D-9EB9-C3EF-5CDD-3CB60FA96B9B}"/>
              </a:ext>
            </a:extLst>
          </p:cNvPr>
          <p:cNvSpPr>
            <a:spLocks noGrp="1"/>
          </p:cNvSpPr>
          <p:nvPr>
            <p:ph idx="1"/>
          </p:nvPr>
        </p:nvSpPr>
        <p:spPr/>
        <p:txBody>
          <a:bodyPr/>
          <a:lstStyle/>
          <a:p>
            <a:endParaRPr lang="ro-RO"/>
          </a:p>
        </p:txBody>
      </p:sp>
      <p:pic>
        <p:nvPicPr>
          <p:cNvPr id="5" name="Content Placeholder 8">
            <a:extLst>
              <a:ext uri="{FF2B5EF4-FFF2-40B4-BE49-F238E27FC236}">
                <a16:creationId xmlns:a16="http://schemas.microsoft.com/office/drawing/2014/main" id="{65772907-81AC-5A1F-3C5F-52C580A2B9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55840" y="2420888"/>
            <a:ext cx="3177851" cy="3177851"/>
          </a:xfrm>
          <a:prstGeom prst="rect">
            <a:avLst/>
          </a:prstGeom>
        </p:spPr>
      </p:pic>
    </p:spTree>
    <p:extLst>
      <p:ext uri="{BB962C8B-B14F-4D97-AF65-F5344CB8AC3E}">
        <p14:creationId xmlns:p14="http://schemas.microsoft.com/office/powerpoint/2010/main" val="4291497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F03DEA-7D15-414D-957C-E4A38BA86082}"/>
              </a:ext>
            </a:extLst>
          </p:cNvPr>
          <p:cNvSpPr>
            <a:spLocks noGrp="1"/>
          </p:cNvSpPr>
          <p:nvPr>
            <p:ph type="title"/>
          </p:nvPr>
        </p:nvSpPr>
        <p:spPr/>
        <p:txBody>
          <a:bodyPr/>
          <a:lstStyle/>
          <a:p>
            <a:r>
              <a:rPr lang="en-US" b="1" dirty="0"/>
              <a:t>Cross-Site Scripting (XSS)</a:t>
            </a:r>
            <a:endParaRPr lang="en-US" dirty="0"/>
          </a:p>
        </p:txBody>
      </p:sp>
    </p:spTree>
    <p:extLst>
      <p:ext uri="{BB962C8B-B14F-4D97-AF65-F5344CB8AC3E}">
        <p14:creationId xmlns:p14="http://schemas.microsoft.com/office/powerpoint/2010/main" val="322263270"/>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A49C67-D553-46C3-A5D9-0D1354EDABD1}"/>
              </a:ext>
            </a:extLst>
          </p:cNvPr>
          <p:cNvSpPr>
            <a:spLocks noGrp="1"/>
          </p:cNvSpPr>
          <p:nvPr>
            <p:ph type="title"/>
          </p:nvPr>
        </p:nvSpPr>
        <p:spPr/>
        <p:txBody>
          <a:bodyPr/>
          <a:lstStyle/>
          <a:p>
            <a:r>
              <a:rPr lang="en-US" dirty="0"/>
              <a:t>Cross-Site Scripting (XSS)</a:t>
            </a:r>
          </a:p>
        </p:txBody>
      </p:sp>
      <p:sp>
        <p:nvSpPr>
          <p:cNvPr id="4" name="Content Placeholder 3">
            <a:extLst>
              <a:ext uri="{FF2B5EF4-FFF2-40B4-BE49-F238E27FC236}">
                <a16:creationId xmlns:a16="http://schemas.microsoft.com/office/drawing/2014/main" id="{C90DEB60-EAFF-48E5-85CE-BCCC8C1C024F}"/>
              </a:ext>
            </a:extLst>
          </p:cNvPr>
          <p:cNvSpPr>
            <a:spLocks noGrp="1"/>
          </p:cNvSpPr>
          <p:nvPr>
            <p:ph idx="1"/>
          </p:nvPr>
        </p:nvSpPr>
        <p:spPr/>
        <p:txBody>
          <a:bodyPr/>
          <a:lstStyle/>
          <a:p>
            <a:pPr marL="342900" indent="-342900" algn="just">
              <a:buFont typeface="Wingdings" panose="05000000000000000000" pitchFamily="2" charset="2"/>
              <a:buChar char="§"/>
            </a:pPr>
            <a:r>
              <a:rPr lang="en-US" dirty="0"/>
              <a:t>Cross-Site Scripting (XSS) is a security vulnerability which enables an attacker to place client-side scripts (usually JavaScript) into web pages. When other users load affected pages the attackers scripts will run, enabling the attacker to steal cookies and session tokens, change the contents of the web page through DOM manipulation or redirect the browser to another page.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XSS vulnerabilities generally occur when an application takes user input and outputs it in a page without validating, encoding or escaping it.</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Further reading: </a:t>
            </a:r>
            <a:r>
              <a:rPr lang="en-US" dirty="0">
                <a:hlinkClick r:id="rId3"/>
              </a:rPr>
              <a:t>https://docs.microsoft.com/en-us/aspnet/core/security/cross-site-scripting</a:t>
            </a:r>
            <a:endParaRPr lang="en-US" dirty="0"/>
          </a:p>
        </p:txBody>
      </p:sp>
    </p:spTree>
    <p:extLst>
      <p:ext uri="{BB962C8B-B14F-4D97-AF65-F5344CB8AC3E}">
        <p14:creationId xmlns:p14="http://schemas.microsoft.com/office/powerpoint/2010/main" val="147250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F13F41-CB66-4BD9-B351-1AECB25E8EF2}"/>
              </a:ext>
            </a:extLst>
          </p:cNvPr>
          <p:cNvSpPr>
            <a:spLocks noGrp="1"/>
          </p:cNvSpPr>
          <p:nvPr>
            <p:ph type="title"/>
          </p:nvPr>
        </p:nvSpPr>
        <p:spPr/>
        <p:txBody>
          <a:bodyPr/>
          <a:lstStyle/>
          <a:p>
            <a:r>
              <a:rPr lang="en-US" dirty="0"/>
              <a:t>Security – Other recommendations</a:t>
            </a:r>
          </a:p>
        </p:txBody>
      </p:sp>
    </p:spTree>
    <p:extLst>
      <p:ext uri="{BB962C8B-B14F-4D97-AF65-F5344CB8AC3E}">
        <p14:creationId xmlns:p14="http://schemas.microsoft.com/office/powerpoint/2010/main" val="647361306"/>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me</a:t>
            </a:r>
          </a:p>
        </p:txBody>
      </p:sp>
      <p:grpSp>
        <p:nvGrpSpPr>
          <p:cNvPr id="7" name="Group 6"/>
          <p:cNvGrpSpPr/>
          <p:nvPr/>
        </p:nvGrpSpPr>
        <p:grpSpPr>
          <a:xfrm>
            <a:off x="2567608" y="3068960"/>
            <a:ext cx="7460941" cy="1082421"/>
            <a:chOff x="2683733" y="3068960"/>
            <a:chExt cx="7460941" cy="1082421"/>
          </a:xfrm>
        </p:grpSpPr>
        <p:pic>
          <p:nvPicPr>
            <p:cNvPr id="3074" name="Picture 2" descr="https://encrypted-tbn3.gstatic.com/images?q=tbn:ANd9GcStFK36H8y2rc3VEsxbLDQ4ANfdsyTNE1Y0qyTR34be9MrGzZnK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733" y="3068960"/>
              <a:ext cx="1082421" cy="10824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51851" y="3363949"/>
              <a:ext cx="5392823" cy="492443"/>
            </a:xfrm>
            <a:prstGeom prst="rect">
              <a:avLst/>
            </a:prstGeom>
            <a:noFill/>
          </p:spPr>
          <p:txBody>
            <a:bodyPr wrap="none" rtlCol="0">
              <a:spAutoFit/>
            </a:bodyPr>
            <a:lstStyle/>
            <a:p>
              <a:r>
                <a:rPr lang="en-US" sz="2600" b="1" dirty="0">
                  <a:solidFill>
                    <a:schemeClr val="bg1">
                      <a:lumMod val="50000"/>
                    </a:schemeClr>
                  </a:solidFill>
                  <a:hlinkClick r:id="rId3"/>
                </a:rPr>
                <a:t>https://ro.linkedin.com/in/cotfasliviu</a:t>
              </a:r>
              <a:endParaRPr lang="en-US" sz="2600" b="1" dirty="0">
                <a:solidFill>
                  <a:schemeClr val="bg1">
                    <a:lumMod val="50000"/>
                  </a:schemeClr>
                </a:solidFill>
              </a:endParaRPr>
            </a:p>
          </p:txBody>
        </p:sp>
      </p:grpSp>
    </p:spTree>
    <p:extLst>
      <p:ext uri="{BB962C8B-B14F-4D97-AF65-F5344CB8AC3E}">
        <p14:creationId xmlns:p14="http://schemas.microsoft.com/office/powerpoint/2010/main" val="15471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814789-9DE4-780A-7B72-48752BC843C2}"/>
              </a:ext>
            </a:extLst>
          </p:cNvPr>
          <p:cNvSpPr>
            <a:spLocks noGrp="1"/>
          </p:cNvSpPr>
          <p:nvPr>
            <p:ph idx="1"/>
          </p:nvPr>
        </p:nvSpPr>
        <p:spPr/>
        <p:txBody>
          <a:bodyPr anchor="ctr"/>
          <a:lstStyle/>
          <a:p>
            <a:r>
              <a:rPr lang="en-US" dirty="0"/>
              <a:t>Don’t store secrets:</a:t>
            </a:r>
          </a:p>
          <a:p>
            <a:pPr marL="597150" lvl="1" indent="-342900">
              <a:buFont typeface="Wingdings" panose="05000000000000000000" pitchFamily="2" charset="2"/>
              <a:buChar char="§"/>
            </a:pPr>
            <a:r>
              <a:rPr lang="en-US" dirty="0"/>
              <a:t>In the application source code (it can be easily decompiled);</a:t>
            </a:r>
          </a:p>
          <a:p>
            <a:pPr marL="597150" lvl="1" indent="-342900">
              <a:buFont typeface="Wingdings" panose="05000000000000000000" pitchFamily="2" charset="2"/>
              <a:buChar char="§"/>
            </a:pPr>
            <a:r>
              <a:rPr lang="en-US" dirty="0"/>
              <a:t>In “</a:t>
            </a:r>
            <a:r>
              <a:rPr lang="en-US" dirty="0" err="1"/>
              <a:t>appsettings.json</a:t>
            </a:r>
            <a:r>
              <a:rPr lang="en-US" dirty="0"/>
              <a:t>”;</a:t>
            </a:r>
          </a:p>
          <a:p>
            <a:pPr marL="597150" lvl="1" indent="-342900">
              <a:buFont typeface="Wingdings" panose="05000000000000000000" pitchFamily="2" charset="2"/>
              <a:buChar char="§"/>
            </a:pPr>
            <a:endParaRPr lang="en-US" dirty="0"/>
          </a:p>
          <a:p>
            <a:r>
              <a:rPr lang="en-US" dirty="0"/>
              <a:t>How to store secrets:</a:t>
            </a:r>
          </a:p>
          <a:p>
            <a:pPr marL="597150" lvl="1" indent="-342900">
              <a:buFont typeface="Wingdings" panose="05000000000000000000" pitchFamily="2" charset="2"/>
              <a:buChar char="§"/>
            </a:pPr>
            <a:r>
              <a:rPr lang="ro-RO" dirty="0"/>
              <a:t>https://learn.microsoft.com/en-us/aspnet/core/security/key-vault-configuration</a:t>
            </a:r>
          </a:p>
        </p:txBody>
      </p:sp>
      <p:sp>
        <p:nvSpPr>
          <p:cNvPr id="3" name="Title 2">
            <a:extLst>
              <a:ext uri="{FF2B5EF4-FFF2-40B4-BE49-F238E27FC236}">
                <a16:creationId xmlns:a16="http://schemas.microsoft.com/office/drawing/2014/main" id="{8A29587E-BF89-6E84-2693-335CDAB7FB0C}"/>
              </a:ext>
            </a:extLst>
          </p:cNvPr>
          <p:cNvSpPr>
            <a:spLocks noGrp="1"/>
          </p:cNvSpPr>
          <p:nvPr>
            <p:ph type="title"/>
          </p:nvPr>
        </p:nvSpPr>
        <p:spPr/>
        <p:txBody>
          <a:bodyPr/>
          <a:lstStyle/>
          <a:p>
            <a:r>
              <a:rPr lang="en-US" dirty="0"/>
              <a:t>Secrets storage</a:t>
            </a:r>
            <a:endParaRPr lang="ro-RO" dirty="0"/>
          </a:p>
        </p:txBody>
      </p:sp>
    </p:spTree>
    <p:extLst>
      <p:ext uri="{BB962C8B-B14F-4D97-AF65-F5344CB8AC3E}">
        <p14:creationId xmlns:p14="http://schemas.microsoft.com/office/powerpoint/2010/main" val="1156671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recommendations</a:t>
            </a:r>
            <a:endParaRPr lang="ro-RO" dirty="0"/>
          </a:p>
        </p:txBody>
      </p:sp>
      <p:sp>
        <p:nvSpPr>
          <p:cNvPr id="3" name="Content Placeholder 2"/>
          <p:cNvSpPr>
            <a:spLocks noGrp="1"/>
          </p:cNvSpPr>
          <p:nvPr>
            <p:ph idx="1"/>
          </p:nvPr>
        </p:nvSpPr>
        <p:spPr/>
        <p:txBody>
          <a:bodyPr/>
          <a:lstStyle/>
          <a:p>
            <a:pPr>
              <a:buFont typeface="Wingdings" pitchFamily="2" charset="2"/>
              <a:buChar char="§"/>
            </a:pPr>
            <a:r>
              <a:rPr lang="en-US" dirty="0"/>
              <a:t>Only </a:t>
            </a:r>
            <a:r>
              <a:rPr lang="en-US" b="1" dirty="0"/>
              <a:t>Action</a:t>
            </a:r>
            <a:r>
              <a:rPr lang="en-US" dirty="0"/>
              <a:t> methods should be </a:t>
            </a:r>
            <a:r>
              <a:rPr lang="en-US" b="1" dirty="0"/>
              <a:t>public</a:t>
            </a:r>
            <a:r>
              <a:rPr lang="en-US" dirty="0"/>
              <a:t> in </a:t>
            </a:r>
            <a:r>
              <a:rPr lang="en-US" b="1" dirty="0"/>
              <a:t>controller</a:t>
            </a:r>
            <a:r>
              <a:rPr lang="en-US" dirty="0"/>
              <a:t> classes. The </a:t>
            </a:r>
            <a:r>
              <a:rPr lang="en-US" b="1" dirty="0"/>
              <a:t>[</a:t>
            </a:r>
            <a:r>
              <a:rPr lang="en-US" b="1" dirty="0" err="1"/>
              <a:t>NonAction</a:t>
            </a:r>
            <a:r>
              <a:rPr lang="en-US" b="1" dirty="0"/>
              <a:t>] </a:t>
            </a:r>
            <a:r>
              <a:rPr lang="en-US" dirty="0"/>
              <a:t>attribute can also be used to hide public methods.</a:t>
            </a:r>
          </a:p>
          <a:p>
            <a:pPr>
              <a:buFont typeface="Wingdings" pitchFamily="2" charset="2"/>
              <a:buChar char="§"/>
            </a:pPr>
            <a:endParaRPr lang="en-US" dirty="0"/>
          </a:p>
          <a:p>
            <a:pPr>
              <a:buFont typeface="Wingdings" pitchFamily="2" charset="2"/>
              <a:buChar char="§"/>
            </a:pPr>
            <a:r>
              <a:rPr lang="en-US" dirty="0"/>
              <a:t>Implicit </a:t>
            </a:r>
            <a:r>
              <a:rPr lang="en-US" b="1" dirty="0"/>
              <a:t>model binding </a:t>
            </a:r>
            <a:r>
              <a:rPr lang="en-US" dirty="0"/>
              <a:t>can be used by attackers to modify unintended data.</a:t>
            </a:r>
            <a:endParaRPr lang="ro-RO" dirty="0"/>
          </a:p>
        </p:txBody>
      </p:sp>
    </p:spTree>
    <p:extLst>
      <p:ext uri="{BB962C8B-B14F-4D97-AF65-F5344CB8AC3E}">
        <p14:creationId xmlns:p14="http://schemas.microsoft.com/office/powerpoint/2010/main" val="189142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66EDE7-C397-D54C-A3A4-7B3EC41C8F13}"/>
              </a:ext>
            </a:extLst>
          </p:cNvPr>
          <p:cNvSpPr>
            <a:spLocks noGrp="1"/>
          </p:cNvSpPr>
          <p:nvPr>
            <p:ph idx="1"/>
          </p:nvPr>
        </p:nvSpPr>
        <p:spPr/>
        <p:txBody>
          <a:bodyPr/>
          <a:lstStyle/>
          <a:p>
            <a:r>
              <a:rPr lang="ro-RO" dirty="0"/>
              <a:t>https://learn.microsoft.com/en-us/aspnet/core/security/</a:t>
            </a:r>
            <a:endParaRPr lang="en-US" dirty="0"/>
          </a:p>
          <a:p>
            <a:endParaRPr lang="en-US" dirty="0"/>
          </a:p>
          <a:p>
            <a:endParaRPr lang="en-US" dirty="0"/>
          </a:p>
          <a:p>
            <a:endParaRPr lang="en-US" dirty="0"/>
          </a:p>
          <a:p>
            <a:r>
              <a:rPr lang="ro-RO" dirty="0"/>
              <a:t>https://owasp.org/www-project-top-ten/</a:t>
            </a:r>
          </a:p>
        </p:txBody>
      </p:sp>
      <p:sp>
        <p:nvSpPr>
          <p:cNvPr id="3" name="Title 2">
            <a:extLst>
              <a:ext uri="{FF2B5EF4-FFF2-40B4-BE49-F238E27FC236}">
                <a16:creationId xmlns:a16="http://schemas.microsoft.com/office/drawing/2014/main" id="{9D5520BD-A415-4576-F99F-711CECDA66A5}"/>
              </a:ext>
            </a:extLst>
          </p:cNvPr>
          <p:cNvSpPr>
            <a:spLocks noGrp="1"/>
          </p:cNvSpPr>
          <p:nvPr>
            <p:ph type="title"/>
          </p:nvPr>
        </p:nvSpPr>
        <p:spPr/>
        <p:txBody>
          <a:bodyPr/>
          <a:lstStyle/>
          <a:p>
            <a:r>
              <a:rPr lang="en-US" dirty="0"/>
              <a:t>Other recommendations</a:t>
            </a:r>
            <a:endParaRPr lang="ro-RO" dirty="0"/>
          </a:p>
        </p:txBody>
      </p:sp>
    </p:spTree>
    <p:extLst>
      <p:ext uri="{BB962C8B-B14F-4D97-AF65-F5344CB8AC3E}">
        <p14:creationId xmlns:p14="http://schemas.microsoft.com/office/powerpoint/2010/main" val="2834329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36620515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D70FC5-F690-4B66-9977-B84B72A216C7}"/>
              </a:ext>
            </a:extLst>
          </p:cNvPr>
          <p:cNvSpPr>
            <a:spLocks noGrp="1"/>
          </p:cNvSpPr>
          <p:nvPr>
            <p:ph type="title"/>
          </p:nvPr>
        </p:nvSpPr>
        <p:spPr/>
        <p:txBody>
          <a:bodyPr/>
          <a:lstStyle/>
          <a:p>
            <a:r>
              <a:rPr lang="en-US" dirty="0"/>
              <a:t>Open redirect attacks</a:t>
            </a:r>
          </a:p>
        </p:txBody>
      </p:sp>
    </p:spTree>
    <p:extLst>
      <p:ext uri="{BB962C8B-B14F-4D97-AF65-F5344CB8AC3E}">
        <p14:creationId xmlns:p14="http://schemas.microsoft.com/office/powerpoint/2010/main" val="3168977456"/>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Pro ASP.NET Core 3</a:t>
            </a:r>
          </a:p>
          <a:p>
            <a:pPr marL="597150" lvl="1" indent="-342900">
              <a:buFont typeface="Wingdings" panose="05000000000000000000" pitchFamily="2" charset="2"/>
              <a:buChar char="§"/>
            </a:pPr>
            <a:r>
              <a:rPr lang="en-US" dirty="0"/>
              <a:t>ADAM FREEMAN</a:t>
            </a:r>
          </a:p>
          <a:p>
            <a:pPr marL="597150" lvl="1" indent="-342900">
              <a:buFont typeface="Wingdings" panose="05000000000000000000" pitchFamily="2" charset="2"/>
              <a:buChar char="§"/>
            </a:pPr>
            <a:r>
              <a:rPr lang="en-US" dirty="0"/>
              <a:t>Now in its 8th edition, the best-selling book on MVC is now updated for ASP.NET Core.</a:t>
            </a:r>
          </a:p>
          <a:p>
            <a:pPr marL="597150" lvl="1" indent="-342900">
              <a:buFont typeface="Wingdings" panose="05000000000000000000" pitchFamily="2" charset="2"/>
              <a:buChar char="§"/>
            </a:pPr>
            <a:r>
              <a:rPr lang="en-US" dirty="0">
                <a:hlinkClick r:id="rId3"/>
              </a:rPr>
              <a:t>https://www.apress.com/gp/book/9781484254394</a:t>
            </a:r>
            <a:endParaRPr lang="en-US" dirty="0"/>
          </a:p>
          <a:p>
            <a:pPr marL="597150" lvl="1" indent="-342900">
              <a:buFont typeface="Wingdings" panose="05000000000000000000" pitchFamily="2" charset="2"/>
              <a:buChar char="§"/>
            </a:pPr>
            <a:r>
              <a:rPr lang="en-US" dirty="0">
                <a:hlinkClick r:id="rId4"/>
              </a:rPr>
              <a:t>https://github.com/Apress/pro-asp.net-core-3</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Logo&#10;&#10;Description automatically generated with low confidence">
            <a:extLst>
              <a:ext uri="{FF2B5EF4-FFF2-40B4-BE49-F238E27FC236}">
                <a16:creationId xmlns:a16="http://schemas.microsoft.com/office/drawing/2014/main" id="{0F3DD0FD-3F60-4B52-98E7-47546BC390D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40216" y="1556792"/>
            <a:ext cx="3240360" cy="4306113"/>
          </a:xfrm>
          <a:prstGeom prst="rect">
            <a:avLst/>
          </a:prstGeom>
        </p:spPr>
      </p:pic>
    </p:spTree>
    <p:extLst>
      <p:ext uri="{BB962C8B-B14F-4D97-AF65-F5344CB8AC3E}">
        <p14:creationId xmlns:p14="http://schemas.microsoft.com/office/powerpoint/2010/main" val="930814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ASP.NET Core Succinctly </a:t>
            </a:r>
            <a:r>
              <a:rPr lang="en-US" b="1" dirty="0">
                <a:solidFill>
                  <a:schemeClr val="accent6"/>
                </a:solidFill>
              </a:rPr>
              <a:t>(Free)</a:t>
            </a:r>
          </a:p>
          <a:p>
            <a:pPr marL="597150" lvl="1" indent="-342900" algn="just">
              <a:buFont typeface="Wingdings" panose="05000000000000000000" pitchFamily="2" charset="2"/>
              <a:buChar char="§"/>
            </a:pPr>
            <a:r>
              <a:rPr lang="it-IT" dirty="0"/>
              <a:t>Simone Chiaretta and Ugo Lattanzi</a:t>
            </a:r>
          </a:p>
          <a:p>
            <a:pPr marL="597150" lvl="1" indent="-342900" algn="just">
              <a:buFont typeface="Wingdings" panose="05000000000000000000" pitchFamily="2" charset="2"/>
              <a:buChar char="§"/>
            </a:pPr>
            <a:r>
              <a:rPr lang="en-US" dirty="0"/>
              <a:t>In ASP.NET Core Succinctly, seasoned authors Simone </a:t>
            </a:r>
            <a:r>
              <a:rPr lang="en-US" dirty="0" err="1"/>
              <a:t>Chiaretta</a:t>
            </a:r>
            <a:r>
              <a:rPr lang="en-US" dirty="0"/>
              <a:t> and Ugo </a:t>
            </a:r>
            <a:r>
              <a:rPr lang="en-US" dirty="0" err="1"/>
              <a:t>Lattanzi</a:t>
            </a:r>
            <a:r>
              <a:rPr lang="en-US" dirty="0"/>
              <a:t> update you on all the advances provided by Microsoft’s landmark framework.</a:t>
            </a:r>
          </a:p>
          <a:p>
            <a:pPr marL="597150" lvl="1" indent="-342900" algn="just">
              <a:buFont typeface="Wingdings" panose="05000000000000000000" pitchFamily="2" charset="2"/>
              <a:buChar char="§"/>
            </a:pPr>
            <a:r>
              <a:rPr lang="en-US" dirty="0">
                <a:hlinkClick r:id="rId2"/>
              </a:rPr>
              <a:t>https://www.syncfusion.com/resources/techportal/details/ebooks/ASP_NET_Core_Succinctly</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A picture containing text&#10;&#10;Description generated with high confide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248" y="1340768"/>
            <a:ext cx="2976364" cy="4251949"/>
          </a:xfrm>
          <a:prstGeom prst="rect">
            <a:avLst/>
          </a:prstGeom>
        </p:spPr>
      </p:pic>
      <p:pic>
        <p:nvPicPr>
          <p:cNvPr id="8" name="Picture 7" descr="A picture containing screenshot&#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8248" y="1340768"/>
            <a:ext cx="3178332" cy="4251949"/>
          </a:xfrm>
          <a:prstGeom prst="rect">
            <a:avLst/>
          </a:prstGeom>
        </p:spPr>
      </p:pic>
    </p:spTree>
    <p:extLst>
      <p:ext uri="{BB962C8B-B14F-4D97-AF65-F5344CB8AC3E}">
        <p14:creationId xmlns:p14="http://schemas.microsoft.com/office/powerpoint/2010/main" val="344975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Administrative issues</a:t>
            </a:r>
          </a:p>
        </p:txBody>
      </p:sp>
      <p:sp>
        <p:nvSpPr>
          <p:cNvPr id="2" name="Content Placeholder 1"/>
          <p:cNvSpPr>
            <a:spLocks noGrp="1"/>
          </p:cNvSpPr>
          <p:nvPr>
            <p:ph idx="1"/>
          </p:nvPr>
        </p:nvSpPr>
        <p:spPr/>
        <p:txBody>
          <a:bodyPr/>
          <a:lstStyle/>
          <a:p>
            <a:pPr marL="88650" indent="-342900" algn="just">
              <a:buFont typeface="Wingdings" panose="05000000000000000000" pitchFamily="2" charset="2"/>
              <a:buChar char="§"/>
            </a:pPr>
            <a:r>
              <a:rPr lang="en-US" dirty="0"/>
              <a:t>Courses on </a:t>
            </a:r>
            <a:r>
              <a:rPr lang="en-US" b="1" dirty="0"/>
              <a:t>Microsoft Learn - </a:t>
            </a:r>
            <a:r>
              <a:rPr lang="en-US" dirty="0">
                <a:hlinkClick r:id="rId2"/>
              </a:rPr>
              <a:t>https://docs.microsoft.com/en-us/learn/</a:t>
            </a:r>
            <a:endParaRPr lang="en-US" dirty="0"/>
          </a:p>
          <a:p>
            <a:pPr marL="597150" lvl="1" indent="-342900" algn="just">
              <a:buFont typeface="Wingdings" panose="05000000000000000000" pitchFamily="2" charset="2"/>
              <a:buChar char="§"/>
            </a:pPr>
            <a:r>
              <a:rPr lang="en-US" dirty="0"/>
              <a:t>Free</a:t>
            </a:r>
          </a:p>
          <a:p>
            <a:pPr marL="597150" lvl="1"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dirty="0"/>
              <a:t>Courses on </a:t>
            </a:r>
            <a:r>
              <a:rPr lang="en-US" b="1" dirty="0" err="1"/>
              <a:t>PluralSight</a:t>
            </a:r>
            <a:r>
              <a:rPr lang="en-US" dirty="0"/>
              <a:t> - </a:t>
            </a:r>
            <a:r>
              <a:rPr lang="en-US" dirty="0">
                <a:hlinkClick r:id="rId3"/>
              </a:rPr>
              <a:t>www.pluralsight.com</a:t>
            </a:r>
            <a:endParaRPr lang="en-US" dirty="0"/>
          </a:p>
          <a:p>
            <a:pPr marL="597150" lvl="1" indent="-342900" algn="just">
              <a:buFont typeface="Wingdings" panose="05000000000000000000" pitchFamily="2" charset="2"/>
              <a:buChar char="§"/>
            </a:pPr>
            <a:r>
              <a:rPr lang="en-US" dirty="0"/>
              <a:t>Free trial (10 days)</a:t>
            </a:r>
          </a:p>
          <a:p>
            <a:pPr marL="597150" lvl="1" indent="-342900" algn="just">
              <a:buFont typeface="Wingdings" panose="05000000000000000000" pitchFamily="2" charset="2"/>
              <a:buChar char="§"/>
            </a:pPr>
            <a:r>
              <a:rPr lang="en-US" dirty="0"/>
              <a:t>Free </a:t>
            </a:r>
            <a:r>
              <a:rPr lang="en-US" b="1" dirty="0"/>
              <a:t>limited</a:t>
            </a:r>
            <a:r>
              <a:rPr lang="en-US" dirty="0"/>
              <a:t> access through </a:t>
            </a:r>
            <a:r>
              <a:rPr lang="en-US" dirty="0">
                <a:hlinkClick r:id="rId4"/>
              </a:rPr>
              <a:t>https://azure.microsoft.com/en-us/free/students/</a:t>
            </a:r>
            <a:endParaRPr lang="en-US" dirty="0"/>
          </a:p>
        </p:txBody>
      </p:sp>
      <p:sp>
        <p:nvSpPr>
          <p:cNvPr id="4" name="Text Placeholder 3"/>
          <p:cNvSpPr>
            <a:spLocks noGrp="1"/>
          </p:cNvSpPr>
          <p:nvPr>
            <p:ph type="body" sz="quarter" idx="10"/>
          </p:nvPr>
        </p:nvSpPr>
        <p:spPr/>
        <p:txBody>
          <a:bodyPr/>
          <a:lstStyle/>
          <a:p>
            <a:r>
              <a:rPr lang="en-US" dirty="0"/>
              <a:t>Further Reading / Watching</a:t>
            </a:r>
          </a:p>
        </p:txBody>
      </p:sp>
    </p:spTree>
    <p:extLst>
      <p:ext uri="{BB962C8B-B14F-4D97-AF65-F5344CB8AC3E}">
        <p14:creationId xmlns:p14="http://schemas.microsoft.com/office/powerpoint/2010/main" val="3351431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Documentation:</a:t>
            </a:r>
          </a:p>
          <a:p>
            <a:pPr marL="597150" lvl="1" indent="-342900">
              <a:buFont typeface="Wingdings" panose="05000000000000000000" pitchFamily="2" charset="2"/>
              <a:buChar char="§"/>
            </a:pPr>
            <a:r>
              <a:rPr lang="en-US" dirty="0">
                <a:hlinkClick r:id="rId2"/>
              </a:rPr>
              <a:t>https://docs.microsoft.com/en-us/aspnet/</a:t>
            </a:r>
            <a:endParaRPr lang="en-US"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API reference:</a:t>
            </a:r>
          </a:p>
          <a:p>
            <a:pPr marL="597150" lvl="1" indent="-342900">
              <a:buFont typeface="Wingdings" panose="05000000000000000000" pitchFamily="2" charset="2"/>
              <a:buChar char="§"/>
            </a:pPr>
            <a:r>
              <a:rPr lang="en-US" u="sng" dirty="0">
                <a:hlinkClick r:id="rId3"/>
              </a:rPr>
              <a:t>https://docs.microsoft.com/en-us/dotnet/api/?view=net-5.0</a:t>
            </a:r>
            <a:endParaRPr lang="en-US" u="sng"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Source code:</a:t>
            </a:r>
          </a:p>
          <a:p>
            <a:pPr marL="597150" lvl="1" indent="-342900">
              <a:buFont typeface="Wingdings" panose="05000000000000000000" pitchFamily="2" charset="2"/>
              <a:buChar char="§"/>
            </a:pPr>
            <a:r>
              <a:rPr lang="en-US" dirty="0">
                <a:hlinkClick r:id="rId4"/>
              </a:rPr>
              <a:t>https://github.com/aspnet/Home</a:t>
            </a:r>
            <a:endParaRPr lang="en-US" dirty="0"/>
          </a:p>
          <a:p>
            <a:pPr lvl="1"/>
            <a:endParaRPr lang="en-US" dirty="0"/>
          </a:p>
          <a:p>
            <a:pPr marL="342900" indent="-342900">
              <a:buFont typeface="Wingdings" panose="05000000000000000000" pitchFamily="2" charset="2"/>
              <a:buChar char="§"/>
            </a:pPr>
            <a:r>
              <a:rPr lang="en-US" dirty="0"/>
              <a:t>Various samples:</a:t>
            </a:r>
          </a:p>
          <a:p>
            <a:pPr marL="597150" lvl="1" indent="-342900">
              <a:buFont typeface="Wingdings" panose="05000000000000000000" pitchFamily="2" charset="2"/>
              <a:buChar char="§"/>
            </a:pPr>
            <a:r>
              <a:rPr lang="en-US" dirty="0">
                <a:hlinkClick r:id="rId5"/>
              </a:rPr>
              <a:t>https://code.msdn.microsoft.com/</a:t>
            </a:r>
            <a:endParaRPr lang="en-US" dirty="0"/>
          </a:p>
        </p:txBody>
      </p:sp>
      <p:sp>
        <p:nvSpPr>
          <p:cNvPr id="4" name="Text Placeholder 3"/>
          <p:cNvSpPr>
            <a:spLocks noGrp="1"/>
          </p:cNvSpPr>
          <p:nvPr>
            <p:ph type="body" sz="quarter" idx="10"/>
          </p:nvPr>
        </p:nvSpPr>
        <p:spPr/>
        <p:txBody>
          <a:bodyPr/>
          <a:lstStyle/>
          <a:p>
            <a:r>
              <a:rPr lang="en-US" dirty="0"/>
              <a:t>API reference and Source code</a:t>
            </a:r>
          </a:p>
        </p:txBody>
      </p:sp>
    </p:spTree>
    <p:extLst>
      <p:ext uri="{BB962C8B-B14F-4D97-AF65-F5344CB8AC3E}">
        <p14:creationId xmlns:p14="http://schemas.microsoft.com/office/powerpoint/2010/main" val="41118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F056E2-012F-494B-B4D4-E53374D61943}"/>
              </a:ext>
            </a:extLst>
          </p:cNvPr>
          <p:cNvSpPr>
            <a:spLocks noGrp="1"/>
          </p:cNvSpPr>
          <p:nvPr>
            <p:ph type="title"/>
          </p:nvPr>
        </p:nvSpPr>
        <p:spPr/>
        <p:txBody>
          <a:bodyPr/>
          <a:lstStyle/>
          <a:p>
            <a:r>
              <a:rPr lang="en-US" dirty="0"/>
              <a:t>Contents</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A1DE857D-BDF9-4E52-9DA9-73ECCD3A37BE}"/>
                  </a:ext>
                </a:extLst>
              </p:cNvPr>
              <p:cNvGraphicFramePr>
                <a:graphicFrameLocks noChangeAspect="1"/>
              </p:cNvGraphicFramePr>
              <p:nvPr>
                <p:extLst>
                  <p:ext uri="{D42A27DB-BD31-4B8C-83A1-F6EECF244321}">
                    <p14:modId xmlns:p14="http://schemas.microsoft.com/office/powerpoint/2010/main" val="2436549351"/>
                  </p:ext>
                </p:extLst>
              </p:nvPr>
            </p:nvGraphicFramePr>
            <p:xfrm>
              <a:off x="766763" y="1341438"/>
              <a:ext cx="10829925" cy="4813300"/>
            </p:xfrm>
            <a:graphic>
              <a:graphicData uri="http://schemas.microsoft.com/office/powerpoint/2016/summaryzoom">
                <psuz:summaryZm>
                  <psuz:summaryZmObj sectionId="{87E274A0-8D79-4657-BF00-1D5BC1863E78}">
                    <psuz:zmPr id="{35E86422-923D-48B4-9925-B1CE3FDBB02E}" transitionDur="1000">
                      <p166:blipFill xmlns:p166="http://schemas.microsoft.com/office/powerpoint/2016/6/main">
                        <a:blip r:embed="rId2"/>
                        <a:stretch>
                          <a:fillRect/>
                        </a:stretch>
                      </p166:blipFill>
                      <p166:spPr xmlns:p166="http://schemas.microsoft.com/office/powerpoint/2016/6/main">
                        <a:xfrm>
                          <a:off x="1492124" y="168465"/>
                          <a:ext cx="3850639" cy="2165985"/>
                        </a:xfrm>
                        <a:prstGeom prst="rect">
                          <a:avLst/>
                        </a:prstGeom>
                        <a:ln w="3175">
                          <a:solidFill>
                            <a:prstClr val="ltGray"/>
                          </a:solidFill>
                        </a:ln>
                      </p166:spPr>
                    </psuz:zmPr>
                  </psuz:summaryZmObj>
                  <psuz:summaryZmObj sectionId="{4D65A88A-69BB-4B5D-9C60-D5BA753612E3}">
                    <psuz:zmPr id="{5903A59E-C636-4C58-AD25-9C0AE5E214EA}" transitionDur="1000">
                      <p166:blipFill xmlns:p166="http://schemas.microsoft.com/office/powerpoint/2016/6/main">
                        <a:blip r:embed="rId3"/>
                        <a:stretch>
                          <a:fillRect/>
                        </a:stretch>
                      </p166:blipFill>
                      <p166:spPr xmlns:p166="http://schemas.microsoft.com/office/powerpoint/2016/6/main">
                        <a:xfrm>
                          <a:off x="5487162" y="168465"/>
                          <a:ext cx="3850639" cy="2165985"/>
                        </a:xfrm>
                        <a:prstGeom prst="rect">
                          <a:avLst/>
                        </a:prstGeom>
                        <a:ln w="3175">
                          <a:solidFill>
                            <a:prstClr val="ltGray"/>
                          </a:solidFill>
                        </a:ln>
                      </p166:spPr>
                    </psuz:zmPr>
                  </psuz:summaryZmObj>
                  <psuz:summaryZmObj sectionId="{C54E39C5-14F5-466C-BABB-4B49E3ED504E}">
                    <psuz:zmPr id="{360675B3-6D90-408B-8262-C1DAFF49452C}" transitionDur="1000">
                      <p166:blipFill xmlns:p166="http://schemas.microsoft.com/office/powerpoint/2016/6/main">
                        <a:blip r:embed="rId4"/>
                        <a:stretch>
                          <a:fillRect/>
                        </a:stretch>
                      </p166:blipFill>
                      <p166:spPr xmlns:p166="http://schemas.microsoft.com/office/powerpoint/2016/6/main">
                        <a:xfrm>
                          <a:off x="1492124" y="2478849"/>
                          <a:ext cx="3850639" cy="2165985"/>
                        </a:xfrm>
                        <a:prstGeom prst="rect">
                          <a:avLst/>
                        </a:prstGeom>
                        <a:ln w="3175">
                          <a:solidFill>
                            <a:prstClr val="ltGray"/>
                          </a:solidFill>
                        </a:ln>
                      </p166:spPr>
                    </psuz:zmPr>
                  </psuz:summaryZmObj>
                  <psuz:summaryZmObj sectionId="{1AE92897-8E8C-4C87-AB55-D15B46B8C9BD}">
                    <psuz:zmPr id="{2BA62BC8-DB24-462C-A624-2B6685D86568}" transitionDur="1000">
                      <p166:blipFill xmlns:p166="http://schemas.microsoft.com/office/powerpoint/2016/6/main">
                        <a:blip r:embed="rId5"/>
                        <a:stretch>
                          <a:fillRect/>
                        </a:stretch>
                      </p166:blipFill>
                      <p166:spPr xmlns:p166="http://schemas.microsoft.com/office/powerpoint/2016/6/main">
                        <a:xfrm>
                          <a:off x="5487162" y="2478849"/>
                          <a:ext cx="3850639" cy="2165985"/>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A1DE857D-BDF9-4E52-9DA9-73ECCD3A37BE}"/>
                  </a:ext>
                </a:extLst>
              </p:cNvPr>
              <p:cNvGrpSpPr>
                <a:grpSpLocks noGrp="1" noUngrp="1" noRot="1" noChangeAspect="1" noMove="1" noResize="1"/>
              </p:cNvGrpSpPr>
              <p:nvPr/>
            </p:nvGrpSpPr>
            <p:grpSpPr>
              <a:xfrm>
                <a:off x="766763" y="1341438"/>
                <a:ext cx="10829925" cy="4813300"/>
                <a:chOff x="766763" y="1341438"/>
                <a:chExt cx="10829925" cy="4813300"/>
              </a:xfrm>
            </p:grpSpPr>
            <p:pic>
              <p:nvPicPr>
                <p:cNvPr id="2" name="Picture 2">
                  <a:hlinkClick r:id="rId6"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258887" y="1509903"/>
                  <a:ext cx="3850639" cy="2165985"/>
                </a:xfrm>
                <a:prstGeom prst="rect">
                  <a:avLst/>
                </a:prstGeom>
                <a:ln w="3175">
                  <a:solidFill>
                    <a:prstClr val="ltGray"/>
                  </a:solidFill>
                </a:ln>
              </p:spPr>
            </p:pic>
            <p:pic>
              <p:nvPicPr>
                <p:cNvPr id="4" name="Picture 4">
                  <a:hlinkClick r:id="rId7"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6253925" y="1509903"/>
                  <a:ext cx="3850639" cy="2165985"/>
                </a:xfrm>
                <a:prstGeom prst="rect">
                  <a:avLst/>
                </a:prstGeom>
                <a:ln w="3175">
                  <a:solidFill>
                    <a:prstClr val="ltGray"/>
                  </a:solidFill>
                </a:ln>
              </p:spPr>
            </p:pic>
            <p:pic>
              <p:nvPicPr>
                <p:cNvPr id="6" name="Picture 6">
                  <a:hlinkClick r:id="rId8"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2258887" y="3820287"/>
                  <a:ext cx="3850639" cy="2165985"/>
                </a:xfrm>
                <a:prstGeom prst="rect">
                  <a:avLst/>
                </a:prstGeom>
                <a:ln w="3175">
                  <a:solidFill>
                    <a:prstClr val="ltGray"/>
                  </a:solidFill>
                </a:ln>
              </p:spPr>
            </p:pic>
            <p:pic>
              <p:nvPicPr>
                <p:cNvPr id="7" name="Picture 7">
                  <a:hlinkClick r:id="rId9"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6253925" y="3820287"/>
                  <a:ext cx="3850639" cy="2165985"/>
                </a:xfrm>
                <a:prstGeom prst="rect">
                  <a:avLst/>
                </a:prstGeom>
                <a:ln w="3175">
                  <a:solidFill>
                    <a:prstClr val="ltGray"/>
                  </a:solidFill>
                </a:ln>
              </p:spPr>
            </p:pic>
          </p:grpSp>
        </mc:Fallback>
      </mc:AlternateContent>
    </p:spTree>
    <p:extLst>
      <p:ext uri="{BB962C8B-B14F-4D97-AF65-F5344CB8AC3E}">
        <p14:creationId xmlns:p14="http://schemas.microsoft.com/office/powerpoint/2010/main" val="184500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242E68-E1AF-4FFD-AB0F-BDA691B17B20}"/>
              </a:ext>
            </a:extLst>
          </p:cNvPr>
          <p:cNvSpPr>
            <a:spLocks noGrp="1"/>
          </p:cNvSpPr>
          <p:nvPr>
            <p:ph idx="1"/>
          </p:nvPr>
        </p:nvSpPr>
        <p:spPr/>
        <p:txBody>
          <a:bodyPr/>
          <a:lstStyle/>
          <a:p>
            <a:pPr marL="342900" indent="-342900" algn="just">
              <a:buFont typeface="Wingdings" panose="05000000000000000000" pitchFamily="2" charset="2"/>
              <a:buChar char="§"/>
            </a:pPr>
            <a:r>
              <a:rPr lang="en-US" dirty="0"/>
              <a:t>ASP.NET Core enables developers to easily configure and manage security for their apps. ASP.NET Core contains features for managing authentication, authorization, data protection, SSL enforcement, app secrets, anti-request forgery protection, and CORS management. These security features allow you to build robust yet secure ASP.NET Core apps.</a:t>
            </a:r>
          </a:p>
          <a:p>
            <a:endParaRPr lang="en-US" dirty="0"/>
          </a:p>
          <a:p>
            <a:pPr marL="342900" indent="-342900">
              <a:buFont typeface="Wingdings" panose="05000000000000000000" pitchFamily="2" charset="2"/>
              <a:buChar char="§"/>
            </a:pPr>
            <a:r>
              <a:rPr lang="en-US" dirty="0"/>
              <a:t>Further reading: </a:t>
            </a:r>
            <a:r>
              <a:rPr lang="en-US" dirty="0">
                <a:hlinkClick r:id="rId2"/>
              </a:rPr>
              <a:t>https://docs.microsoft.com/en-us/aspnet/core/security</a:t>
            </a:r>
            <a:endParaRPr lang="en-US" dirty="0"/>
          </a:p>
          <a:p>
            <a:endParaRPr lang="en-US" dirty="0"/>
          </a:p>
        </p:txBody>
      </p:sp>
      <p:sp>
        <p:nvSpPr>
          <p:cNvPr id="3" name="Title 2">
            <a:extLst>
              <a:ext uri="{FF2B5EF4-FFF2-40B4-BE49-F238E27FC236}">
                <a16:creationId xmlns:a16="http://schemas.microsoft.com/office/drawing/2014/main" id="{8A94970F-4B30-4711-972B-3522EA66F04F}"/>
              </a:ext>
            </a:extLst>
          </p:cNvPr>
          <p:cNvSpPr>
            <a:spLocks noGrp="1"/>
          </p:cNvSpPr>
          <p:nvPr>
            <p:ph type="title"/>
          </p:nvPr>
        </p:nvSpPr>
        <p:spPr/>
        <p:txBody>
          <a:bodyPr/>
          <a:lstStyle/>
          <a:p>
            <a:r>
              <a:rPr lang="en-US" dirty="0"/>
              <a:t>Security in ASP.NET Core</a:t>
            </a:r>
          </a:p>
        </p:txBody>
      </p:sp>
    </p:spTree>
    <p:extLst>
      <p:ext uri="{BB962C8B-B14F-4D97-AF65-F5344CB8AC3E}">
        <p14:creationId xmlns:p14="http://schemas.microsoft.com/office/powerpoint/2010/main" val="296673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n8_Light.potx" id="{E5387C1A-5699-47F6-8577-B65503109946}" vid="{4F6B1FA0-6BD9-4D6D-9FDC-BCD363D75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24534</TotalTime>
  <Words>2249</Words>
  <Application>Microsoft Office PowerPoint</Application>
  <PresentationFormat>Widescreen</PresentationFormat>
  <Paragraphs>239</Paragraphs>
  <Slides>34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Consolas</vt:lpstr>
      <vt:lpstr>Courier New</vt:lpstr>
      <vt:lpstr>Segoe UI</vt:lpstr>
      <vt:lpstr>Segoe UI Light</vt:lpstr>
      <vt:lpstr>Segoe WP</vt:lpstr>
      <vt:lpstr>Wingdings</vt:lpstr>
      <vt:lpstr>Office Theme</vt:lpstr>
      <vt:lpstr>Web and Cloud Security</vt:lpstr>
      <vt:lpstr>ASP.NET MVC Core, C# Language</vt:lpstr>
      <vt:lpstr>About me</vt:lpstr>
      <vt:lpstr>Administrative issues</vt:lpstr>
      <vt:lpstr>Administrative issues</vt:lpstr>
      <vt:lpstr>Administrative issues</vt:lpstr>
      <vt:lpstr>Administrative issues</vt:lpstr>
      <vt:lpstr>Contents</vt:lpstr>
      <vt:lpstr>Security in ASP.NET Core</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Cross-Origin Requests (CORS)</vt:lpstr>
      <vt:lpstr>Cross-Origin Requests (CORS)</vt:lpstr>
      <vt:lpstr>Cross-Origin Requests (CORS)</vt:lpstr>
      <vt:lpstr>Cross-Site Scripting (XSS)</vt:lpstr>
      <vt:lpstr>Cross-Site Scripting (XSS)</vt:lpstr>
      <vt:lpstr>Security – Other recommendations</vt:lpstr>
      <vt:lpstr>Secrets storage</vt:lpstr>
      <vt:lpstr>General recommendations</vt:lpstr>
      <vt:lpstr>Other recommendations</vt:lpstr>
      <vt:lpstr>Thank you!</vt:lpstr>
      <vt:lpstr>Open redirect attacks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Liviu-Adrian Cotfas</dc:creator>
  <cp:lastModifiedBy>Liviu-Adrian Cotfas</cp:lastModifiedBy>
  <cp:revision>1646</cp:revision>
  <cp:lastPrinted>2017-02-28T05:34:43Z</cp:lastPrinted>
  <dcterms:created xsi:type="dcterms:W3CDTF">2012-12-11T23:13:23Z</dcterms:created>
  <dcterms:modified xsi:type="dcterms:W3CDTF">2024-02-24T21:17:35Z</dcterms:modified>
</cp:coreProperties>
</file>