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29" r:id="rId5"/>
    <p:sldId id="830" r:id="rId6"/>
    <p:sldId id="831" r:id="rId7"/>
    <p:sldId id="832" r:id="rId8"/>
    <p:sldId id="826" r:id="rId9"/>
    <p:sldId id="828" r:id="rId10"/>
    <p:sldId id="776" r:id="rId11"/>
    <p:sldId id="796" r:id="rId12"/>
    <p:sldId id="791" r:id="rId13"/>
    <p:sldId id="795" r:id="rId14"/>
    <p:sldId id="792" r:id="rId15"/>
    <p:sldId id="793" r:id="rId16"/>
    <p:sldId id="794" r:id="rId17"/>
    <p:sldId id="802" r:id="rId18"/>
    <p:sldId id="803" r:id="rId19"/>
    <p:sldId id="804" r:id="rId20"/>
    <p:sldId id="800" r:id="rId21"/>
    <p:sldId id="801" r:id="rId22"/>
    <p:sldId id="797" r:id="rId23"/>
    <p:sldId id="798" r:id="rId24"/>
    <p:sldId id="799" r:id="rId25"/>
    <p:sldId id="778" r:id="rId26"/>
    <p:sldId id="806" r:id="rId27"/>
    <p:sldId id="805" r:id="rId28"/>
    <p:sldId id="779" r:id="rId29"/>
    <p:sldId id="807" r:id="rId30"/>
    <p:sldId id="780" r:id="rId31"/>
    <p:sldId id="808" r:id="rId32"/>
    <p:sldId id="833" r:id="rId33"/>
    <p:sldId id="834" r:id="rId34"/>
    <p:sldId id="729"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29"/>
            <p14:sldId id="830"/>
            <p14:sldId id="831"/>
            <p14:sldId id="832"/>
          </p14:sldIdLst>
        </p14:section>
        <p14:section name="Table of Contents" id="{54C0E607-BB45-499B-87B8-B7185009D149}">
          <p14:sldIdLst>
            <p14:sldId id="826"/>
            <p14:sldId id="828"/>
          </p14:sldIdLst>
        </p14:section>
        <p14:section name="Authentication" id="{090A1CF0-1C3E-48DA-84F6-CBC61F93FDC4}">
          <p14:sldIdLst>
            <p14:sldId id="776"/>
            <p14:sldId id="796"/>
            <p14:sldId id="791"/>
            <p14:sldId id="795"/>
            <p14:sldId id="792"/>
            <p14:sldId id="793"/>
            <p14:sldId id="794"/>
            <p14:sldId id="802"/>
            <p14:sldId id="803"/>
            <p14:sldId id="804"/>
            <p14:sldId id="800"/>
            <p14:sldId id="801"/>
          </p14:sldIdLst>
        </p14:section>
        <p14:section name="Authorization" id="{DACCCC93-1F8B-4D28-BA33-D0FB5CA83842}">
          <p14:sldIdLst>
            <p14:sldId id="797"/>
            <p14:sldId id="798"/>
            <p14:sldId id="799"/>
            <p14:sldId id="778"/>
            <p14:sldId id="806"/>
            <p14:sldId id="805"/>
            <p14:sldId id="779"/>
          </p14:sldIdLst>
        </p14:section>
        <p14:section name="Enforcing SSL " id="{480940C7-8D2B-4AA9-9534-EE7628D8B664}">
          <p14:sldIdLst>
            <p14:sldId id="807"/>
            <p14:sldId id="780"/>
            <p14:sldId id="808"/>
            <p14:sldId id="833"/>
            <p14:sldId id="834"/>
          </p14:sldIdLst>
        </p14:section>
        <p14:section name="Thank you" id="{3C1B9F4D-6B8D-4CB1-B63B-4F7C91E4B118}">
          <p14:sldIdLst>
            <p14:sldId id="72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3/1/2025</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01/03/2025</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2822178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403120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3113063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https://docs.microsoft.com/en-us/aspnet/core/security/authorization/introduction</a:t>
            </a:r>
          </a:p>
        </p:txBody>
      </p:sp>
      <p:sp>
        <p:nvSpPr>
          <p:cNvPr id="4" name="Slide Number Placeholder 3"/>
          <p:cNvSpPr>
            <a:spLocks noGrp="1"/>
          </p:cNvSpPr>
          <p:nvPr>
            <p:ph type="sldNum" sz="quarter" idx="10"/>
          </p:nvPr>
        </p:nvSpPr>
        <p:spPr/>
        <p:txBody>
          <a:bodyPr/>
          <a:lstStyle/>
          <a:p>
            <a:fld id="{0BF20BA8-12AF-476D-99B2-894C09A4EE62}" type="slidenum">
              <a:rPr lang="en-GB" smtClean="0"/>
              <a:t>24</a:t>
            </a:fld>
            <a:endParaRPr lang="en-GB"/>
          </a:p>
        </p:txBody>
      </p:sp>
    </p:spTree>
    <p:extLst>
      <p:ext uri="{BB962C8B-B14F-4D97-AF65-F5344CB8AC3E}">
        <p14:creationId xmlns:p14="http://schemas.microsoft.com/office/powerpoint/2010/main" val="2555651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https://docs.microsoft.com/en-us/aspnet/core/security/enforcing-ssl</a:t>
            </a:r>
          </a:p>
        </p:txBody>
      </p:sp>
      <p:sp>
        <p:nvSpPr>
          <p:cNvPr id="4" name="Slide Number Placeholder 3"/>
          <p:cNvSpPr>
            <a:spLocks noGrp="1"/>
          </p:cNvSpPr>
          <p:nvPr>
            <p:ph type="sldNum" sz="quarter" idx="10"/>
          </p:nvPr>
        </p:nvSpPr>
        <p:spPr/>
        <p:txBody>
          <a:bodyPr/>
          <a:lstStyle/>
          <a:p>
            <a:fld id="{0BF20BA8-12AF-476D-99B2-894C09A4EE62}" type="slidenum">
              <a:rPr lang="en-GB" smtClean="0"/>
              <a:t>29</a:t>
            </a:fld>
            <a:endParaRPr lang="en-GB"/>
          </a:p>
        </p:txBody>
      </p:sp>
    </p:spTree>
    <p:extLst>
      <p:ext uri="{BB962C8B-B14F-4D97-AF65-F5344CB8AC3E}">
        <p14:creationId xmlns:p14="http://schemas.microsoft.com/office/powerpoint/2010/main" val="15441093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microsoft.com/en-us/aspnet/core/security/authentication/communit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microsoft.com/en-us/aspnet/core/security/authentication/identity"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hyperlink" Target="https://msdn.microsoft.com/en-us/library/mt151772(v=vs.108).aspx#P:Microsoft.AspNet.Identity.EntityFramework.IdentityUser`4.LockoutEndDateUtc"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67(v=vs.108).aspx#P:Microsoft.AspNet.Identity.EntityFramework.IdentityUser`4.LockoutEnabled" TargetMode="External"/><Relationship Id="rId2" Type="http://schemas.openxmlformats.org/officeDocument/2006/relationships/hyperlink" Target="https://msdn.microsoft.com/en-us/library/mt151780(v=vs.108).aspx#P:Microsoft.AspNet.Identity.EntityFramework.IdentityUser`4.AccessFailedCount"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5(v=vs.108).aspx#P:Microsoft.AspNet.Identity.EntityFramework.IdentityUser`4.Id" TargetMode="External"/><Relationship Id="rId5" Type="http://schemas.openxmlformats.org/officeDocument/2006/relationships/hyperlink" Target="https://msdn.microsoft.com/en-us/library/mt151763(v=vs.108).aspx#P:Microsoft.AspNet.Identity.EntityFramework.IdentityUser`4.EmailConfirmed" TargetMode="External"/><Relationship Id="rId4" Type="http://schemas.openxmlformats.org/officeDocument/2006/relationships/hyperlink" Target="https://msdn.microsoft.com/en-us/library/mt151761(v=vs.108).aspx#P:Microsoft.AspNet.Identity.EntityFramework.IdentityUser`4.Email" TargetMode="External"/><Relationship Id="rId9" Type="http://schemas.openxmlformats.org/officeDocument/2006/relationships/hyperlink" Target="https://msdn.microsoft.com/en-us/library/mt151773(v=vs.108).aspx#P:Microsoft.AspNet.Identity.EntityFramework.IdentityUser`4.Login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msdn.microsoft.com/en-us/library/mt151787(v=vs.108).aspx#P:Microsoft.AspNet.Identity.EntityFramework.IdentityUser`4.TwoFactorEnabled" TargetMode="External"/><Relationship Id="rId3" Type="http://schemas.openxmlformats.org/officeDocument/2006/relationships/hyperlink" Target="https://msdn.microsoft.com/en-us/library/dn613256(v=vs.108).aspx" TargetMode="External"/><Relationship Id="rId7" Type="http://schemas.openxmlformats.org/officeDocument/2006/relationships/hyperlink" Target="https://msdn.microsoft.com/en-us/library/mt151771(v=vs.108).aspx#P:Microsoft.AspNet.Identity.EntityFramework.IdentityUser`4.SecurityStamp" TargetMode="External"/><Relationship Id="rId2" Type="http://schemas.openxmlformats.org/officeDocument/2006/relationships/hyperlink" Target="https://msdn.microsoft.com/en-us/library/mt151768(v=vs.108).aspx#P:Microsoft.AspNet.Identity.EntityFramework.IdentityUser`4.PasswordHash" TargetMode="External"/><Relationship Id="rId1" Type="http://schemas.openxmlformats.org/officeDocument/2006/relationships/slideLayout" Target="../slideLayouts/slideLayout13.xml"/><Relationship Id="rId6" Type="http://schemas.openxmlformats.org/officeDocument/2006/relationships/hyperlink" Target="https://msdn.microsoft.com/en-us/library/mt151766(v=vs.108).aspx#P:Microsoft.AspNet.Identity.EntityFramework.IdentityUser`4.Roles" TargetMode="External"/><Relationship Id="rId5" Type="http://schemas.openxmlformats.org/officeDocument/2006/relationships/hyperlink" Target="https://msdn.microsoft.com/en-us/library/mt151775(v=vs.108).aspx#P:Microsoft.AspNet.Identity.EntityFramework.IdentityUser`4.PhoneNumberConfirmed" TargetMode="External"/><Relationship Id="rId4" Type="http://schemas.openxmlformats.org/officeDocument/2006/relationships/hyperlink" Target="https://msdn.microsoft.com/en-us/library/mt151769(v=vs.108).aspx#P:Microsoft.AspNet.Identity.EntityFramework.IdentityUser`4.PhoneNumber" TargetMode="External"/><Relationship Id="rId9" Type="http://schemas.openxmlformats.org/officeDocument/2006/relationships/hyperlink" Target="https://msdn.microsoft.com/en-us/library/mt151784(v=vs.108).aspx#P:Microsoft.AspNet.Identity.EntityFramework.IdentityUser`4.UserNam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digitalocean.com/community/tutorials/an-introduction-to-oauth-2" TargetMode="External"/><Relationship Id="rId2" Type="http://schemas.openxmlformats.org/officeDocument/2006/relationships/hyperlink" Target="https://docs.microsoft.com/en-us/aspnet/core/security/authentication/social/" TargetMode="Externa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viucotfas/ase-web-and-cloud-applications-security/blob/master/6%20-%20MVCStore%20-%20Security.md" TargetMode="External"/><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microsoft.com/en-us/aspnet/core/security/authentication/2fa" TargetMode="External"/><Relationship Id="rId2" Type="http://schemas.openxmlformats.org/officeDocument/2006/relationships/hyperlink" Target="https://docs.microsoft.com/en-us/aspnet/core/security/authentication/identity-primary-key-configuration" TargetMode="External"/><Relationship Id="rId1" Type="http://schemas.openxmlformats.org/officeDocument/2006/relationships/slideLayout" Target="../slideLayouts/slideLayout13.xml"/><Relationship Id="rId4" Type="http://schemas.openxmlformats.org/officeDocument/2006/relationships/hyperlink" Target="https://azure.microsoft.com/en-us/resources/samples/active-directory-dotnet-webapp-openidconnect-aspnetcore/?v=17.23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spnet/core/security/authorization/introduction"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docs.microsoft.com/en-us/aspnet/core/security/enforcing-ssl" TargetMode="Externa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slide" Target="slide29.xml"/><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slide" Target="slide22.xml"/><Relationship Id="rId5" Type="http://schemas.openxmlformats.org/officeDocument/2006/relationships/slide" Target="slide10.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a:t>
            </a:r>
            <a:r>
              <a:rPr lang="en-US" b="1"/>
              <a:t>MVC Core 2 </a:t>
            </a:r>
            <a:r>
              <a:rPr lang="en-US" b="1" dirty="0"/>
              <a:t>– Part 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Authentication</a:t>
            </a:r>
            <a:endParaRPr lang="ro-RO" dirty="0"/>
          </a:p>
        </p:txBody>
      </p:sp>
    </p:spTree>
    <p:extLst>
      <p:ext uri="{BB962C8B-B14F-4D97-AF65-F5344CB8AC3E}">
        <p14:creationId xmlns:p14="http://schemas.microsoft.com/office/powerpoint/2010/main" val="78200107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F6B669-0DCF-4B8A-A8A9-BADFF8FFDC6A}"/>
              </a:ext>
            </a:extLst>
          </p:cNvPr>
          <p:cNvSpPr>
            <a:spLocks noGrp="1"/>
          </p:cNvSpPr>
          <p:nvPr>
            <p:ph type="title"/>
          </p:nvPr>
        </p:nvSpPr>
        <p:spPr/>
        <p:txBody>
          <a:bodyPr/>
          <a:lstStyle/>
          <a:p>
            <a:r>
              <a:rPr lang="en-US" dirty="0"/>
              <a:t>Authentication</a:t>
            </a:r>
          </a:p>
        </p:txBody>
      </p:sp>
      <p:sp>
        <p:nvSpPr>
          <p:cNvPr id="4" name="Content Placeholder 3">
            <a:extLst>
              <a:ext uri="{FF2B5EF4-FFF2-40B4-BE49-F238E27FC236}">
                <a16:creationId xmlns:a16="http://schemas.microsoft.com/office/drawing/2014/main" id="{A57ED61A-4369-4F9B-A3CD-2D329AA20C41}"/>
              </a:ext>
            </a:extLst>
          </p:cNvPr>
          <p:cNvSpPr>
            <a:spLocks noGrp="1"/>
          </p:cNvSpPr>
          <p:nvPr>
            <p:ph idx="1"/>
          </p:nvPr>
        </p:nvSpPr>
        <p:spPr>
          <a:xfrm>
            <a:off x="551384" y="1556792"/>
            <a:ext cx="7128792" cy="4813995"/>
          </a:xfrm>
        </p:spPr>
        <p:txBody>
          <a:bodyPr/>
          <a:lstStyle/>
          <a:p>
            <a:pPr algn="just"/>
            <a:r>
              <a:rPr lang="en-US" b="1" dirty="0"/>
              <a:t> </a:t>
            </a:r>
          </a:p>
          <a:p>
            <a:pPr algn="just">
              <a:buFont typeface="Wingdings" pitchFamily="2" charset="2"/>
              <a:buChar char="§"/>
            </a:pPr>
            <a:endParaRPr lang="en-US" b="1" dirty="0"/>
          </a:p>
          <a:p>
            <a:pPr marL="342900" indent="-342900" algn="just">
              <a:buFont typeface="Wingdings" panose="05000000000000000000" pitchFamily="2" charset="2"/>
              <a:buChar char="§"/>
            </a:pPr>
            <a:r>
              <a:rPr lang="en-US" b="1" dirty="0"/>
              <a:t>Authentication </a:t>
            </a:r>
            <a:r>
              <a:rPr lang="en-US" dirty="0"/>
              <a:t>- determining the identity of a user.</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endParaRPr lang="en-US" dirty="0"/>
          </a:p>
        </p:txBody>
      </p:sp>
      <p:pic>
        <p:nvPicPr>
          <p:cNvPr id="6" name="Picture 5" descr="A close up of a logo&#10;&#10;Description generated with very high confidence">
            <a:extLst>
              <a:ext uri="{FF2B5EF4-FFF2-40B4-BE49-F238E27FC236}">
                <a16:creationId xmlns:a16="http://schemas.microsoft.com/office/drawing/2014/main" id="{4F55C710-DAB2-4F98-884D-81E7B8983B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223166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ASP.NET Core Identity is an API from Microsoft to manage users in ASP.NET applications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Users can create an account and login with their Active Directory account, with a user name and password or they can use an external login providers such as Facebook, Google, Microsoft Account, Twitter and more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ASP.NET Core Identity can be configured to use a SQL Server database to store user names, passwords, and profile data. Alternatively, you can use your own persistent store to store data in another persistent storage, such as Azure Table Storage</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OSS alternatives are also available: </a:t>
            </a:r>
            <a:r>
              <a:rPr lang="en-US" dirty="0">
                <a:hlinkClick r:id="rId3"/>
              </a:rPr>
              <a:t>link</a:t>
            </a: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9375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26F00-7D98-43CB-81BC-C8E122DB59D0}"/>
              </a:ext>
            </a:extLst>
          </p:cNvPr>
          <p:cNvSpPr>
            <a:spLocks noGrp="1"/>
          </p:cNvSpPr>
          <p:nvPr>
            <p:ph type="title"/>
          </p:nvPr>
        </p:nvSpPr>
        <p:spPr/>
        <p:txBody>
          <a:bodyPr/>
          <a:lstStyle/>
          <a:p>
            <a:r>
              <a:rPr lang="en-US" dirty="0"/>
              <a:t>Authentication</a:t>
            </a:r>
          </a:p>
        </p:txBody>
      </p:sp>
      <p:sp>
        <p:nvSpPr>
          <p:cNvPr id="4" name="Content Placeholder 3"/>
          <p:cNvSpPr>
            <a:spLocks noGrp="1"/>
          </p:cNvSpPr>
          <p:nvPr>
            <p:ph idx="1"/>
          </p:nvPr>
        </p:nvSpPr>
        <p:spPr/>
        <p:txBody>
          <a:bodyPr/>
          <a:lstStyle/>
          <a:p>
            <a:pPr marL="342900" indent="-342900" algn="just">
              <a:buFont typeface="Wingdings" panose="05000000000000000000" pitchFamily="2" charset="2"/>
              <a:buChar char="§"/>
            </a:pPr>
            <a:r>
              <a:rPr lang="en-US" dirty="0"/>
              <a:t>Why is it useful?</a:t>
            </a:r>
          </a:p>
          <a:p>
            <a:pPr marL="597150" lvl="1" indent="-342900" algn="just">
              <a:buFont typeface="Wingdings" panose="05000000000000000000" pitchFamily="2" charset="2"/>
              <a:buChar char="§"/>
            </a:pPr>
            <a:r>
              <a:rPr lang="en-US" dirty="0"/>
              <a:t>User management is an important feature for most applications, and ASP.NET Core Identity provides a ready-made and well-tested platform that doesn’t require you to create custom versions of commonly demanded functions.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NuGet Package:</a:t>
            </a:r>
          </a:p>
          <a:p>
            <a:pPr marL="597150" lvl="1" indent="-342900" algn="just">
              <a:buFont typeface="Wingdings" panose="05000000000000000000" pitchFamily="2" charset="2"/>
              <a:buChar char="§"/>
            </a:pPr>
            <a:r>
              <a:rPr lang="en-US" dirty="0" err="1"/>
              <a:t>Microsoft.AspNetCore.Identity.EntityFrameworkCore</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Documentation: </a:t>
            </a:r>
            <a:r>
              <a:rPr lang="en-US" dirty="0">
                <a:hlinkClick r:id="rId3"/>
              </a:rPr>
              <a:t>link</a:t>
            </a:r>
            <a:endParaRPr lang="en-US" dirty="0"/>
          </a:p>
          <a:p>
            <a:pPr marL="597150" lvl="1"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08E8E9ED-7363-4B80-8B3C-447D4BA01213}"/>
              </a:ext>
            </a:extLst>
          </p:cNvPr>
          <p:cNvSpPr>
            <a:spLocks noGrp="1"/>
          </p:cNvSpPr>
          <p:nvPr>
            <p:ph type="body" sz="quarter" idx="10"/>
          </p:nvPr>
        </p:nvSpPr>
        <p:spPr/>
        <p:txBody>
          <a:bodyPr/>
          <a:lstStyle/>
          <a:p>
            <a:r>
              <a:rPr lang="en-US" dirty="0"/>
              <a:t>ASP.NET Core Identity</a:t>
            </a:r>
          </a:p>
        </p:txBody>
      </p:sp>
    </p:spTree>
    <p:extLst>
      <p:ext uri="{BB962C8B-B14F-4D97-AF65-F5344CB8AC3E}">
        <p14:creationId xmlns:p14="http://schemas.microsoft.com/office/powerpoint/2010/main" val="287287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74058154"/>
              </p:ext>
            </p:extLst>
          </p:nvPr>
        </p:nvGraphicFramePr>
        <p:xfrm>
          <a:off x="431370" y="1556792"/>
          <a:ext cx="10968142" cy="47210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AccessFailedCount</a:t>
                      </a:r>
                      <a:endParaRPr lang="en-US" sz="2000" dirty="0"/>
                    </a:p>
                  </a:txBody>
                  <a:tcPr marL="21298" marR="21298" marT="10649" marB="10649" anchor="ctr"/>
                </a:tc>
                <a:tc>
                  <a:txBody>
                    <a:bodyPr/>
                    <a:lstStyle/>
                    <a:p>
                      <a:r>
                        <a:rPr lang="en-US" sz="2000" dirty="0"/>
                        <a:t>Gets or sets the number of failures for the purposes of lockout.(Inherited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397501849"/>
                  </a:ext>
                </a:extLst>
              </a:tr>
              <a:tr h="481677">
                <a:tc>
                  <a:txBody>
                    <a:bodyPr/>
                    <a:lstStyle/>
                    <a:p>
                      <a:r>
                        <a:rPr lang="en-US" sz="2000" dirty="0">
                          <a:hlinkClick r:id="rId4"/>
                        </a:rPr>
                        <a:t>Email</a:t>
                      </a:r>
                      <a:endParaRPr lang="en-US" sz="2000" dirty="0"/>
                    </a:p>
                  </a:txBody>
                  <a:tcPr marL="21298" marR="21298" marT="10649" marB="10649" anchor="ctr"/>
                </a:tc>
                <a:tc>
                  <a:txBody>
                    <a:bodyPr/>
                    <a:lstStyle/>
                    <a:p>
                      <a:r>
                        <a:rPr lang="en-US" sz="2000" dirty="0"/>
                        <a:t>Gets or sets the email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15772355"/>
                  </a:ext>
                </a:extLst>
              </a:tr>
              <a:tr h="481677">
                <a:tc>
                  <a:txBody>
                    <a:bodyPr/>
                    <a:lstStyle/>
                    <a:p>
                      <a:r>
                        <a:rPr lang="en-US" sz="2000" dirty="0" err="1">
                          <a:hlinkClick r:id="rId5"/>
                        </a:rPr>
                        <a:t>EmailConfirmed</a:t>
                      </a:r>
                      <a:endParaRPr lang="en-US" sz="2000" dirty="0"/>
                    </a:p>
                  </a:txBody>
                  <a:tcPr marL="21298" marR="21298" marT="10649" marB="10649" anchor="ctr"/>
                </a:tc>
                <a:tc>
                  <a:txBody>
                    <a:bodyPr/>
                    <a:lstStyle/>
                    <a:p>
                      <a:r>
                        <a:rPr lang="en-US" sz="2000" dirty="0"/>
                        <a:t>Gets or sets a value that indicates whether the email is confirmed.(Inherited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315373906"/>
                  </a:ext>
                </a:extLst>
              </a:tr>
              <a:tr h="481677">
                <a:tc>
                  <a:txBody>
                    <a:bodyPr/>
                    <a:lstStyle/>
                    <a:p>
                      <a:r>
                        <a:rPr lang="en-US" sz="2000" dirty="0">
                          <a:hlinkClick r:id="rId6"/>
                        </a:rPr>
                        <a:t>Id</a:t>
                      </a:r>
                      <a:endParaRPr lang="en-US" sz="2000" dirty="0"/>
                    </a:p>
                  </a:txBody>
                  <a:tcPr marL="21298" marR="21298" marT="10649" marB="10649" anchor="ctr"/>
                </a:tc>
                <a:tc>
                  <a:txBody>
                    <a:bodyPr/>
                    <a:lstStyle/>
                    <a:p>
                      <a:r>
                        <a:rPr lang="en-US" sz="2000" dirty="0"/>
                        <a:t>Gets or sets the user identifier.(Inherited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6548781"/>
                  </a:ext>
                </a:extLst>
              </a:tr>
              <a:tr h="481677">
                <a:tc>
                  <a:txBody>
                    <a:bodyPr/>
                    <a:lstStyle/>
                    <a:p>
                      <a:r>
                        <a:rPr lang="en-US" sz="2000" dirty="0" err="1">
                          <a:hlinkClick r:id="rId7"/>
                        </a:rPr>
                        <a:t>LockoutEnabled</a:t>
                      </a:r>
                      <a:endParaRPr lang="en-US" sz="2000" dirty="0"/>
                    </a:p>
                  </a:txBody>
                  <a:tcPr marL="21298" marR="21298" marT="10649" marB="10649" anchor="ctr"/>
                </a:tc>
                <a:tc>
                  <a:txBody>
                    <a:bodyPr/>
                    <a:lstStyle/>
                    <a:p>
                      <a:r>
                        <a:rPr lang="en-US" sz="2000" dirty="0"/>
                        <a:t>Gets or sets a value that indicates whether lockout enabled for this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678605319"/>
                  </a:ext>
                </a:extLst>
              </a:tr>
              <a:tr h="714385">
                <a:tc>
                  <a:txBody>
                    <a:bodyPr/>
                    <a:lstStyle/>
                    <a:p>
                      <a:r>
                        <a:rPr lang="en-US" sz="2000">
                          <a:hlinkClick r:id="rId8"/>
                        </a:rPr>
                        <a:t>LockoutEndDateUtc</a:t>
                      </a:r>
                      <a:endParaRPr lang="en-US" sz="2000"/>
                    </a:p>
                  </a:txBody>
                  <a:tcPr marL="21298" marR="21298" marT="10649" marB="10649" anchor="ctr"/>
                </a:tc>
                <a:tc>
                  <a:txBody>
                    <a:bodyPr/>
                    <a:lstStyle/>
                    <a:p>
                      <a:r>
                        <a:rPr lang="en-US" sz="2000" dirty="0"/>
                        <a:t>Gets or sets the date time value (in UTC) when lockout ends, any time in the past is considered not locked out.(Inherited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2121147890"/>
                  </a:ext>
                </a:extLst>
              </a:tr>
              <a:tr h="481677">
                <a:tc>
                  <a:txBody>
                    <a:bodyPr/>
                    <a:lstStyle/>
                    <a:p>
                      <a:r>
                        <a:rPr lang="en-US" sz="2000">
                          <a:hlinkClick r:id="rId9"/>
                        </a:rPr>
                        <a:t>Logins</a:t>
                      </a:r>
                      <a:endParaRPr lang="en-US" sz="2000"/>
                    </a:p>
                  </a:txBody>
                  <a:tcPr marL="21298" marR="21298" marT="10649" marB="10649" anchor="ctr"/>
                </a:tc>
                <a:tc>
                  <a:txBody>
                    <a:bodyPr/>
                    <a:lstStyle/>
                    <a:p>
                      <a:r>
                        <a:rPr lang="en-US" sz="2000" dirty="0"/>
                        <a:t>Gets the collection of logins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033520017"/>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103135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3164340"/>
              </p:ext>
            </p:extLst>
          </p:nvPr>
        </p:nvGraphicFramePr>
        <p:xfrm>
          <a:off x="527381" y="1772816"/>
          <a:ext cx="10968142" cy="4416286"/>
        </p:xfrm>
        <a:graphic>
          <a:graphicData uri="http://schemas.openxmlformats.org/drawingml/2006/table">
            <a:tbl>
              <a:tblPr bandRow="1">
                <a:tableStyleId>{793D81CF-94F2-401A-BA57-92F5A7B2D0C5}</a:tableStyleId>
              </a:tblPr>
              <a:tblGrid>
                <a:gridCol w="2304255">
                  <a:extLst>
                    <a:ext uri="{9D8B030D-6E8A-4147-A177-3AD203B41FA5}">
                      <a16:colId xmlns:a16="http://schemas.microsoft.com/office/drawing/2014/main" val="888297048"/>
                    </a:ext>
                  </a:extLst>
                </a:gridCol>
                <a:gridCol w="8663887">
                  <a:extLst>
                    <a:ext uri="{9D8B030D-6E8A-4147-A177-3AD203B41FA5}">
                      <a16:colId xmlns:a16="http://schemas.microsoft.com/office/drawing/2014/main" val="268464170"/>
                    </a:ext>
                  </a:extLst>
                </a:gridCol>
              </a:tblGrid>
              <a:tr h="481677">
                <a:tc>
                  <a:txBody>
                    <a:bodyPr/>
                    <a:lstStyle/>
                    <a:p>
                      <a:r>
                        <a:rPr lang="en-US" sz="2000" dirty="0" err="1">
                          <a:hlinkClick r:id="rId2"/>
                        </a:rPr>
                        <a:t>PasswordHash</a:t>
                      </a:r>
                      <a:endParaRPr lang="en-US" sz="2000" dirty="0"/>
                    </a:p>
                  </a:txBody>
                  <a:tcPr marL="21298" marR="21298" marT="10649" marB="10649" anchor="ctr"/>
                </a:tc>
                <a:tc>
                  <a:txBody>
                    <a:bodyPr/>
                    <a:lstStyle/>
                    <a:p>
                      <a:r>
                        <a:rPr lang="en-US" sz="2000" dirty="0"/>
                        <a:t>Gets or sets the salted/hashed form of the user password.(Inherited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045212536"/>
                  </a:ext>
                </a:extLst>
              </a:tr>
              <a:tr h="481677">
                <a:tc>
                  <a:txBody>
                    <a:bodyPr/>
                    <a:lstStyle/>
                    <a:p>
                      <a:r>
                        <a:rPr lang="en-US" sz="2000">
                          <a:hlinkClick r:id="rId4"/>
                        </a:rPr>
                        <a:t>PhoneNumber</a:t>
                      </a:r>
                      <a:endParaRPr lang="en-US" sz="2000"/>
                    </a:p>
                  </a:txBody>
                  <a:tcPr marL="21298" marR="21298" marT="10649" marB="10649" anchor="ctr"/>
                </a:tc>
                <a:tc>
                  <a:txBody>
                    <a:bodyPr/>
                    <a:lstStyle/>
                    <a:p>
                      <a:r>
                        <a:rPr lang="en-US" sz="2000" dirty="0"/>
                        <a:t>Gets or sets the phone number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209591255"/>
                  </a:ext>
                </a:extLst>
              </a:tr>
              <a:tr h="481677">
                <a:tc>
                  <a:txBody>
                    <a:bodyPr/>
                    <a:lstStyle/>
                    <a:p>
                      <a:r>
                        <a:rPr lang="en-US" sz="2000">
                          <a:hlinkClick r:id="rId5"/>
                        </a:rPr>
                        <a:t>PhoneNumberConfirmed</a:t>
                      </a:r>
                      <a:endParaRPr lang="en-US" sz="2000"/>
                    </a:p>
                  </a:txBody>
                  <a:tcPr marL="21298" marR="21298" marT="10649" marB="10649" anchor="ctr"/>
                </a:tc>
                <a:tc>
                  <a:txBody>
                    <a:bodyPr/>
                    <a:lstStyle/>
                    <a:p>
                      <a:r>
                        <a:rPr lang="en-US" sz="2000"/>
                        <a:t>Gets or sets the value that indicates whether the phone number is confirmed. The default is false.(Inherited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3274150069"/>
                  </a:ext>
                </a:extLst>
              </a:tr>
              <a:tr h="481677">
                <a:tc>
                  <a:txBody>
                    <a:bodyPr/>
                    <a:lstStyle/>
                    <a:p>
                      <a:r>
                        <a:rPr lang="en-US" sz="2000" dirty="0">
                          <a:hlinkClick r:id="rId6"/>
                        </a:rPr>
                        <a:t>Roles</a:t>
                      </a:r>
                      <a:endParaRPr lang="en-US" sz="2000" dirty="0"/>
                    </a:p>
                  </a:txBody>
                  <a:tcPr marL="21298" marR="21298" marT="10649" marB="10649" anchor="ctr"/>
                </a:tc>
                <a:tc>
                  <a:txBody>
                    <a:bodyPr/>
                    <a:lstStyle/>
                    <a:p>
                      <a:r>
                        <a:rPr lang="en-US" sz="2000" dirty="0"/>
                        <a:t>Gets the collection of roles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751276020"/>
                  </a:ext>
                </a:extLst>
              </a:tr>
              <a:tr h="481677">
                <a:tc>
                  <a:txBody>
                    <a:bodyPr/>
                    <a:lstStyle/>
                    <a:p>
                      <a:r>
                        <a:rPr lang="en-US" sz="2000">
                          <a:hlinkClick r:id="rId7"/>
                        </a:rPr>
                        <a:t>SecurityStamp</a:t>
                      </a:r>
                      <a:endParaRPr lang="en-US" sz="2000"/>
                    </a:p>
                  </a:txBody>
                  <a:tcPr marL="21298" marR="21298" marT="10649" marB="10649" anchor="ctr"/>
                </a:tc>
                <a:tc>
                  <a:txBody>
                    <a:bodyPr/>
                    <a:lstStyle/>
                    <a:p>
                      <a:r>
                        <a:rPr lang="en-US" sz="2000"/>
                        <a:t>Gets or sets a random value that changes when a user’s credentials change.(Inherited from </a:t>
                      </a:r>
                      <a:r>
                        <a:rPr lang="en-US" sz="2000">
                          <a:hlinkClick r:id="rId3"/>
                        </a:rPr>
                        <a:t>IdentityUser(Of TKey, TLogin, TRole, TClaim)</a:t>
                      </a:r>
                      <a:r>
                        <a:rPr lang="en-US" sz="2000"/>
                        <a:t>.)</a:t>
                      </a:r>
                    </a:p>
                  </a:txBody>
                  <a:tcPr marL="21298" marR="21298" marT="10649" marB="10649" anchor="ctr"/>
                </a:tc>
                <a:extLst>
                  <a:ext uri="{0D108BD9-81ED-4DB2-BD59-A6C34878D82A}">
                    <a16:rowId xmlns:a16="http://schemas.microsoft.com/office/drawing/2014/main" val="1925388043"/>
                  </a:ext>
                </a:extLst>
              </a:tr>
              <a:tr h="481677">
                <a:tc>
                  <a:txBody>
                    <a:bodyPr/>
                    <a:lstStyle/>
                    <a:p>
                      <a:r>
                        <a:rPr lang="en-US" sz="2000">
                          <a:hlinkClick r:id="rId8"/>
                        </a:rPr>
                        <a:t>TwoFactorEnabled</a:t>
                      </a:r>
                      <a:endParaRPr lang="en-US" sz="2000"/>
                    </a:p>
                  </a:txBody>
                  <a:tcPr marL="21298" marR="21298" marT="10649" marB="10649" anchor="ctr"/>
                </a:tc>
                <a:tc>
                  <a:txBody>
                    <a:bodyPr/>
                    <a:lstStyle/>
                    <a:p>
                      <a:r>
                        <a:rPr lang="en-US" sz="2000" dirty="0"/>
                        <a:t>Gets or sets a value that indicates whether two-factor authentication is enabled for the user.(Inherited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1861930662"/>
                  </a:ext>
                </a:extLst>
              </a:tr>
              <a:tr h="562275">
                <a:tc>
                  <a:txBody>
                    <a:bodyPr/>
                    <a:lstStyle/>
                    <a:p>
                      <a:r>
                        <a:rPr lang="en-US" sz="2000" dirty="0" err="1">
                          <a:hlinkClick r:id="rId9"/>
                        </a:rPr>
                        <a:t>UserName</a:t>
                      </a:r>
                      <a:endParaRPr lang="en-US" sz="2000" dirty="0"/>
                    </a:p>
                  </a:txBody>
                  <a:tcPr marL="21298" marR="21298" marT="10649" marB="10649" anchor="ctr"/>
                </a:tc>
                <a:tc>
                  <a:txBody>
                    <a:bodyPr/>
                    <a:lstStyle/>
                    <a:p>
                      <a:r>
                        <a:rPr lang="en-US" sz="2000" dirty="0"/>
                        <a:t>Gets or sets the user name.(Inherited from </a:t>
                      </a:r>
                      <a:r>
                        <a:rPr lang="en-US" sz="2000" dirty="0" err="1">
                          <a:hlinkClick r:id="rId3"/>
                        </a:rPr>
                        <a:t>IdentityUser</a:t>
                      </a:r>
                      <a:r>
                        <a:rPr lang="en-US" sz="2000" dirty="0">
                          <a:hlinkClick r:id="rId3"/>
                        </a:rPr>
                        <a:t>(Of </a:t>
                      </a:r>
                      <a:r>
                        <a:rPr lang="en-US" sz="2000" dirty="0" err="1">
                          <a:hlinkClick r:id="rId3"/>
                        </a:rPr>
                        <a:t>TKey</a:t>
                      </a:r>
                      <a:r>
                        <a:rPr lang="en-US" sz="2000" dirty="0">
                          <a:hlinkClick r:id="rId3"/>
                        </a:rPr>
                        <a:t>, </a:t>
                      </a:r>
                      <a:r>
                        <a:rPr lang="en-US" sz="2000" dirty="0" err="1">
                          <a:hlinkClick r:id="rId3"/>
                        </a:rPr>
                        <a:t>TLogin</a:t>
                      </a:r>
                      <a:r>
                        <a:rPr lang="en-US" sz="2000" dirty="0">
                          <a:hlinkClick r:id="rId3"/>
                        </a:rPr>
                        <a:t>, </a:t>
                      </a:r>
                      <a:r>
                        <a:rPr lang="en-US" sz="2000" dirty="0" err="1">
                          <a:hlinkClick r:id="rId3"/>
                        </a:rPr>
                        <a:t>TRole</a:t>
                      </a:r>
                      <a:r>
                        <a:rPr lang="en-US" sz="2000" dirty="0">
                          <a:hlinkClick r:id="rId3"/>
                        </a:rPr>
                        <a:t>, </a:t>
                      </a:r>
                      <a:r>
                        <a:rPr lang="en-US" sz="2000" dirty="0" err="1">
                          <a:hlinkClick r:id="rId3"/>
                        </a:rPr>
                        <a:t>TClaim</a:t>
                      </a:r>
                      <a:r>
                        <a:rPr lang="en-US" sz="2000" dirty="0">
                          <a:hlinkClick r:id="rId3"/>
                        </a:rPr>
                        <a:t>)</a:t>
                      </a:r>
                      <a:r>
                        <a:rPr lang="en-US" sz="2000" dirty="0"/>
                        <a:t>.)</a:t>
                      </a:r>
                    </a:p>
                  </a:txBody>
                  <a:tcPr marL="21298" marR="21298" marT="10649" marB="10649" anchor="ctr"/>
                </a:tc>
                <a:extLst>
                  <a:ext uri="{0D108BD9-81ED-4DB2-BD59-A6C34878D82A}">
                    <a16:rowId xmlns:a16="http://schemas.microsoft.com/office/drawing/2014/main" val="3668767659"/>
                  </a:ext>
                </a:extLst>
              </a:tr>
            </a:tbl>
          </a:graphicData>
        </a:graphic>
      </p:graphicFrame>
      <p:sp>
        <p:nvSpPr>
          <p:cNvPr id="5" name="Text Placeholder 4"/>
          <p:cNvSpPr>
            <a:spLocks noGrp="1"/>
          </p:cNvSpPr>
          <p:nvPr>
            <p:ph type="body" sz="quarter" idx="10"/>
          </p:nvPr>
        </p:nvSpPr>
        <p:spPr/>
        <p:txBody>
          <a:bodyPr/>
          <a:lstStyle/>
          <a:p>
            <a:r>
              <a:rPr lang="en-US" dirty="0" err="1"/>
              <a:t>IdentityUser</a:t>
            </a:r>
            <a:r>
              <a:rPr lang="en-US" dirty="0"/>
              <a:t> Class</a:t>
            </a:r>
          </a:p>
        </p:txBody>
      </p:sp>
    </p:spTree>
    <p:extLst>
      <p:ext uri="{BB962C8B-B14F-4D97-AF65-F5344CB8AC3E}">
        <p14:creationId xmlns:p14="http://schemas.microsoft.com/office/powerpoint/2010/main" val="283700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Authentication</a:t>
            </a:r>
          </a:p>
        </p:txBody>
      </p:sp>
      <p:sp>
        <p:nvSpPr>
          <p:cNvPr id="4" name="Text Placeholder 3"/>
          <p:cNvSpPr>
            <a:spLocks noGrp="1"/>
          </p:cNvSpPr>
          <p:nvPr>
            <p:ph type="body" sz="quarter" idx="10"/>
          </p:nvPr>
        </p:nvSpPr>
        <p:spPr/>
        <p:txBody>
          <a:bodyPr/>
          <a:lstStyle/>
          <a:p>
            <a:r>
              <a:rPr lang="en-US" dirty="0"/>
              <a:t>ASP.NET Core Identity</a:t>
            </a:r>
          </a:p>
        </p:txBody>
      </p:sp>
      <p:sp>
        <p:nvSpPr>
          <p:cNvPr id="5" name="Rectangle 4"/>
          <p:cNvSpPr/>
          <p:nvPr/>
        </p:nvSpPr>
        <p:spPr>
          <a:xfrm>
            <a:off x="1510952" y="2420888"/>
            <a:ext cx="9001000" cy="3416320"/>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AddDbContext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ApplicationDbContext</a:t>
            </a:r>
            <a:r>
              <a:rPr lang="en-US" dirty="0">
                <a:solidFill>
                  <a:srgbClr val="000000"/>
                </a:solidFill>
                <a:latin typeface="Consolas" panose="020B0609020204030204" pitchFamily="49" charset="0"/>
              </a:rPr>
              <a:t>&gt;(options =&gt;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UseSqlServer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Configuration</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Data:Database:ConnectionString</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AddTransient</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IProductRepository</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EFProductRepository</a:t>
            </a:r>
            <a:r>
              <a:rPr lang="en-US" dirty="0">
                <a:solidFill>
                  <a:srgbClr val="000000"/>
                </a:solidFill>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services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AddIdentity</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IdentityUser</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IdentityRole</a:t>
            </a:r>
            <a:r>
              <a:rPr lang="en-US" dirty="0">
                <a:solidFill>
                  <a:srgbClr val="000000"/>
                </a:solidFill>
                <a:highlight>
                  <a:srgbClr val="FFFF00"/>
                </a:highlight>
                <a:latin typeface="Consolas" panose="020B0609020204030204" pitchFamily="49" charset="0"/>
              </a:rPr>
              <a:t>&gt;()</a:t>
            </a:r>
          </a:p>
          <a:p>
            <a:r>
              <a:rPr lang="en-US" dirty="0">
                <a:solidFill>
                  <a:srgbClr val="000000"/>
                </a:solidFill>
                <a:highlight>
                  <a:srgbClr val="FFFF00"/>
                </a:highlight>
                <a:latin typeface="Consolas" panose="020B0609020204030204" pitchFamily="49" charset="0"/>
              </a:rPr>
              <a:t>        .</a:t>
            </a:r>
            <a:r>
              <a:rPr lang="en-US" dirty="0" err="1">
                <a:solidFill>
                  <a:srgbClr val="795E26"/>
                </a:solidFill>
                <a:highlight>
                  <a:srgbClr val="FFFF00"/>
                </a:highlight>
                <a:latin typeface="Consolas" panose="020B0609020204030204" pitchFamily="49" charset="0"/>
              </a:rPr>
              <a:t>AddEntityFrameworkStores</a:t>
            </a:r>
            <a:r>
              <a:rPr lang="en-US" dirty="0">
                <a:solidFill>
                  <a:srgbClr val="000000"/>
                </a:solidFill>
                <a:highlight>
                  <a:srgbClr val="FFFF00"/>
                </a:highlight>
                <a:latin typeface="Consolas" panose="020B0609020204030204" pitchFamily="49" charset="0"/>
              </a:rPr>
              <a:t>&lt;</a:t>
            </a:r>
            <a:r>
              <a:rPr lang="en-US" dirty="0" err="1">
                <a:solidFill>
                  <a:srgbClr val="267F99"/>
                </a:solidFill>
                <a:highlight>
                  <a:srgbClr val="FFFF00"/>
                </a:highlight>
                <a:latin typeface="Consolas" panose="020B0609020204030204" pitchFamily="49" charset="0"/>
              </a:rPr>
              <a:t>ApplicationDbContext</a:t>
            </a:r>
            <a:r>
              <a:rPr lang="en-US" dirty="0">
                <a:solidFill>
                  <a:srgbClr val="000000"/>
                </a:solidFill>
                <a:highlight>
                  <a:srgbClr val="FFFF00"/>
                </a:highlight>
                <a:latin typeface="Consolas" panose="020B0609020204030204" pitchFamily="49" charset="0"/>
              </a:rPr>
              <a:t>&gt;();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AddMvc</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3A791603-40E1-4595-97C0-16FE008FBF83}"/>
              </a:ext>
            </a:extLst>
          </p:cNvPr>
          <p:cNvSpPr txBox="1"/>
          <p:nvPr/>
        </p:nvSpPr>
        <p:spPr>
          <a:xfrm>
            <a:off x="551384" y="1628800"/>
            <a:ext cx="10734285" cy="369332"/>
          </a:xfrm>
          <a:prstGeom prst="rect">
            <a:avLst/>
          </a:prstGeom>
          <a:noFill/>
        </p:spPr>
        <p:txBody>
          <a:bodyPr wrap="none" rtlCol="0">
            <a:spAutoFit/>
          </a:bodyPr>
          <a:lstStyle/>
          <a:p>
            <a:pPr marL="285750" indent="-285750">
              <a:buFont typeface="Wingdings" panose="05000000000000000000" pitchFamily="2" charset="2"/>
              <a:buChar char="§"/>
            </a:pPr>
            <a:r>
              <a:rPr lang="en-US" dirty="0"/>
              <a:t>The identity services should be added to the application in the </a:t>
            </a:r>
            <a:r>
              <a:rPr lang="en-US" dirty="0" err="1"/>
              <a:t>ConfigureServices</a:t>
            </a:r>
            <a:r>
              <a:rPr lang="en-US" dirty="0"/>
              <a:t> method in the Startup class:</a:t>
            </a:r>
          </a:p>
        </p:txBody>
      </p:sp>
    </p:spTree>
    <p:extLst>
      <p:ext uri="{BB962C8B-B14F-4D97-AF65-F5344CB8AC3E}">
        <p14:creationId xmlns:p14="http://schemas.microsoft.com/office/powerpoint/2010/main" val="34401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Password policy:</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lockout:</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6" name="Rectangle 5">
            <a:extLst>
              <a:ext uri="{FF2B5EF4-FFF2-40B4-BE49-F238E27FC236}">
                <a16:creationId xmlns:a16="http://schemas.microsoft.com/office/drawing/2014/main" id="{2816C845-27CF-4FD5-A55B-FEA97B56D471}"/>
              </a:ext>
            </a:extLst>
          </p:cNvPr>
          <p:cNvSpPr/>
          <p:nvPr/>
        </p:nvSpPr>
        <p:spPr>
          <a:xfrm>
            <a:off x="2279576" y="1997495"/>
            <a:ext cx="6408712" cy="1477328"/>
          </a:xfrm>
          <a:prstGeom prst="rect">
            <a:avLst/>
          </a:prstGeom>
          <a:solidFill>
            <a:schemeClr val="bg1"/>
          </a:solidFill>
        </p:spPr>
        <p:txBody>
          <a:bodyPr wrap="square">
            <a:spAutoFit/>
          </a:bodyPr>
          <a:lstStyle/>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RequireDigit</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RequiredLength</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8</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RequireNonAlphanumeric</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RequireUppercase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Password</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RequireLowercase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4A75D23F-80EB-451B-90D6-15BA0DE6FE7C}"/>
              </a:ext>
            </a:extLst>
          </p:cNvPr>
          <p:cNvSpPr/>
          <p:nvPr/>
        </p:nvSpPr>
        <p:spPr>
          <a:xfrm>
            <a:off x="2435932" y="4581128"/>
            <a:ext cx="6096000" cy="1477328"/>
          </a:xfrm>
          <a:prstGeom prst="rect">
            <a:avLst/>
          </a:prstGeom>
          <a:solidFill>
            <a:schemeClr val="bg1"/>
          </a:solidFill>
        </p:spPr>
        <p:txBody>
          <a:bodyPr>
            <a:spAutoFit/>
          </a:bodyPr>
          <a:lstStyle/>
          <a:p>
            <a:r>
              <a:rPr lang="en-US" dirty="0">
                <a:solidFill>
                  <a:srgbClr val="008000"/>
                </a:solidFill>
                <a:latin typeface="Consolas" panose="020B0609020204030204" pitchFamily="49" charset="0"/>
              </a:rPr>
              <a:t>// Lockout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DefaultLockoutTimeSpan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FromMinutes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30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MaxFailedAccessAttempts</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Lockout</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AllowedForNewUsers</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9277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p:txBody>
          <a:bodyPr/>
          <a:lstStyle/>
          <a:p>
            <a:pPr marL="342900" indent="-342900">
              <a:buFont typeface="Wingdings" panose="05000000000000000000" pitchFamily="2" charset="2"/>
              <a:buChar char="§"/>
            </a:pPr>
            <a:r>
              <a:rPr lang="en-US" dirty="0"/>
              <a:t>Application's cookie settings:</a:t>
            </a:r>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Configure Identity</a:t>
            </a:r>
          </a:p>
        </p:txBody>
      </p:sp>
      <p:sp>
        <p:nvSpPr>
          <p:cNvPr id="7" name="Rectangle 6">
            <a:extLst>
              <a:ext uri="{FF2B5EF4-FFF2-40B4-BE49-F238E27FC236}">
                <a16:creationId xmlns:a16="http://schemas.microsoft.com/office/drawing/2014/main" id="{F897484F-7406-46C3-8D47-90D248EAACB0}"/>
              </a:ext>
            </a:extLst>
          </p:cNvPr>
          <p:cNvSpPr/>
          <p:nvPr/>
        </p:nvSpPr>
        <p:spPr>
          <a:xfrm>
            <a:off x="898883" y="1901105"/>
            <a:ext cx="10692651" cy="3693319"/>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Cookie settings</a:t>
            </a:r>
            <a:endParaRPr lang="en-US" dirty="0">
              <a:solidFill>
                <a:srgbClr val="000000"/>
              </a:solidFill>
              <a:latin typeface="Consolas" panose="020B0609020204030204" pitchFamily="49" charset="0"/>
            </a:endParaRP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CookieName</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YouAppCookieName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ExpireTimeSpan</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TimeSpan</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FromDays</a:t>
            </a:r>
            <a:r>
              <a:rPr lang="en-US" dirty="0">
                <a:solidFill>
                  <a:srgbClr val="000000"/>
                </a:solidFill>
                <a:latin typeface="Consolas" panose="020B0609020204030204" pitchFamily="49" charset="0"/>
              </a:rPr>
              <a:t>(</a:t>
            </a:r>
            <a:r>
              <a:rPr lang="en-US" dirty="0">
                <a:solidFill>
                  <a:srgbClr val="09885A"/>
                </a:solidFill>
                <a:latin typeface="Consolas" panose="020B0609020204030204" pitchFamily="49" charset="0"/>
              </a:rPr>
              <a:t>150</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LoginPath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LogIn</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LogoutPath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LogOff</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AccessDeniedPath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"/Account/</a:t>
            </a:r>
            <a:r>
              <a:rPr lang="en-US" dirty="0" err="1">
                <a:solidFill>
                  <a:srgbClr val="A31515"/>
                </a:solidFill>
                <a:latin typeface="Consolas" panose="020B0609020204030204" pitchFamily="49" charset="0"/>
              </a:rPr>
              <a:t>AccessDenied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AutomaticAuthenticate</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AuthenticationScheme</a:t>
            </a:r>
            <a:r>
              <a:rPr lang="en-US" dirty="0">
                <a:solidFill>
                  <a:srgbClr val="000000"/>
                </a:solidFill>
                <a:latin typeface="Consolas" panose="020B0609020204030204" pitchFamily="49" charset="0"/>
              </a:rPr>
              <a:t>;</a:t>
            </a:r>
          </a:p>
          <a:p>
            <a:r>
              <a:rPr lang="en-US" dirty="0" err="1">
                <a:solidFill>
                  <a:srgbClr val="001080"/>
                </a:solidFill>
                <a:latin typeface="Consolas" panose="020B0609020204030204" pitchFamily="49" charset="0"/>
              </a:rPr>
              <a:t>options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Cookies</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ApplicationCookie</a:t>
            </a:r>
            <a:r>
              <a:rPr lang="en-US" dirty="0" err="1">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Microsoft</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AspNetCore</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Authentication</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CookieAuthenticationDefaults</a:t>
            </a:r>
            <a:r>
              <a:rPr lang="en-US" dirty="0">
                <a:solidFill>
                  <a:srgbClr val="000000"/>
                </a:solidFill>
                <a:latin typeface="Consolas" panose="020B0609020204030204" pitchFamily="49" charset="0"/>
              </a:rPr>
              <a:t>.</a:t>
            </a:r>
            <a:r>
              <a:rPr lang="en-US" dirty="0">
                <a:solidFill>
                  <a:srgbClr val="001080"/>
                </a:solidFill>
                <a:latin typeface="Consolas" panose="020B0609020204030204" pitchFamily="49" charset="0"/>
              </a:rPr>
              <a:t>ReturnUrlParameter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84336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709E-E7EC-4A41-9521-2ADA82A4A553}"/>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CEC54AF-25C6-4CE4-AB12-A84DD9E13849}"/>
              </a:ext>
            </a:extLst>
          </p:cNvPr>
          <p:cNvSpPr>
            <a:spLocks noGrp="1"/>
          </p:cNvSpPr>
          <p:nvPr>
            <p:ph idx="1"/>
          </p:nvPr>
        </p:nvSpPr>
        <p:spPr>
          <a:xfrm>
            <a:off x="767408" y="1340768"/>
            <a:ext cx="7776864" cy="4813995"/>
          </a:xfrm>
        </p:spPr>
        <p:txBody>
          <a:bodyPr/>
          <a:lstStyle/>
          <a:p>
            <a:pPr marL="342900" indent="-342900" algn="just">
              <a:buFont typeface="Wingdings" panose="05000000000000000000" pitchFamily="2" charset="2"/>
              <a:buChar char="§"/>
            </a:pPr>
            <a:r>
              <a:rPr lang="en-US" dirty="0"/>
              <a:t>Enabling users to sign in with their existing credentials is convenient for the users and shifts many of the complexities of managing the sign-in process onto a third party.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 to implement: </a:t>
            </a:r>
            <a:r>
              <a:rPr lang="en-US" dirty="0">
                <a:hlinkClick r:id="rId2"/>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Introduction to OAuth 2: </a:t>
            </a:r>
            <a:r>
              <a:rPr lang="en-US" dirty="0">
                <a:hlinkClick r:id="rId3"/>
              </a:rPr>
              <a:t>link</a:t>
            </a:r>
            <a:endParaRPr lang="en-US" dirty="0"/>
          </a:p>
        </p:txBody>
      </p:sp>
      <p:sp>
        <p:nvSpPr>
          <p:cNvPr id="4" name="Text Placeholder 3">
            <a:extLst>
              <a:ext uri="{FF2B5EF4-FFF2-40B4-BE49-F238E27FC236}">
                <a16:creationId xmlns:a16="http://schemas.microsoft.com/office/drawing/2014/main" id="{57356351-5AC5-4CC9-A74C-767473EAE758}"/>
              </a:ext>
            </a:extLst>
          </p:cNvPr>
          <p:cNvSpPr>
            <a:spLocks noGrp="1"/>
          </p:cNvSpPr>
          <p:nvPr>
            <p:ph type="body" sz="quarter" idx="10"/>
          </p:nvPr>
        </p:nvSpPr>
        <p:spPr/>
        <p:txBody>
          <a:bodyPr/>
          <a:lstStyle/>
          <a:p>
            <a:r>
              <a:rPr lang="en-US" dirty="0"/>
              <a:t>Authentication using Facebook, Google</a:t>
            </a:r>
          </a:p>
        </p:txBody>
      </p:sp>
      <p:pic>
        <p:nvPicPr>
          <p:cNvPr id="6" name="Picture 5">
            <a:extLst>
              <a:ext uri="{FF2B5EF4-FFF2-40B4-BE49-F238E27FC236}">
                <a16:creationId xmlns:a16="http://schemas.microsoft.com/office/drawing/2014/main" id="{C7B5CFDC-E27E-4500-B8CC-4C3657ECD7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69982" y="3400102"/>
            <a:ext cx="2914650" cy="695325"/>
          </a:xfrm>
          <a:prstGeom prst="rect">
            <a:avLst/>
          </a:prstGeom>
        </p:spPr>
      </p:pic>
    </p:spTree>
    <p:extLst>
      <p:ext uri="{BB962C8B-B14F-4D97-AF65-F5344CB8AC3E}">
        <p14:creationId xmlns:p14="http://schemas.microsoft.com/office/powerpoint/2010/main" val="149575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Authentication</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681888" y="3248250"/>
            <a:ext cx="999675" cy="999675"/>
          </a:xfrm>
          <a:prstGeom prst="rect">
            <a:avLst/>
          </a:prstGeom>
        </p:spPr>
      </p:pic>
      <p:sp>
        <p:nvSpPr>
          <p:cNvPr id="6" name="Text Placeholder 5"/>
          <p:cNvSpPr>
            <a:spLocks noGrp="1"/>
          </p:cNvSpPr>
          <p:nvPr>
            <p:ph type="body" sz="quarter" idx="10"/>
          </p:nvPr>
        </p:nvSpPr>
        <p:spPr/>
        <p:txBody>
          <a:bodyPr/>
          <a:lstStyle/>
          <a:p>
            <a:r>
              <a:rPr lang="en-US" dirty="0"/>
              <a:t>Demo</a:t>
            </a:r>
          </a:p>
        </p:txBody>
      </p:sp>
      <p:sp>
        <p:nvSpPr>
          <p:cNvPr id="7" name="Rectangle 6"/>
          <p:cNvSpPr/>
          <p:nvPr/>
        </p:nvSpPr>
        <p:spPr>
          <a:xfrm>
            <a:off x="623391" y="1412776"/>
            <a:ext cx="10968143" cy="830997"/>
          </a:xfrm>
          <a:prstGeom prst="rect">
            <a:avLst/>
          </a:prstGeom>
        </p:spPr>
        <p:txBody>
          <a:bodyPr wrap="square">
            <a:spAutoFit/>
          </a:bodyPr>
          <a:lstStyle/>
          <a:p>
            <a:r>
              <a:rPr lang="en-US" sz="2400" dirty="0">
                <a:hlinkClick r:id="rId3"/>
              </a:rPr>
              <a:t>https://github.com/liviucotfas/ase-web-and-cloud-applications-security/blob/master/6%20-%20MVCStore%20-%20Security.md</a:t>
            </a:r>
            <a:endParaRPr lang="en-US" sz="2400" dirty="0"/>
          </a:p>
        </p:txBody>
      </p:sp>
    </p:spTree>
    <p:extLst>
      <p:ext uri="{BB962C8B-B14F-4D97-AF65-F5344CB8AC3E}">
        <p14:creationId xmlns:p14="http://schemas.microsoft.com/office/powerpoint/2010/main" val="3976343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C0B84-DAC7-49E9-9501-1DD4D188B16D}"/>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93A22E3B-F7A5-4296-8DEC-A50873920EEB}"/>
              </a:ext>
            </a:extLst>
          </p:cNvPr>
          <p:cNvSpPr>
            <a:spLocks noGrp="1"/>
          </p:cNvSpPr>
          <p:nvPr>
            <p:ph idx="1"/>
          </p:nvPr>
        </p:nvSpPr>
        <p:spPr/>
        <p:txBody>
          <a:bodyPr/>
          <a:lstStyle/>
          <a:p>
            <a:pPr marL="342900" indent="-342900">
              <a:buFont typeface="Wingdings" panose="05000000000000000000" pitchFamily="2" charset="2"/>
              <a:buChar char="§"/>
            </a:pPr>
            <a:r>
              <a:rPr lang="en-US" dirty="0"/>
              <a:t>Configure Identity primary keys data type: </a:t>
            </a:r>
            <a:r>
              <a:rPr lang="en-US" dirty="0">
                <a:hlinkClick r:id="rId2"/>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dirty="0"/>
              <a:t>Two-factor authentication with </a:t>
            </a:r>
            <a:r>
              <a:rPr lang="en-US" b="1" dirty="0"/>
              <a:t>SMS</a:t>
            </a:r>
            <a:r>
              <a:rPr lang="en-US" dirty="0"/>
              <a:t>: </a:t>
            </a:r>
            <a:r>
              <a:rPr lang="en-US" dirty="0">
                <a:hlinkClick r:id="rId3"/>
              </a:rPr>
              <a:t>link</a:t>
            </a:r>
            <a:endParaRPr lang="en-US"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Azure Active Directory: </a:t>
            </a:r>
            <a:r>
              <a:rPr lang="en-US" dirty="0">
                <a:hlinkClick r:id="rId4"/>
              </a:rPr>
              <a:t>link</a:t>
            </a:r>
            <a:endParaRPr lang="en-US" dirty="0"/>
          </a:p>
          <a:p>
            <a:pPr marL="342900" indent="-342900">
              <a:buFont typeface="Wingdings" panose="05000000000000000000" pitchFamily="2" charset="2"/>
              <a:buChar char="§"/>
            </a:pPr>
            <a:endParaRPr lang="en-US" dirty="0"/>
          </a:p>
        </p:txBody>
      </p:sp>
      <p:sp>
        <p:nvSpPr>
          <p:cNvPr id="4" name="Text Placeholder 3">
            <a:extLst>
              <a:ext uri="{FF2B5EF4-FFF2-40B4-BE49-F238E27FC236}">
                <a16:creationId xmlns:a16="http://schemas.microsoft.com/office/drawing/2014/main" id="{D472A82C-6229-4D35-B26B-F4237D1A5972}"/>
              </a:ext>
            </a:extLst>
          </p:cNvPr>
          <p:cNvSpPr>
            <a:spLocks noGrp="1"/>
          </p:cNvSpPr>
          <p:nvPr>
            <p:ph type="body" sz="quarter" idx="10"/>
          </p:nvPr>
        </p:nvSpPr>
        <p:spPr/>
        <p:txBody>
          <a:bodyPr/>
          <a:lstStyle/>
          <a:p>
            <a:r>
              <a:rPr lang="en-US" dirty="0"/>
              <a:t>Recommended reading</a:t>
            </a:r>
          </a:p>
        </p:txBody>
      </p:sp>
    </p:spTree>
    <p:extLst>
      <p:ext uri="{BB962C8B-B14F-4D97-AF65-F5344CB8AC3E}">
        <p14:creationId xmlns:p14="http://schemas.microsoft.com/office/powerpoint/2010/main" val="214212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Authorization</a:t>
            </a:r>
            <a:endParaRPr lang="ro-RO" dirty="0"/>
          </a:p>
        </p:txBody>
      </p:sp>
    </p:spTree>
    <p:extLst>
      <p:ext uri="{BB962C8B-B14F-4D97-AF65-F5344CB8AC3E}">
        <p14:creationId xmlns:p14="http://schemas.microsoft.com/office/powerpoint/2010/main" val="397729568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a:xfrm>
            <a:off x="767408" y="1340768"/>
            <a:ext cx="7632848" cy="4813995"/>
          </a:xfrm>
        </p:spPr>
        <p:txBody>
          <a:bodyPr/>
          <a:lstStyle/>
          <a:p>
            <a:pPr marL="342900" indent="-342900" algn="just">
              <a:buFont typeface="Wingdings" panose="05000000000000000000" pitchFamily="2" charset="2"/>
              <a:buChar char="§"/>
            </a:pPr>
            <a:r>
              <a:rPr lang="en-US" b="1" dirty="0"/>
              <a:t>Authorization</a:t>
            </a:r>
            <a:r>
              <a:rPr lang="en-US" dirty="0"/>
              <a:t> - determining whether a user is allowed to perform an action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Example: an administrative user is allowed to create a document library, add documents, edit documents, and delete them. A non-administrative user working with the library is only authorized to read the documents.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orthogonal and independent from authentication, which is the process of ascertaining who a user is. Authentication may create one or more identities for the current user.</a:t>
            </a:r>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pic>
        <p:nvPicPr>
          <p:cNvPr id="5" name="Picture 4" descr="A close up of a logo&#10;&#10;Description generated with very high confidence">
            <a:extLst>
              <a:ext uri="{FF2B5EF4-FFF2-40B4-BE49-F238E27FC236}">
                <a16:creationId xmlns:a16="http://schemas.microsoft.com/office/drawing/2014/main" id="{59874AA3-85DC-4AD9-BBA7-33B57BE84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0296" y="1700808"/>
            <a:ext cx="2692063" cy="4050793"/>
          </a:xfrm>
          <a:prstGeom prst="rect">
            <a:avLst/>
          </a:prstGeom>
          <a:ln>
            <a:solidFill>
              <a:schemeClr val="tx1"/>
            </a:solidFill>
          </a:ln>
        </p:spPr>
      </p:pic>
    </p:spTree>
    <p:extLst>
      <p:ext uri="{BB962C8B-B14F-4D97-AF65-F5344CB8AC3E}">
        <p14:creationId xmlns:p14="http://schemas.microsoft.com/office/powerpoint/2010/main" val="309598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F9E635F-EF5A-48A9-A70F-6BE75E66D2B5}"/>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authorization provides a simple declarative </a:t>
            </a:r>
            <a:r>
              <a:rPr lang="en-US" b="1" dirty="0"/>
              <a:t>role</a:t>
            </a:r>
            <a:r>
              <a:rPr lang="en-US" dirty="0"/>
              <a:t> and a </a:t>
            </a:r>
            <a:r>
              <a:rPr lang="en-US" b="1" dirty="0"/>
              <a:t>policy based model</a:t>
            </a:r>
            <a:r>
              <a:rPr lang="en-US" dirty="0"/>
              <a: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Authorization is expressed in requirements, and handlers evaluate a user's claims against requirements. Imperative checks can be based on simple policies or policies which evaluate both the user identity and properties of the resource that the user is attempting to access.</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Namespace: </a:t>
            </a:r>
            <a:r>
              <a:rPr lang="en-US" dirty="0" err="1"/>
              <a:t>Microsoft.AspNetCore.Authorization</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link</a:t>
            </a:r>
            <a:endParaRPr lang="en-US" dirty="0"/>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endParaRPr lang="en-US" dirty="0"/>
          </a:p>
        </p:txBody>
      </p:sp>
      <p:sp>
        <p:nvSpPr>
          <p:cNvPr id="3" name="Title 2">
            <a:extLst>
              <a:ext uri="{FF2B5EF4-FFF2-40B4-BE49-F238E27FC236}">
                <a16:creationId xmlns:a16="http://schemas.microsoft.com/office/drawing/2014/main" id="{3B8C1B21-1692-4C24-928C-2462E22C2186}"/>
              </a:ext>
            </a:extLst>
          </p:cNvPr>
          <p:cNvSpPr>
            <a:spLocks noGrp="1"/>
          </p:cNvSpPr>
          <p:nvPr>
            <p:ph type="title"/>
          </p:nvPr>
        </p:nvSpPr>
        <p:spPr/>
        <p:txBody>
          <a:bodyPr/>
          <a:lstStyle/>
          <a:p>
            <a:r>
              <a:rPr lang="en-US" dirty="0"/>
              <a:t>Authorization</a:t>
            </a:r>
          </a:p>
        </p:txBody>
      </p:sp>
    </p:spTree>
    <p:extLst>
      <p:ext uri="{BB962C8B-B14F-4D97-AF65-F5344CB8AC3E}">
        <p14:creationId xmlns:p14="http://schemas.microsoft.com/office/powerpoint/2010/main" val="278730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lgn="just">
              <a:buFont typeface="Wingdings" panose="05000000000000000000" pitchFamily="2" charset="2"/>
              <a:buChar char="§"/>
            </a:pPr>
            <a:r>
              <a:rPr lang="en-US" b="1" dirty="0"/>
              <a:t>[</a:t>
            </a:r>
            <a:r>
              <a:rPr lang="en-US" b="1" dirty="0" err="1"/>
              <a:t>AuthorizeAttribute</a:t>
            </a:r>
            <a:r>
              <a:rPr lang="en-US" b="1" dirty="0"/>
              <a:t>]</a:t>
            </a:r>
          </a:p>
          <a:p>
            <a:pPr marL="597150" lvl="1" indent="-342900" algn="just">
              <a:buFont typeface="Wingdings" panose="05000000000000000000" pitchFamily="2" charset="2"/>
              <a:buChar char="§"/>
            </a:pPr>
            <a:r>
              <a:rPr lang="en-US" dirty="0"/>
              <a:t>tells MVC that only requests from authenticated users should be processed</a:t>
            </a:r>
          </a:p>
          <a:p>
            <a:pPr marL="597150" lvl="1" indent="-342900" algn="just">
              <a:buFont typeface="Wingdings" panose="05000000000000000000" pitchFamily="2" charset="2"/>
              <a:buChar char="§"/>
            </a:pPr>
            <a:r>
              <a:rPr lang="en-US" dirty="0"/>
              <a:t>properties: Roles, Policy</a:t>
            </a:r>
          </a:p>
          <a:p>
            <a:pPr marL="597150" lvl="1" indent="-342900" algn="just">
              <a:buFont typeface="Wingdings" panose="05000000000000000000" pitchFamily="2" charset="2"/>
              <a:buChar char="§"/>
            </a:pPr>
            <a:r>
              <a:rPr lang="en-US" dirty="0"/>
              <a:t>can be applied both at action and at controller level</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ASP.NET platform provides information about the user through the </a:t>
            </a:r>
            <a:r>
              <a:rPr lang="en-US" dirty="0" err="1"/>
              <a:t>HttpContext</a:t>
            </a:r>
            <a:r>
              <a:rPr lang="en-US" dirty="0"/>
              <a:t> object, which is used by the Authorize attribute to check the status of the current request and see whether the user has been authenticated. The </a:t>
            </a:r>
            <a:r>
              <a:rPr lang="en-US" dirty="0" err="1"/>
              <a:t>HttpContext.User</a:t>
            </a:r>
            <a:r>
              <a:rPr lang="en-US" dirty="0"/>
              <a:t> property returns an implementation of the </a:t>
            </a:r>
            <a:r>
              <a:rPr lang="en-US" dirty="0" err="1"/>
              <a:t>IPrincipal</a:t>
            </a:r>
            <a:r>
              <a:rPr lang="en-US" dirty="0"/>
              <a:t> interface, which is defined in the </a:t>
            </a:r>
            <a:r>
              <a:rPr lang="en-US" dirty="0" err="1"/>
              <a:t>System.Security.Principal</a:t>
            </a:r>
            <a:r>
              <a:rPr lang="en-US" dirty="0"/>
              <a:t> namespace.</a:t>
            </a:r>
          </a:p>
          <a:p>
            <a:pPr marL="597150" lvl="1" indent="-342900" algn="just">
              <a:buFont typeface="Wingdings" panose="05000000000000000000" pitchFamily="2" charset="2"/>
              <a:buChar char="§"/>
            </a:pPr>
            <a:endParaRPr lang="en-US"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Tree>
    <p:extLst>
      <p:ext uri="{BB962C8B-B14F-4D97-AF65-F5344CB8AC3E}">
        <p14:creationId xmlns:p14="http://schemas.microsoft.com/office/powerpoint/2010/main" val="1075925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10" name="Content Placeholder 9">
            <a:extLst>
              <a:ext uri="{FF2B5EF4-FFF2-40B4-BE49-F238E27FC236}">
                <a16:creationId xmlns:a16="http://schemas.microsoft.com/office/drawing/2014/main" id="{13B20F70-6AA9-497B-B8C5-96BED9BC408B}"/>
              </a:ext>
            </a:extLst>
          </p:cNvPr>
          <p:cNvSpPr>
            <a:spLocks noGrp="1"/>
          </p:cNvSpPr>
          <p:nvPr>
            <p:ph idx="1"/>
          </p:nvPr>
        </p:nvSpPr>
        <p:spPr/>
        <p:txBody>
          <a:bodyPr/>
          <a:lstStyle/>
          <a:p>
            <a:pPr marL="342900" indent="-342900">
              <a:buFont typeface="Wingdings" panose="05000000000000000000" pitchFamily="2" charset="2"/>
              <a:buChar char="§"/>
            </a:pPr>
            <a:r>
              <a:rPr lang="en-US" b="1" dirty="0"/>
              <a:t>action level</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controller level</a:t>
            </a:r>
          </a:p>
          <a:p>
            <a:pPr marL="342900" indent="-342900">
              <a:buFont typeface="Wingdings" panose="05000000000000000000" pitchFamily="2" charset="2"/>
              <a:buChar char="§"/>
            </a:pPr>
            <a:endParaRPr lang="en-US" b="1" dirty="0"/>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11" name="Rectangle 10">
            <a:extLst>
              <a:ext uri="{FF2B5EF4-FFF2-40B4-BE49-F238E27FC236}">
                <a16:creationId xmlns:a16="http://schemas.microsoft.com/office/drawing/2014/main" id="{A58D34A7-5305-4AE0-A6BD-591D26841893}"/>
              </a:ext>
            </a:extLst>
          </p:cNvPr>
          <p:cNvSpPr/>
          <p:nvPr/>
        </p:nvSpPr>
        <p:spPr>
          <a:xfrm>
            <a:off x="2783632" y="1844824"/>
            <a:ext cx="5760640" cy="1754326"/>
          </a:xfrm>
          <a:prstGeom prst="rect">
            <a:avLst/>
          </a:prstGeom>
          <a:solidFill>
            <a:schemeClr val="bg1"/>
          </a:solidFill>
        </p:spPr>
        <p:txBody>
          <a:bodyPr wrap="square">
            <a:spAutoFit/>
          </a:bodyPr>
          <a:lstStyle/>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4365853E-4B51-458B-80A4-268515527DCE}"/>
              </a:ext>
            </a:extLst>
          </p:cNvPr>
          <p:cNvSpPr/>
          <p:nvPr/>
        </p:nvSpPr>
        <p:spPr>
          <a:xfrm>
            <a:off x="2927648" y="4653136"/>
            <a:ext cx="5760640" cy="1754326"/>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HomeController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    public</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ViewResult</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Index</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View</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66516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9" name="Text Placeholder 8">
            <a:extLst>
              <a:ext uri="{FF2B5EF4-FFF2-40B4-BE49-F238E27FC236}">
                <a16:creationId xmlns:a16="http://schemas.microsoft.com/office/drawing/2014/main" id="{3F0BE0C6-B142-47FC-A931-7E63A66EA5D4}"/>
              </a:ext>
            </a:extLst>
          </p:cNvPr>
          <p:cNvSpPr>
            <a:spLocks noGrp="1"/>
          </p:cNvSpPr>
          <p:nvPr>
            <p:ph type="body" sz="quarter" idx="10"/>
          </p:nvPr>
        </p:nvSpPr>
        <p:spPr/>
        <p:txBody>
          <a:bodyPr/>
          <a:lstStyle/>
          <a:p>
            <a:r>
              <a:rPr lang="en-US" dirty="0"/>
              <a:t>[Authorize]</a:t>
            </a:r>
          </a:p>
        </p:txBody>
      </p:sp>
      <p:sp>
        <p:nvSpPr>
          <p:cNvPr id="4" name="TextBox 3"/>
          <p:cNvSpPr txBox="1"/>
          <p:nvPr/>
        </p:nvSpPr>
        <p:spPr>
          <a:xfrm>
            <a:off x="956930" y="3997863"/>
            <a:ext cx="4755148" cy="2031325"/>
          </a:xfrm>
          <a:prstGeom prst="rect">
            <a:avLst/>
          </a:prstGeom>
          <a:noFill/>
        </p:spPr>
        <p:txBody>
          <a:bodyPr wrap="none" rtlCol="0">
            <a:spAutoFit/>
          </a:bodyPr>
          <a:lstStyle/>
          <a:p>
            <a:r>
              <a:rPr lang="en-US" dirty="0"/>
              <a:t>public </a:t>
            </a:r>
            <a:r>
              <a:rPr lang="en-US" dirty="0" err="1"/>
              <a:t>ActionResult</a:t>
            </a:r>
            <a:r>
              <a:rPr lang="en-US" dirty="0"/>
              <a:t> Details(</a:t>
            </a:r>
            <a:r>
              <a:rPr lang="en-US" dirty="0" err="1"/>
              <a:t>int</a:t>
            </a:r>
            <a:r>
              <a:rPr lang="en-US" dirty="0"/>
              <a:t> id)</a:t>
            </a:r>
          </a:p>
          <a:p>
            <a:r>
              <a:rPr lang="en-US" dirty="0"/>
              <a:t> {</a:t>
            </a:r>
          </a:p>
          <a:p>
            <a:pPr lvl="1"/>
            <a:r>
              <a:rPr lang="en-US" dirty="0">
                <a:highlight>
                  <a:srgbClr val="FFFF00"/>
                </a:highlight>
              </a:rPr>
              <a:t> </a:t>
            </a:r>
            <a:r>
              <a:rPr lang="en-US" b="1" dirty="0">
                <a:highlight>
                  <a:srgbClr val="FFFF00"/>
                </a:highlight>
              </a:rPr>
              <a:t>if (!</a:t>
            </a:r>
            <a:r>
              <a:rPr lang="en-US" b="1" dirty="0" err="1">
                <a:highlight>
                  <a:srgbClr val="FFFF00"/>
                </a:highlight>
              </a:rPr>
              <a:t>User.IsInRole</a:t>
            </a:r>
            <a:r>
              <a:rPr lang="en-US" b="1" dirty="0">
                <a:highlight>
                  <a:srgbClr val="FFFF00"/>
                </a:highlight>
              </a:rPr>
              <a:t>("</a:t>
            </a:r>
            <a:r>
              <a:rPr lang="en-US" b="1" dirty="0" err="1">
                <a:highlight>
                  <a:srgbClr val="FFFF00"/>
                </a:highlight>
              </a:rPr>
              <a:t>EmployeeViewer</a:t>
            </a:r>
            <a:r>
              <a:rPr lang="en-US" b="1" dirty="0">
                <a:highlight>
                  <a:srgbClr val="FFFF00"/>
                </a:highlight>
              </a:rPr>
              <a:t>")) </a:t>
            </a:r>
          </a:p>
          <a:p>
            <a:pPr lvl="1"/>
            <a:r>
              <a:rPr lang="en-US" b="1" dirty="0">
                <a:highlight>
                  <a:srgbClr val="FFFF00"/>
                </a:highlight>
              </a:rPr>
              <a:t>	return new </a:t>
            </a:r>
            <a:r>
              <a:rPr lang="en-US" b="1" dirty="0" err="1">
                <a:highlight>
                  <a:srgbClr val="FFFF00"/>
                </a:highlight>
              </a:rPr>
              <a:t>HttpUnauthorizedResult</a:t>
            </a:r>
            <a:r>
              <a:rPr lang="en-US" b="1" dirty="0">
                <a:highlight>
                  <a:srgbClr val="FFFF00"/>
                </a:highlight>
              </a:rPr>
              <a:t>();</a:t>
            </a:r>
          </a:p>
          <a:p>
            <a:pPr lvl="1"/>
            <a:r>
              <a:rPr lang="en-US" dirty="0"/>
              <a:t> </a:t>
            </a:r>
          </a:p>
          <a:p>
            <a:pPr lvl="1"/>
            <a:r>
              <a:rPr lang="en-US" dirty="0"/>
              <a:t>// Action logic </a:t>
            </a:r>
          </a:p>
          <a:p>
            <a:r>
              <a:rPr lang="en-US" dirty="0"/>
              <a:t>}</a:t>
            </a:r>
          </a:p>
        </p:txBody>
      </p:sp>
      <p:sp>
        <p:nvSpPr>
          <p:cNvPr id="5" name="TextBox 4"/>
          <p:cNvSpPr txBox="1"/>
          <p:nvPr/>
        </p:nvSpPr>
        <p:spPr>
          <a:xfrm>
            <a:off x="7368361" y="4008495"/>
            <a:ext cx="4005455" cy="1477328"/>
          </a:xfrm>
          <a:prstGeom prst="rect">
            <a:avLst/>
          </a:prstGeom>
          <a:noFill/>
        </p:spPr>
        <p:txBody>
          <a:bodyPr wrap="none" rtlCol="0">
            <a:spAutoFit/>
          </a:bodyPr>
          <a:lstStyle/>
          <a:p>
            <a:r>
              <a:rPr lang="en-US" dirty="0">
                <a:highlight>
                  <a:srgbClr val="FFFF00"/>
                </a:highlight>
              </a:rPr>
              <a:t>[</a:t>
            </a:r>
            <a:r>
              <a:rPr lang="en-US" b="1" dirty="0">
                <a:highlight>
                  <a:srgbClr val="FFFF00"/>
                </a:highlight>
              </a:rPr>
              <a:t>Authorize(Roles = "</a:t>
            </a:r>
            <a:r>
              <a:rPr lang="en-US" b="1" dirty="0" err="1">
                <a:highlight>
                  <a:srgbClr val="FFFF00"/>
                </a:highlight>
              </a:rPr>
              <a:t>EmployeeViewer</a:t>
            </a:r>
            <a:r>
              <a:rPr lang="en-US" b="1" dirty="0">
                <a:highlight>
                  <a:srgbClr val="FFFF00"/>
                </a:highlight>
              </a:rPr>
              <a:t>")] </a:t>
            </a:r>
            <a:endParaRPr lang="ro-RO" b="1" dirty="0">
              <a:highlight>
                <a:srgbClr val="FFFF00"/>
              </a:highlight>
            </a:endParaRPr>
          </a:p>
          <a:p>
            <a:r>
              <a:rPr lang="en-US" dirty="0"/>
              <a:t>public </a:t>
            </a:r>
            <a:r>
              <a:rPr lang="en-US" dirty="0" err="1"/>
              <a:t>ActionResult</a:t>
            </a:r>
            <a:r>
              <a:rPr lang="en-US" dirty="0"/>
              <a:t> Details(</a:t>
            </a:r>
            <a:r>
              <a:rPr lang="en-US" dirty="0" err="1"/>
              <a:t>int</a:t>
            </a:r>
            <a:r>
              <a:rPr lang="en-US" dirty="0"/>
              <a:t> id) </a:t>
            </a:r>
            <a:endParaRPr lang="ro-RO" dirty="0"/>
          </a:p>
          <a:p>
            <a:r>
              <a:rPr lang="en-US" dirty="0"/>
              <a:t>{ </a:t>
            </a:r>
            <a:endParaRPr lang="ro-RO" dirty="0"/>
          </a:p>
          <a:p>
            <a:r>
              <a:rPr lang="ro-RO" dirty="0"/>
              <a:t>	</a:t>
            </a:r>
            <a:r>
              <a:rPr lang="en-US" dirty="0"/>
              <a:t>// Action logic</a:t>
            </a:r>
            <a:endParaRPr lang="ro-RO" dirty="0"/>
          </a:p>
          <a:p>
            <a:r>
              <a:rPr lang="en-US" dirty="0"/>
              <a:t> }</a:t>
            </a:r>
          </a:p>
        </p:txBody>
      </p:sp>
      <p:cxnSp>
        <p:nvCxnSpPr>
          <p:cNvPr id="7" name="Straight Connector 6"/>
          <p:cNvCxnSpPr/>
          <p:nvPr/>
        </p:nvCxnSpPr>
        <p:spPr>
          <a:xfrm>
            <a:off x="6432701" y="3870241"/>
            <a:ext cx="0" cy="2254124"/>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A0BFC8B-2DD1-4EFC-AB63-5D458CCA1735}"/>
              </a:ext>
            </a:extLst>
          </p:cNvPr>
          <p:cNvSpPr txBox="1"/>
          <p:nvPr/>
        </p:nvSpPr>
        <p:spPr>
          <a:xfrm>
            <a:off x="7824192" y="2564904"/>
            <a:ext cx="2804357" cy="369332"/>
          </a:xfrm>
          <a:prstGeom prst="rect">
            <a:avLst/>
          </a:prstGeom>
          <a:noFill/>
        </p:spPr>
        <p:txBody>
          <a:bodyPr wrap="none" rtlCol="0">
            <a:spAutoFit/>
          </a:bodyPr>
          <a:lstStyle/>
          <a:p>
            <a:r>
              <a:rPr lang="en-US" b="1" dirty="0"/>
              <a:t>Declarative</a:t>
            </a:r>
            <a:r>
              <a:rPr lang="en-US" dirty="0"/>
              <a:t> (recommended)</a:t>
            </a:r>
          </a:p>
        </p:txBody>
      </p:sp>
      <p:sp>
        <p:nvSpPr>
          <p:cNvPr id="8" name="TextBox 7">
            <a:extLst>
              <a:ext uri="{FF2B5EF4-FFF2-40B4-BE49-F238E27FC236}">
                <a16:creationId xmlns:a16="http://schemas.microsoft.com/office/drawing/2014/main" id="{48F1CA77-C1EE-4822-A749-D1FFA41F563F}"/>
              </a:ext>
            </a:extLst>
          </p:cNvPr>
          <p:cNvSpPr txBox="1"/>
          <p:nvPr/>
        </p:nvSpPr>
        <p:spPr>
          <a:xfrm>
            <a:off x="2495600" y="2564904"/>
            <a:ext cx="1218923" cy="369332"/>
          </a:xfrm>
          <a:prstGeom prst="rect">
            <a:avLst/>
          </a:prstGeom>
          <a:noFill/>
        </p:spPr>
        <p:txBody>
          <a:bodyPr wrap="none" rtlCol="0">
            <a:spAutoFit/>
          </a:bodyPr>
          <a:lstStyle/>
          <a:p>
            <a:r>
              <a:rPr lang="en-US" b="1" dirty="0"/>
              <a:t>Imperative</a:t>
            </a:r>
            <a:endParaRPr lang="en-US" dirty="0"/>
          </a:p>
        </p:txBody>
      </p:sp>
    </p:spTree>
    <p:extLst>
      <p:ext uri="{BB962C8B-B14F-4D97-AF65-F5344CB8AC3E}">
        <p14:creationId xmlns:p14="http://schemas.microsoft.com/office/powerpoint/2010/main" val="77453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AllowAnonymous</a:t>
            </a:r>
            <a:r>
              <a:rPr lang="en-US" b="1" dirty="0"/>
              <a:t>]</a:t>
            </a:r>
          </a:p>
          <a:p>
            <a:pPr marL="597150" lvl="1" indent="-342900">
              <a:buFont typeface="Wingdings" panose="05000000000000000000" pitchFamily="2" charset="2"/>
              <a:buChar char="§"/>
            </a:pPr>
            <a:r>
              <a:rPr lang="en-US" dirty="0"/>
              <a:t>Specifies that actions and controllers are skipped by </a:t>
            </a:r>
            <a:r>
              <a:rPr lang="en-US" dirty="0" err="1"/>
              <a:t>AuthorizeAttribute</a:t>
            </a:r>
            <a:r>
              <a:rPr lang="en-US" dirty="0"/>
              <a:t> during authorization.</a:t>
            </a:r>
          </a:p>
          <a:p>
            <a:pPr marL="597150" lvl="1" indent="-342900">
              <a:buFont typeface="Wingdings" panose="05000000000000000000" pitchFamily="2" charset="2"/>
              <a:buChar char="§"/>
            </a:pPr>
            <a:r>
              <a:rPr lang="en-US" dirty="0"/>
              <a:t>Example: the login action</a:t>
            </a:r>
          </a:p>
        </p:txBody>
      </p:sp>
      <p:sp>
        <p:nvSpPr>
          <p:cNvPr id="4" name="Text Placeholder 3">
            <a:extLst>
              <a:ext uri="{FF2B5EF4-FFF2-40B4-BE49-F238E27FC236}">
                <a16:creationId xmlns:a16="http://schemas.microsoft.com/office/drawing/2014/main" id="{73B65929-C278-425A-AA00-3D95A197EE3E}"/>
              </a:ext>
            </a:extLst>
          </p:cNvPr>
          <p:cNvSpPr>
            <a:spLocks noGrp="1"/>
          </p:cNvSpPr>
          <p:nvPr>
            <p:ph type="body" sz="quarter" idx="10"/>
          </p:nvPr>
        </p:nvSpPr>
        <p:spPr/>
        <p:txBody>
          <a:bodyPr/>
          <a:lstStyle/>
          <a:p>
            <a:r>
              <a:rPr lang="en-US" dirty="0"/>
              <a:t>Security Attributes</a:t>
            </a:r>
          </a:p>
        </p:txBody>
      </p:sp>
      <p:sp>
        <p:nvSpPr>
          <p:cNvPr id="5" name="Rectangle 4">
            <a:extLst>
              <a:ext uri="{FF2B5EF4-FFF2-40B4-BE49-F238E27FC236}">
                <a16:creationId xmlns:a16="http://schemas.microsoft.com/office/drawing/2014/main" id="{D47AB982-807B-4668-A149-90F0295015FE}"/>
              </a:ext>
            </a:extLst>
          </p:cNvPr>
          <p:cNvSpPr/>
          <p:nvPr/>
        </p:nvSpPr>
        <p:spPr>
          <a:xfrm>
            <a:off x="1775520" y="3212976"/>
            <a:ext cx="9289032" cy="3539430"/>
          </a:xfrm>
          <a:prstGeom prst="rect">
            <a:avLst/>
          </a:prstGeom>
          <a:solidFill>
            <a:schemeClr val="bg1"/>
          </a:solidFill>
        </p:spPr>
        <p:txBody>
          <a:bodyPr wrap="square">
            <a:spAutoFit/>
          </a:bodyPr>
          <a:lstStyle/>
          <a:p>
            <a:r>
              <a:rPr lang="en-US" sz="1600" dirty="0">
                <a:solidFill>
                  <a:srgbClr val="000000"/>
                </a:solidFill>
                <a:highlight>
                  <a:srgbClr val="FFFF00"/>
                </a:highlight>
                <a:latin typeface="Consolas" panose="020B0609020204030204" pitchFamily="49" charset="0"/>
              </a:rPr>
              <a:t>[</a:t>
            </a:r>
            <a:r>
              <a:rPr lang="en-US" sz="1600" dirty="0">
                <a:solidFill>
                  <a:srgbClr val="267F99"/>
                </a:solidFill>
                <a:highlight>
                  <a:srgbClr val="FFFF00"/>
                </a:highlight>
                <a:latin typeface="Consolas" panose="020B0609020204030204" pitchFamily="49" charset="0"/>
              </a:rPr>
              <a:t>Authorize</a:t>
            </a:r>
            <a:r>
              <a:rPr lang="en-US" sz="1600" dirty="0">
                <a:solidFill>
                  <a:srgbClr val="000000"/>
                </a:solidFill>
                <a:highlight>
                  <a:srgbClr val="FFFF00"/>
                </a:highlight>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AllowAnonymous</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ValidateAntiForgeryToken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19500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B84BCA-A57A-4C53-9310-47EFE355A3C2}"/>
              </a:ext>
            </a:extLst>
          </p:cNvPr>
          <p:cNvSpPr>
            <a:spLocks noGrp="1"/>
          </p:cNvSpPr>
          <p:nvPr>
            <p:ph type="title"/>
          </p:nvPr>
        </p:nvSpPr>
        <p:spPr/>
        <p:txBody>
          <a:bodyPr/>
          <a:lstStyle/>
          <a:p>
            <a:r>
              <a:rPr lang="en-US" dirty="0"/>
              <a:t>Enforcing SSL </a:t>
            </a:r>
          </a:p>
        </p:txBody>
      </p:sp>
    </p:spTree>
    <p:extLst>
      <p:ext uri="{BB962C8B-B14F-4D97-AF65-F5344CB8AC3E}">
        <p14:creationId xmlns:p14="http://schemas.microsoft.com/office/powerpoint/2010/main" val="1599318437"/>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RequireHttpsAttribute</a:t>
            </a:r>
            <a:r>
              <a:rPr lang="en-US" b="1" dirty="0"/>
              <a:t>]</a:t>
            </a:r>
            <a:endParaRPr lang="ro-RO" b="1" dirty="0"/>
          </a:p>
          <a:p>
            <a:pPr marL="597150" lvl="1" indent="-342900">
              <a:buFont typeface="Wingdings" panose="05000000000000000000" pitchFamily="2" charset="2"/>
              <a:buChar char="§"/>
            </a:pPr>
            <a:r>
              <a:rPr lang="en-US" dirty="0"/>
              <a:t>can be used to decorate controllers or actions;</a:t>
            </a:r>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Can also be configured globally:</a:t>
            </a:r>
          </a:p>
          <a:p>
            <a:pPr marL="342900" indent="-342900">
              <a:buFont typeface="Wingdings" panose="05000000000000000000" pitchFamily="2" charset="2"/>
              <a:buChar char="§"/>
            </a:pPr>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r>
              <a:rPr lang="en-US" b="1" dirty="0"/>
              <a:t>Note</a:t>
            </a:r>
            <a:r>
              <a:rPr lang="en-US" dirty="0"/>
              <a:t>: The highlighted code above requires all requests to use HTTPS, therefore HTTP requests are ignored. </a:t>
            </a:r>
          </a:p>
          <a:p>
            <a:endParaRPr lang="en-US"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2279576" y="3212976"/>
            <a:ext cx="8604248" cy="1754326"/>
          </a:xfrm>
          <a:prstGeom prst="rect">
            <a:avLst/>
          </a:prstGeom>
          <a:solidFill>
            <a:schemeClr val="bg1"/>
          </a:solidFill>
        </p:spPr>
        <p:txBody>
          <a:bodyPr wrap="square">
            <a:spAutoFit/>
          </a:bodyPr>
          <a:lstStyle/>
          <a:p>
            <a:r>
              <a:rPr lang="en-US" dirty="0">
                <a:solidFill>
                  <a:srgbClr val="008000"/>
                </a:solidFill>
                <a:latin typeface="Consolas" panose="020B0609020204030204" pitchFamily="49" charset="0"/>
              </a:rPr>
              <a:t>// Requires using </a:t>
            </a:r>
            <a:r>
              <a:rPr lang="en-US" dirty="0" err="1">
                <a:solidFill>
                  <a:srgbClr val="008000"/>
                </a:solidFill>
                <a:latin typeface="Consolas" panose="020B0609020204030204" pitchFamily="49" charset="0"/>
              </a:rPr>
              <a:t>Microsoft.AspNetCore.Mvc</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ConfigureServices</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IServiceCollection</a:t>
            </a:r>
            <a:r>
              <a:rPr lang="en-US" dirty="0">
                <a:solidFill>
                  <a:srgbClr val="000000"/>
                </a:solidFill>
                <a:latin typeface="Consolas" panose="020B0609020204030204" pitchFamily="49" charset="0"/>
              </a:rPr>
              <a:t> services){</a:t>
            </a:r>
          </a:p>
          <a:p>
            <a:pPr lvl="1"/>
            <a:r>
              <a:rPr lang="en-US" dirty="0" err="1">
                <a:solidFill>
                  <a:srgbClr val="001080"/>
                </a:solidFill>
                <a:latin typeface="Consolas" panose="020B0609020204030204" pitchFamily="49" charset="0"/>
              </a:rPr>
              <a:t>services</a:t>
            </a:r>
            <a:r>
              <a:rPr lang="en-US" dirty="0" err="1">
                <a:solidFill>
                  <a:srgbClr val="000000"/>
                </a:solidFill>
                <a:latin typeface="Consolas" panose="020B0609020204030204" pitchFamily="49" charset="0"/>
              </a:rPr>
              <a:t>.</a:t>
            </a:r>
            <a:r>
              <a:rPr lang="en-US" dirty="0" err="1">
                <a:solidFill>
                  <a:srgbClr val="795E26"/>
                </a:solidFill>
                <a:latin typeface="Consolas" panose="020B0609020204030204" pitchFamily="49" charset="0"/>
              </a:rPr>
              <a:t>Configure</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MvcOptions</a:t>
            </a:r>
            <a:r>
              <a:rPr lang="en-US" dirty="0">
                <a:solidFill>
                  <a:srgbClr val="000000"/>
                </a:solidFill>
                <a:latin typeface="Consolas" panose="020B0609020204030204" pitchFamily="49" charset="0"/>
              </a:rPr>
              <a:t>&gt;(options =&gt;</a:t>
            </a:r>
          </a:p>
          <a:p>
            <a:pPr lvl="1"/>
            <a:r>
              <a:rPr lang="en-US" dirty="0">
                <a:solidFill>
                  <a:srgbClr val="000000"/>
                </a:solidFill>
                <a:latin typeface="Consolas" panose="020B0609020204030204" pitchFamily="49" charset="0"/>
              </a:rPr>
              <a:t>{</a:t>
            </a:r>
          </a:p>
          <a:p>
            <a:pPr lvl="1"/>
            <a:r>
              <a:rPr lang="en-US" dirty="0">
                <a:solidFill>
                  <a:srgbClr val="001080"/>
                </a:solidFill>
                <a:latin typeface="Consolas" panose="020B0609020204030204" pitchFamily="49" charset="0"/>
              </a:rPr>
              <a:t>	</a:t>
            </a:r>
            <a:r>
              <a:rPr lang="en-US" dirty="0" err="1">
                <a:solidFill>
                  <a:srgbClr val="001080"/>
                </a:solidFill>
                <a:highlight>
                  <a:srgbClr val="FFFF00"/>
                </a:highlight>
                <a:latin typeface="Consolas" panose="020B0609020204030204" pitchFamily="49" charset="0"/>
              </a:rPr>
              <a:t>options</a:t>
            </a:r>
            <a:r>
              <a:rPr lang="en-US" dirty="0" err="1">
                <a:solidFill>
                  <a:srgbClr val="000000"/>
                </a:solidFill>
                <a:highlight>
                  <a:srgbClr val="FFFF00"/>
                </a:highlight>
                <a:latin typeface="Consolas" panose="020B0609020204030204" pitchFamily="49" charset="0"/>
              </a:rPr>
              <a:t>.</a:t>
            </a:r>
            <a:r>
              <a:rPr lang="en-US" dirty="0" err="1">
                <a:solidFill>
                  <a:srgbClr val="001080"/>
                </a:solidFill>
                <a:highlight>
                  <a:srgbClr val="FFFF00"/>
                </a:highlight>
                <a:latin typeface="Consolas" panose="020B0609020204030204" pitchFamily="49" charset="0"/>
              </a:rPr>
              <a:t>Filters</a:t>
            </a:r>
            <a:r>
              <a:rPr lang="en-US" dirty="0" err="1">
                <a:solidFill>
                  <a:srgbClr val="000000"/>
                </a:solidFill>
                <a:highlight>
                  <a:srgbClr val="FFFF00"/>
                </a:highlight>
                <a:latin typeface="Consolas" panose="020B0609020204030204" pitchFamily="49" charset="0"/>
              </a:rPr>
              <a:t>.</a:t>
            </a:r>
            <a:r>
              <a:rPr lang="en-US" dirty="0" err="1">
                <a:solidFill>
                  <a:srgbClr val="795E26"/>
                </a:solidFill>
                <a:highlight>
                  <a:srgbClr val="FFFF00"/>
                </a:highlight>
                <a:latin typeface="Consolas" panose="020B0609020204030204" pitchFamily="49" charset="0"/>
              </a:rPr>
              <a:t>Add</a:t>
            </a:r>
            <a:r>
              <a:rPr lang="en-US" dirty="0">
                <a:solidFill>
                  <a:srgbClr val="000000"/>
                </a:solidFill>
                <a:highlight>
                  <a:srgbClr val="FFFF00"/>
                </a:highlight>
                <a:latin typeface="Consolas" panose="020B0609020204030204" pitchFamily="49" charset="0"/>
              </a:rPr>
              <a:t>(</a:t>
            </a:r>
            <a:r>
              <a:rPr lang="en-US" dirty="0">
                <a:solidFill>
                  <a:srgbClr val="0000FF"/>
                </a:solidFill>
                <a:highlight>
                  <a:srgbClr val="FFFF00"/>
                </a:highlight>
                <a:latin typeface="Consolas" panose="020B0609020204030204" pitchFamily="49" charset="0"/>
              </a:rPr>
              <a:t>new</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RequireHttpsAttribute</a:t>
            </a:r>
            <a:r>
              <a:rPr lang="en-US" dirty="0">
                <a:solidFill>
                  <a:srgbClr val="000000"/>
                </a:solidFill>
                <a:highlight>
                  <a:srgbClr val="FFFF00"/>
                </a:highlight>
                <a:latin typeface="Consolas" panose="020B0609020204030204" pitchFamily="49" charset="0"/>
              </a:rPr>
              <a:t>());</a:t>
            </a:r>
          </a:p>
          <a:p>
            <a:pPr lvl="1"/>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164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Redirects all HTTP requests to HTTPS:</a:t>
            </a:r>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endParaRPr lang="en-US" dirty="0"/>
          </a:p>
          <a:p>
            <a:r>
              <a:rPr lang="en-US" dirty="0"/>
              <a:t>Further reading: </a:t>
            </a:r>
            <a:r>
              <a:rPr lang="en-US" dirty="0">
                <a:hlinkClick r:id="rId2"/>
              </a:rPr>
              <a:t>docs.microsoft.com/</a:t>
            </a:r>
            <a:r>
              <a:rPr lang="en-US" dirty="0" err="1">
                <a:hlinkClick r:id="rId2"/>
              </a:rPr>
              <a:t>en</a:t>
            </a:r>
            <a:r>
              <a:rPr lang="en-US" dirty="0">
                <a:hlinkClick r:id="rId2"/>
              </a:rPr>
              <a:t>-us/</a:t>
            </a:r>
            <a:r>
              <a:rPr lang="en-US" dirty="0" err="1">
                <a:hlinkClick r:id="rId2"/>
              </a:rPr>
              <a:t>aspnet</a:t>
            </a:r>
            <a:r>
              <a:rPr lang="en-US" dirty="0">
                <a:hlinkClick r:id="rId2"/>
              </a:rPr>
              <a:t>/core/security/enforcing-</a:t>
            </a:r>
            <a:r>
              <a:rPr lang="en-US" dirty="0" err="1">
                <a:hlinkClick r:id="rId2"/>
              </a:rPr>
              <a:t>ssl</a:t>
            </a:r>
            <a:r>
              <a:rPr lang="en-US" dirty="0"/>
              <a:t> </a:t>
            </a:r>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Enforcing SSL </a:t>
            </a:r>
          </a:p>
        </p:txBody>
      </p:sp>
      <p:sp>
        <p:nvSpPr>
          <p:cNvPr id="8" name="Rectangle 7">
            <a:extLst>
              <a:ext uri="{FF2B5EF4-FFF2-40B4-BE49-F238E27FC236}">
                <a16:creationId xmlns:a16="http://schemas.microsoft.com/office/drawing/2014/main" id="{1E873B15-4260-4A4A-80A2-CC6C0CA74DD4}"/>
              </a:ext>
            </a:extLst>
          </p:cNvPr>
          <p:cNvSpPr/>
          <p:nvPr/>
        </p:nvSpPr>
        <p:spPr>
          <a:xfrm>
            <a:off x="1503562" y="2204864"/>
            <a:ext cx="9356476" cy="2862322"/>
          </a:xfrm>
          <a:prstGeom prst="rect">
            <a:avLst/>
          </a:prstGeom>
          <a:solidFill>
            <a:schemeClr val="bg1"/>
          </a:solidFill>
        </p:spPr>
        <p:txBody>
          <a:bodyPr wrap="square">
            <a:spAutoFit/>
          </a:bodyPr>
          <a:lstStyle/>
          <a:p>
            <a:r>
              <a:rPr lang="ro-RO" sz="1800" dirty="0">
                <a:solidFill>
                  <a:srgbClr val="0000FF"/>
                </a:solidFill>
                <a:latin typeface="Consolas" panose="020B0609020204030204" pitchFamily="49" charset="0"/>
              </a:rPr>
              <a:t>public</a:t>
            </a:r>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void</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Configure</a:t>
            </a:r>
            <a:r>
              <a:rPr lang="ro-RO" sz="1800" dirty="0">
                <a:solidFill>
                  <a:srgbClr val="000000"/>
                </a:solidFill>
                <a:latin typeface="Consolas" panose="020B0609020204030204" pitchFamily="49" charset="0"/>
              </a:rPr>
              <a:t>(</a:t>
            </a:r>
            <a:r>
              <a:rPr lang="ro-RO" sz="1800" dirty="0" err="1">
                <a:solidFill>
                  <a:srgbClr val="000000"/>
                </a:solidFill>
                <a:latin typeface="Consolas" panose="020B0609020204030204" pitchFamily="49" charset="0"/>
              </a:rPr>
              <a:t>IApplicationBuilder</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IHostingEnvironment</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env</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t>
            </a:r>
            <a:endParaRPr lang="ro-RO" sz="1800" dirty="0">
              <a:solidFill>
                <a:srgbClr val="000000"/>
              </a:solidFill>
              <a:latin typeface="Consolas" panose="020B0609020204030204" pitchFamily="49" charset="0"/>
            </a:endParaRPr>
          </a:p>
          <a:p>
            <a:endParaRPr lang="ro-RO" sz="1800" dirty="0">
              <a:solidFill>
                <a:srgbClr val="000000"/>
              </a:solidFill>
              <a:latin typeface="Consolas" panose="020B0609020204030204" pitchFamily="49" charset="0"/>
            </a:endParaRPr>
          </a:p>
          <a:p>
            <a:r>
              <a:rPr lang="ro-RO" sz="1800" dirty="0">
                <a:solidFill>
                  <a:srgbClr val="000000"/>
                </a:solidFill>
                <a:latin typeface="Consolas" panose="020B0609020204030204" pitchFamily="49" charset="0"/>
              </a:rPr>
              <a:t>    </a:t>
            </a:r>
            <a:r>
              <a:rPr lang="ro-RO" sz="1800" dirty="0" err="1">
                <a:solidFill>
                  <a:srgbClr val="000000"/>
                </a:solidFill>
                <a:highlight>
                  <a:srgbClr val="FFFF00"/>
                </a:highlight>
                <a:latin typeface="Consolas" panose="020B0609020204030204" pitchFamily="49" charset="0"/>
              </a:rPr>
              <a:t>app.UseHttpsRedirection</a:t>
            </a:r>
            <a:r>
              <a:rPr lang="ro-RO" sz="1800" dirty="0">
                <a:solidFill>
                  <a:srgbClr val="000000"/>
                </a:solidFill>
                <a:highlight>
                  <a:srgbClr val="FFFF00"/>
                </a:highlight>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app.UseStaticFiles</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app.UseCookiePolicy</a:t>
            </a:r>
            <a:r>
              <a:rPr lang="ro-RO" sz="1800" dirty="0">
                <a:solidFill>
                  <a:srgbClr val="000000"/>
                </a:solidFill>
                <a:latin typeface="Consolas" panose="020B0609020204030204" pitchFamily="49" charset="0"/>
              </a:rPr>
              <a:t>();</a:t>
            </a:r>
          </a:p>
          <a:p>
            <a:endParaRPr lang="ro-RO" sz="1800" dirty="0">
              <a:solidFill>
                <a:srgbClr val="000000"/>
              </a:solidFill>
              <a:latin typeface="Consolas" panose="020B0609020204030204" pitchFamily="49" charset="0"/>
            </a:endParaRP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app.UseMvc</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a:t>
            </a:r>
            <a:endParaRPr lang="en-US" b="0" dirty="0">
              <a:solidFill>
                <a:srgbClr val="000000"/>
              </a:solidFill>
              <a:effectLst/>
              <a:highlight>
                <a:srgbClr val="FFFF00"/>
              </a:highlight>
              <a:latin typeface="Consolas" panose="020B0609020204030204" pitchFamily="49" charset="0"/>
            </a:endParaRPr>
          </a:p>
        </p:txBody>
      </p:sp>
    </p:spTree>
    <p:extLst>
      <p:ext uri="{BB962C8B-B14F-4D97-AF65-F5344CB8AC3E}">
        <p14:creationId xmlns:p14="http://schemas.microsoft.com/office/powerpoint/2010/main" val="412153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b="1" dirty="0"/>
              <a:t>Is an opt-in security enhancement that's specified by a web app through the use of a response header. </a:t>
            </a:r>
          </a:p>
          <a:p>
            <a:pPr marL="342900"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When a browser that supports HSTS receives this header:</a:t>
            </a:r>
          </a:p>
          <a:p>
            <a:pPr marL="597150" lvl="1" indent="-342900">
              <a:buFont typeface="Wingdings" panose="05000000000000000000" pitchFamily="2" charset="2"/>
              <a:buChar char="§"/>
            </a:pPr>
            <a:r>
              <a:rPr lang="en-US" b="1" dirty="0"/>
              <a:t>The browser stores configuration for the domain that prevents sending any communication over HTTP. The browser forces all communication over HTTPS.</a:t>
            </a:r>
          </a:p>
          <a:p>
            <a:pPr marL="597150" lvl="1" indent="-342900">
              <a:buFont typeface="Wingdings" panose="05000000000000000000" pitchFamily="2" charset="2"/>
              <a:buChar char="§"/>
            </a:pPr>
            <a:r>
              <a:rPr lang="en-US" b="1" dirty="0"/>
              <a:t>The browser prevents the user from using untrusted or invalid certificates. The browser disables prompts that allow a user to temporarily trust such a certificate.</a:t>
            </a:r>
          </a:p>
          <a:p>
            <a:pPr marL="597150" lvl="1" indent="-342900">
              <a:buFont typeface="Wingdings" panose="05000000000000000000" pitchFamily="2" charset="2"/>
              <a:buChar char="§"/>
            </a:pPr>
            <a:endParaRPr lang="en-US" b="1" dirty="0"/>
          </a:p>
          <a:p>
            <a:pPr marL="342900" indent="-342900">
              <a:buFont typeface="Wingdings" panose="05000000000000000000" pitchFamily="2" charset="2"/>
              <a:buChar char="§"/>
            </a:pPr>
            <a:r>
              <a:rPr lang="en-US" b="1" dirty="0"/>
              <a:t>Further details: </a:t>
            </a:r>
            <a:r>
              <a:rPr lang="en-US" dirty="0">
                <a:hlinkClick r:id="rId2"/>
              </a:rPr>
              <a:t>docs.microsoft.com/</a:t>
            </a:r>
            <a:r>
              <a:rPr lang="en-US" dirty="0" err="1">
                <a:hlinkClick r:id="rId2"/>
              </a:rPr>
              <a:t>en</a:t>
            </a:r>
            <a:r>
              <a:rPr lang="en-US" dirty="0">
                <a:hlinkClick r:id="rId2"/>
              </a:rPr>
              <a:t>-us/</a:t>
            </a:r>
            <a:r>
              <a:rPr lang="en-US" dirty="0" err="1">
                <a:hlinkClick r:id="rId2"/>
              </a:rPr>
              <a:t>aspnet</a:t>
            </a:r>
            <a:r>
              <a:rPr lang="en-US" dirty="0">
                <a:hlinkClick r:id="rId2"/>
              </a:rPr>
              <a:t>/core/security/enforcing-</a:t>
            </a:r>
            <a:r>
              <a:rPr lang="en-US" dirty="0" err="1">
                <a:hlinkClick r:id="rId2"/>
              </a:rPr>
              <a:t>ssl</a:t>
            </a:r>
            <a:r>
              <a:rPr lang="en-US" dirty="0"/>
              <a:t> </a:t>
            </a:r>
            <a:endParaRPr lang="en-US" b="1"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HTTP Strict Transport Security Protocol (HSTS)</a:t>
            </a:r>
          </a:p>
        </p:txBody>
      </p:sp>
    </p:spTree>
    <p:extLst>
      <p:ext uri="{BB962C8B-B14F-4D97-AF65-F5344CB8AC3E}">
        <p14:creationId xmlns:p14="http://schemas.microsoft.com/office/powerpoint/2010/main" val="2267584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Authorization</a:t>
            </a:r>
          </a:p>
        </p:txBody>
      </p:sp>
      <p:sp>
        <p:nvSpPr>
          <p:cNvPr id="3" name="Content Placeholder 2"/>
          <p:cNvSpPr>
            <a:spLocks noGrp="1"/>
          </p:cNvSpPr>
          <p:nvPr>
            <p:ph idx="1"/>
          </p:nvPr>
        </p:nvSpPr>
        <p:spPr>
          <a:solidFill>
            <a:schemeClr val="bg1"/>
          </a:solidFill>
        </p:spPr>
        <p:txBody>
          <a:bodyPr/>
          <a:lstStyle/>
          <a:p>
            <a:r>
              <a:rPr lang="ro-RO" sz="1800" dirty="0">
                <a:solidFill>
                  <a:srgbClr val="0000FF"/>
                </a:solidFill>
                <a:latin typeface="Consolas" panose="020B0609020204030204" pitchFamily="49" charset="0"/>
              </a:rPr>
              <a:t>public</a:t>
            </a:r>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void</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Configure</a:t>
            </a:r>
            <a:r>
              <a:rPr lang="ro-RO" sz="1800" dirty="0">
                <a:solidFill>
                  <a:srgbClr val="000000"/>
                </a:solidFill>
                <a:latin typeface="Consolas" panose="020B0609020204030204" pitchFamily="49" charset="0"/>
              </a:rPr>
              <a:t>(</a:t>
            </a:r>
            <a:r>
              <a:rPr lang="ro-RO" sz="1800" dirty="0" err="1">
                <a:solidFill>
                  <a:srgbClr val="000000"/>
                </a:solidFill>
                <a:latin typeface="Consolas" panose="020B0609020204030204" pitchFamily="49" charset="0"/>
              </a:rPr>
              <a:t>IApplicationBuilder</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IHostingEnvironment</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env</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if</a:t>
            </a:r>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env.IsDevelopment</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app.UseDeveloperExceptionPage</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ro-RO" sz="1800" dirty="0" err="1">
                <a:solidFill>
                  <a:srgbClr val="0000FF"/>
                </a:solidFill>
                <a:latin typeface="Consolas" panose="020B0609020204030204" pitchFamily="49" charset="0"/>
              </a:rPr>
              <a:t>else</a:t>
            </a:r>
            <a:endParaRPr lang="ro-RO" sz="1800" dirty="0">
              <a:solidFill>
                <a:srgbClr val="000000"/>
              </a:solidFill>
              <a:latin typeface="Consolas" panose="020B0609020204030204" pitchFamily="49" charset="0"/>
            </a:endParaRP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ro-RO" sz="1800" dirty="0" err="1">
                <a:solidFill>
                  <a:srgbClr val="000000"/>
                </a:solidFill>
                <a:latin typeface="Consolas" panose="020B0609020204030204" pitchFamily="49" charset="0"/>
              </a:rPr>
              <a:t>app.UseExceptionHandler</a:t>
            </a:r>
            <a:r>
              <a:rPr lang="ro-RO" sz="1800" dirty="0">
                <a:solidFill>
                  <a:srgbClr val="000000"/>
                </a:solidFill>
                <a:latin typeface="Consolas" panose="020B0609020204030204" pitchFamily="49" charset="0"/>
              </a:rPr>
              <a:t>(</a:t>
            </a:r>
            <a:r>
              <a:rPr lang="ro-RO" sz="1800" dirty="0">
                <a:solidFill>
                  <a:srgbClr val="A31515"/>
                </a:solidFill>
                <a:latin typeface="Consolas" panose="020B0609020204030204" pitchFamily="49" charset="0"/>
              </a:rPr>
              <a:t>"/</a:t>
            </a:r>
            <a:r>
              <a:rPr lang="ro-RO" sz="1800" dirty="0" err="1">
                <a:solidFill>
                  <a:srgbClr val="A31515"/>
                </a:solidFill>
                <a:latin typeface="Consolas" panose="020B0609020204030204" pitchFamily="49" charset="0"/>
              </a:rPr>
              <a:t>Error</a:t>
            </a:r>
            <a:r>
              <a:rPr lang="ro-RO" sz="1800" dirty="0">
                <a:solidFill>
                  <a:srgbClr val="A31515"/>
                </a:solidFill>
                <a:latin typeface="Consolas" panose="020B0609020204030204" pitchFamily="49" charset="0"/>
              </a:rPr>
              <a:t>"</a:t>
            </a:r>
            <a:r>
              <a:rPr lang="ro-RO" sz="1800" dirty="0">
                <a:solidFill>
                  <a:srgbClr val="000000"/>
                </a:solidFill>
                <a:latin typeface="Consolas" panose="020B0609020204030204" pitchFamily="49" charset="0"/>
              </a:rPr>
              <a:t>);</a:t>
            </a:r>
          </a:p>
          <a:p>
            <a:r>
              <a:rPr lang="ro-RO" sz="1800" dirty="0">
                <a:solidFill>
                  <a:srgbClr val="000000"/>
                </a:solidFill>
                <a:latin typeface="Consolas" panose="020B0609020204030204" pitchFamily="49" charset="0"/>
              </a:rPr>
              <a:t>        </a:t>
            </a:r>
            <a:r>
              <a:rPr lang="ro-RO" sz="1800" dirty="0" err="1">
                <a:solidFill>
                  <a:srgbClr val="000000"/>
                </a:solidFill>
                <a:highlight>
                  <a:srgbClr val="FFFF00"/>
                </a:highlight>
                <a:latin typeface="Consolas" panose="020B0609020204030204" pitchFamily="49" charset="0"/>
              </a:rPr>
              <a:t>app.UseHsts</a:t>
            </a:r>
            <a:r>
              <a:rPr lang="ro-RO" sz="1800" dirty="0">
                <a:solidFill>
                  <a:srgbClr val="000000"/>
                </a:solidFill>
                <a:highlight>
                  <a:srgbClr val="FFFF00"/>
                </a:highlight>
                <a:latin typeface="Consolas" panose="020B0609020204030204" pitchFamily="49" charset="0"/>
              </a:rPr>
              <a:t>();</a:t>
            </a:r>
          </a:p>
          <a:p>
            <a:r>
              <a:rPr lang="ro-RO" sz="1800" dirty="0">
                <a:solidFill>
                  <a:srgbClr val="000000"/>
                </a:solidFill>
                <a:latin typeface="Consolas" panose="020B0609020204030204" pitchFamily="49" charset="0"/>
              </a:rPr>
              <a:t>    }</a:t>
            </a:r>
          </a:p>
          <a:p>
            <a:r>
              <a:rPr lang="ro-RO" sz="1800" dirty="0">
                <a:solidFill>
                  <a:srgbClr val="000000"/>
                </a:solidFill>
                <a:latin typeface="Consolas" panose="020B0609020204030204" pitchFamily="49" charset="0"/>
              </a:rPr>
              <a:t>    </a:t>
            </a:r>
            <a:r>
              <a:rPr lang="en-US" sz="1800" dirty="0">
                <a:solidFill>
                  <a:srgbClr val="000000"/>
                </a:solidFill>
                <a:latin typeface="Consolas" panose="020B0609020204030204" pitchFamily="49" charset="0"/>
              </a:rPr>
              <a:t>…</a:t>
            </a:r>
            <a:endParaRPr lang="ro-RO" sz="1800" dirty="0">
              <a:solidFill>
                <a:srgbClr val="000000"/>
              </a:solidFill>
              <a:latin typeface="Consolas" panose="020B0609020204030204" pitchFamily="49" charset="0"/>
            </a:endParaRPr>
          </a:p>
          <a:p>
            <a:r>
              <a:rPr lang="ro-RO" sz="1800">
                <a:solidFill>
                  <a:srgbClr val="000000"/>
                </a:solidFill>
                <a:latin typeface="Consolas" panose="020B0609020204030204" pitchFamily="49" charset="0"/>
              </a:rPr>
              <a:t>}</a:t>
            </a:r>
            <a:endParaRPr lang="en-US" b="1" dirty="0"/>
          </a:p>
        </p:txBody>
      </p:sp>
      <p:sp>
        <p:nvSpPr>
          <p:cNvPr id="7" name="Text Placeholder 6">
            <a:extLst>
              <a:ext uri="{FF2B5EF4-FFF2-40B4-BE49-F238E27FC236}">
                <a16:creationId xmlns:a16="http://schemas.microsoft.com/office/drawing/2014/main" id="{84636B64-81FE-4CEC-AF73-3F463C128453}"/>
              </a:ext>
            </a:extLst>
          </p:cNvPr>
          <p:cNvSpPr>
            <a:spLocks noGrp="1"/>
          </p:cNvSpPr>
          <p:nvPr>
            <p:ph type="body" sz="quarter" idx="10"/>
          </p:nvPr>
        </p:nvSpPr>
        <p:spPr/>
        <p:txBody>
          <a:bodyPr/>
          <a:lstStyle/>
          <a:p>
            <a:r>
              <a:rPr lang="en-US" dirty="0"/>
              <a:t>HTTP Strict Transport Security Protocol (HSTS)</a:t>
            </a:r>
          </a:p>
        </p:txBody>
      </p:sp>
    </p:spTree>
    <p:extLst>
      <p:ext uri="{BB962C8B-B14F-4D97-AF65-F5344CB8AC3E}">
        <p14:creationId xmlns:p14="http://schemas.microsoft.com/office/powerpoint/2010/main" val="1435569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7" y="1340768"/>
            <a:ext cx="7483507" cy="4813995"/>
          </a:xfrm>
        </p:spPr>
        <p:txBody>
          <a:bodyPr anchor="ctr"/>
          <a:lstStyle/>
          <a:p>
            <a:pPr marL="342900" indent="-342900">
              <a:buFont typeface="Wingdings" panose="05000000000000000000" pitchFamily="2" charset="2"/>
              <a:buChar char="§"/>
            </a:pPr>
            <a:r>
              <a:rPr lang="en-US" b="1" dirty="0"/>
              <a:t>Free Books:</a:t>
            </a:r>
          </a:p>
          <a:p>
            <a:pPr marL="597150" lvl="1" indent="-342900">
              <a:buFont typeface="Wingdings" panose="05000000000000000000" pitchFamily="2" charset="2"/>
              <a:buChar char="§"/>
            </a:pPr>
            <a:r>
              <a:rPr lang="en-US" dirty="0"/>
              <a:t>https://www.syncfusion.com/succinctly-free-ebooks?category=all&amp;searchkey=asp.net&amp;type=all</a:t>
            </a:r>
          </a:p>
        </p:txBody>
      </p:sp>
      <p:sp>
        <p:nvSpPr>
          <p:cNvPr id="4" name="Text Placeholder 3"/>
          <p:cNvSpPr>
            <a:spLocks noGrp="1"/>
          </p:cNvSpPr>
          <p:nvPr>
            <p:ph type="body" sz="quarter" idx="10"/>
          </p:nvPr>
        </p:nvSpPr>
        <p:spPr/>
        <p:txBody>
          <a:bodyPr/>
          <a:lstStyle/>
          <a:p>
            <a:r>
              <a:rPr lang="en-US" dirty="0"/>
              <a:t>Recommended Reading / Watching</a:t>
            </a:r>
          </a:p>
        </p:txBody>
      </p:sp>
      <p:grpSp>
        <p:nvGrpSpPr>
          <p:cNvPr id="10" name="Group 9">
            <a:extLst>
              <a:ext uri="{FF2B5EF4-FFF2-40B4-BE49-F238E27FC236}">
                <a16:creationId xmlns:a16="http://schemas.microsoft.com/office/drawing/2014/main" id="{79F304C5-FC81-A5E8-3118-FA6ECA3ADE07}"/>
              </a:ext>
            </a:extLst>
          </p:cNvPr>
          <p:cNvGrpSpPr/>
          <p:nvPr/>
        </p:nvGrpSpPr>
        <p:grpSpPr>
          <a:xfrm>
            <a:off x="8544272" y="3140968"/>
            <a:ext cx="2592288" cy="1224136"/>
            <a:chOff x="8544272" y="3063128"/>
            <a:chExt cx="2592288" cy="1224136"/>
          </a:xfrm>
        </p:grpSpPr>
        <p:sp>
          <p:nvSpPr>
            <p:cNvPr id="9" name="Rectangle 8">
              <a:extLst>
                <a:ext uri="{FF2B5EF4-FFF2-40B4-BE49-F238E27FC236}">
                  <a16:creationId xmlns:a16="http://schemas.microsoft.com/office/drawing/2014/main" id="{69C07AB8-D684-B311-90A0-A621070B7117}"/>
                </a:ext>
              </a:extLst>
            </p:cNvPr>
            <p:cNvSpPr/>
            <p:nvPr/>
          </p:nvSpPr>
          <p:spPr>
            <a:xfrm>
              <a:off x="8544272" y="3063128"/>
              <a:ext cx="2592288" cy="1224136"/>
            </a:xfrm>
            <a:prstGeom prst="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7" name="Picture 6" descr="A white text on a black background&#10;&#10;AI-generated content may be incorrect.">
              <a:extLst>
                <a:ext uri="{FF2B5EF4-FFF2-40B4-BE49-F238E27FC236}">
                  <a16:creationId xmlns:a16="http://schemas.microsoft.com/office/drawing/2014/main" id="{042BDC53-E404-0BDF-0F3B-6A7173D8C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37629" y="3475833"/>
              <a:ext cx="2082907" cy="457223"/>
            </a:xfrm>
            <a:prstGeom prst="rect">
              <a:avLst/>
            </a:prstGeom>
          </p:spPr>
        </p:pic>
      </p:grpSp>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4272849812"/>
                  </p:ext>
                </p:extLst>
              </p:nvPr>
            </p:nvGraphicFramePr>
            <p:xfrm>
              <a:off x="766763" y="1341438"/>
              <a:ext cx="10829925" cy="4813300"/>
            </p:xfrm>
            <a:graphic>
              <a:graphicData uri="http://schemas.microsoft.com/office/powerpoint/2016/summaryzoom">
                <psuz:summaryZm>
                  <psuz:summaryZmObj sectionId="{090A1CF0-1C3E-48DA-84F6-CBC61F93FDC4}">
                    <psuz:zmPr id="{03A65DEF-ADBB-462A-A9E3-4F2ED5F1BEC2}"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DACCCC93-1F8B-4D28-BA33-D0FB5CA83842}">
                    <psuz:zmPr id="{7A17AB5F-9034-4012-A5E5-F5BBE792CF44}"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480940C7-8D2B-4AA9-9534-EE7628D8B664}">
                    <psuz:zmPr id="{83DD7842-70FB-49BB-A731-C17024164B6A}"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5"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6"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7"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24164</TotalTime>
  <Words>2168</Words>
  <Application>Microsoft Office PowerPoint</Application>
  <PresentationFormat>Widescreen</PresentationFormat>
  <Paragraphs>331</Paragraphs>
  <Slides>34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Consolas</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Authentication</vt:lpstr>
      <vt:lpstr>Authorization</vt:lpstr>
      <vt:lpstr>Authorization</vt:lpstr>
      <vt:lpstr>Authorization</vt:lpstr>
      <vt:lpstr>Authorization</vt:lpstr>
      <vt:lpstr>Authorization</vt:lpstr>
      <vt:lpstr>Authorization</vt:lpstr>
      <vt:lpstr>Authorization</vt:lpstr>
      <vt:lpstr>Enforcing SSL </vt:lpstr>
      <vt:lpstr>Authorization</vt:lpstr>
      <vt:lpstr>Authorization</vt:lpstr>
      <vt:lpstr>Authorization</vt:lpstr>
      <vt:lpstr>Authorization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Liviu-Adrian Cotfas</cp:lastModifiedBy>
  <cp:revision>1634</cp:revision>
  <cp:lastPrinted>2017-02-28T05:34:43Z</cp:lastPrinted>
  <dcterms:created xsi:type="dcterms:W3CDTF">2012-12-11T23:13:23Z</dcterms:created>
  <dcterms:modified xsi:type="dcterms:W3CDTF">2025-03-01T21:59:44Z</dcterms:modified>
</cp:coreProperties>
</file>