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80" r:id="rId12"/>
    <p:sldId id="716" r:id="rId13"/>
    <p:sldId id="717" r:id="rId14"/>
    <p:sldId id="719" r:id="rId15"/>
    <p:sldId id="718" r:id="rId16"/>
    <p:sldId id="721" r:id="rId17"/>
    <p:sldId id="727" r:id="rId18"/>
    <p:sldId id="747" r:id="rId19"/>
    <p:sldId id="748" r:id="rId20"/>
    <p:sldId id="777" r:id="rId21"/>
    <p:sldId id="774" r:id="rId22"/>
    <p:sldId id="680" r:id="rId23"/>
    <p:sldId id="778" r:id="rId24"/>
    <p:sldId id="711" r:id="rId25"/>
    <p:sldId id="712" r:id="rId26"/>
    <p:sldId id="713" r:id="rId27"/>
    <p:sldId id="735" r:id="rId28"/>
    <p:sldId id="736" r:id="rId29"/>
    <p:sldId id="737" r:id="rId30"/>
    <p:sldId id="738" r:id="rId31"/>
    <p:sldId id="739" r:id="rId32"/>
    <p:sldId id="740" r:id="rId33"/>
    <p:sldId id="741" r:id="rId34"/>
    <p:sldId id="742" r:id="rId35"/>
    <p:sldId id="714" r:id="rId36"/>
    <p:sldId id="743" r:id="rId37"/>
    <p:sldId id="744" r:id="rId38"/>
    <p:sldId id="779" r:id="rId39"/>
    <p:sldId id="722" r:id="rId40"/>
    <p:sldId id="723" r:id="rId41"/>
    <p:sldId id="724" r:id="rId42"/>
    <p:sldId id="725" r:id="rId43"/>
    <p:sldId id="726" r:id="rId44"/>
    <p:sldId id="751" r:id="rId45"/>
    <p:sldId id="752" r:id="rId46"/>
    <p:sldId id="753" r:id="rId47"/>
    <p:sldId id="754" r:id="rId48"/>
    <p:sldId id="755" r:id="rId49"/>
    <p:sldId id="756" r:id="rId50"/>
    <p:sldId id="757" r:id="rId51"/>
    <p:sldId id="732"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80"/>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112" d="100"/>
          <a:sy n="112" d="100"/>
        </p:scale>
        <p:origin x="60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3/2/2025</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02/03/2025</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31780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50.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slide" Target="slide24.xml"/><Relationship Id="rId5" Type="http://schemas.openxmlformats.org/officeDocument/2006/relationships/image" Target="../media/image12.png"/><Relationship Id="rId10" Type="http://schemas.openxmlformats.org/officeDocument/2006/relationships/slide" Target="slide39.xml"/><Relationship Id="rId4" Type="http://schemas.openxmlformats.org/officeDocument/2006/relationships/image" Target="../media/image11.png"/><Relationship Id="rId9" Type="http://schemas.openxmlformats.org/officeDocument/2006/relationships/slide" Target="slide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4" name="Text Placeholder 3"/>
          <p:cNvSpPr>
            <a:spLocks noGrp="1"/>
          </p:cNvSpPr>
          <p:nvPr>
            <p:ph type="body" sz="quarter" idx="10"/>
          </p:nvPr>
        </p:nvSpPr>
        <p:spPr/>
        <p:txBody>
          <a:bodyPr/>
          <a:lstStyle/>
          <a:p>
            <a:r>
              <a:rPr lang="en-US" dirty="0"/>
              <a:t>History</a:t>
            </a:r>
          </a:p>
        </p:txBody>
      </p:sp>
      <p:sp>
        <p:nvSpPr>
          <p:cNvPr id="5" name="Oval 4">
            <a:extLst>
              <a:ext uri="{FF2B5EF4-FFF2-40B4-BE49-F238E27FC236}">
                <a16:creationId xmlns:a16="http://schemas.microsoft.com/office/drawing/2014/main" id="{7EE5FAAE-65E5-394E-32EC-39BA8F7F74B7}"/>
              </a:ext>
            </a:extLst>
          </p:cNvPr>
          <p:cNvSpPr/>
          <p:nvPr/>
        </p:nvSpPr>
        <p:spPr>
          <a:xfrm>
            <a:off x="4279505" y="3316254"/>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rPr>
              <a:t>2009</a:t>
            </a:r>
          </a:p>
        </p:txBody>
      </p:sp>
      <p:sp>
        <p:nvSpPr>
          <p:cNvPr id="6" name="Oval 5">
            <a:extLst>
              <a:ext uri="{FF2B5EF4-FFF2-40B4-BE49-F238E27FC236}">
                <a16:creationId xmlns:a16="http://schemas.microsoft.com/office/drawing/2014/main" id="{B5D757FB-1C70-C5C5-B530-9666A43A2C1D}"/>
              </a:ext>
            </a:extLst>
          </p:cNvPr>
          <p:cNvSpPr/>
          <p:nvPr/>
        </p:nvSpPr>
        <p:spPr>
          <a:xfrm>
            <a:off x="6578655" y="3316254"/>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F0"/>
                </a:solidFill>
              </a:rPr>
              <a:t>2016</a:t>
            </a:r>
          </a:p>
        </p:txBody>
      </p:sp>
      <p:sp>
        <p:nvSpPr>
          <p:cNvPr id="7" name="Oval 6">
            <a:extLst>
              <a:ext uri="{FF2B5EF4-FFF2-40B4-BE49-F238E27FC236}">
                <a16:creationId xmlns:a16="http://schemas.microsoft.com/office/drawing/2014/main" id="{9A31F264-7B90-8635-CD09-3387E0A5C88F}"/>
              </a:ext>
            </a:extLst>
          </p:cNvPr>
          <p:cNvSpPr/>
          <p:nvPr/>
        </p:nvSpPr>
        <p:spPr>
          <a:xfrm>
            <a:off x="8877806" y="3316254"/>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2024</a:t>
            </a:r>
          </a:p>
        </p:txBody>
      </p:sp>
      <p:sp>
        <p:nvSpPr>
          <p:cNvPr id="8" name="Oval 7">
            <a:extLst>
              <a:ext uri="{FF2B5EF4-FFF2-40B4-BE49-F238E27FC236}">
                <a16:creationId xmlns:a16="http://schemas.microsoft.com/office/drawing/2014/main" id="{CFD8B70D-D38A-D314-8F2E-40AD1C6BE06B}"/>
              </a:ext>
            </a:extLst>
          </p:cNvPr>
          <p:cNvSpPr/>
          <p:nvPr/>
        </p:nvSpPr>
        <p:spPr>
          <a:xfrm>
            <a:off x="1980355" y="3316254"/>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rPr>
              <a:t>2002</a:t>
            </a:r>
          </a:p>
        </p:txBody>
      </p:sp>
      <p:sp>
        <p:nvSpPr>
          <p:cNvPr id="9" name="Freeform: Shape 8" descr="timeline ">
            <a:extLst>
              <a:ext uri="{FF2B5EF4-FFF2-40B4-BE49-F238E27FC236}">
                <a16:creationId xmlns:a16="http://schemas.microsoft.com/office/drawing/2014/main" id="{12FD9552-7E2B-FF14-57F7-D8AF2D08CD3F}"/>
              </a:ext>
            </a:extLst>
          </p:cNvPr>
          <p:cNvSpPr/>
          <p:nvPr/>
        </p:nvSpPr>
        <p:spPr>
          <a:xfrm flipH="1" flipV="1">
            <a:off x="1392439" y="2674994"/>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10" name="Oval 9" descr="timeline endpoints">
            <a:extLst>
              <a:ext uri="{FF2B5EF4-FFF2-40B4-BE49-F238E27FC236}">
                <a16:creationId xmlns:a16="http://schemas.microsoft.com/office/drawing/2014/main" id="{45975607-06A0-5FCF-CA08-3BCDD61A87AF}"/>
              </a:ext>
            </a:extLst>
          </p:cNvPr>
          <p:cNvSpPr/>
          <p:nvPr/>
        </p:nvSpPr>
        <p:spPr>
          <a:xfrm>
            <a:off x="1320120" y="3804374"/>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timeline endpoints">
            <a:extLst>
              <a:ext uri="{FF2B5EF4-FFF2-40B4-BE49-F238E27FC236}">
                <a16:creationId xmlns:a16="http://schemas.microsoft.com/office/drawing/2014/main" id="{B27121DF-5DA2-B572-E233-CB1450C95139}"/>
              </a:ext>
            </a:extLst>
          </p:cNvPr>
          <p:cNvSpPr/>
          <p:nvPr/>
        </p:nvSpPr>
        <p:spPr>
          <a:xfrm>
            <a:off x="10480529" y="3804374"/>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5">
            <a:extLst>
              <a:ext uri="{FF2B5EF4-FFF2-40B4-BE49-F238E27FC236}">
                <a16:creationId xmlns:a16="http://schemas.microsoft.com/office/drawing/2014/main" id="{75AED535-4CE9-CF1F-9F40-5F1A388F7070}"/>
              </a:ext>
            </a:extLst>
          </p:cNvPr>
          <p:cNvSpPr txBox="1">
            <a:spLocks/>
          </p:cNvSpPr>
          <p:nvPr/>
        </p:nvSpPr>
        <p:spPr>
          <a:xfrm>
            <a:off x="1350218" y="2844531"/>
            <a:ext cx="2420854" cy="30218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t>ASP.NET Web Forms </a:t>
            </a:r>
          </a:p>
          <a:p>
            <a:pPr algn="ctr"/>
            <a:endParaRPr lang="en-US" sz="2000" dirty="0"/>
          </a:p>
        </p:txBody>
      </p:sp>
      <p:sp>
        <p:nvSpPr>
          <p:cNvPr id="14" name="Text Placeholder 17">
            <a:extLst>
              <a:ext uri="{FF2B5EF4-FFF2-40B4-BE49-F238E27FC236}">
                <a16:creationId xmlns:a16="http://schemas.microsoft.com/office/drawing/2014/main" id="{3E42EFFA-5043-2216-3CB3-769563E3150C}"/>
              </a:ext>
            </a:extLst>
          </p:cNvPr>
          <p:cNvSpPr txBox="1">
            <a:spLocks/>
          </p:cNvSpPr>
          <p:nvPr/>
        </p:nvSpPr>
        <p:spPr>
          <a:xfrm>
            <a:off x="3905512" y="4627805"/>
            <a:ext cx="2105940"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MVC 1.0</a:t>
            </a:r>
          </a:p>
        </p:txBody>
      </p:sp>
      <p:sp>
        <p:nvSpPr>
          <p:cNvPr id="16" name="Text Placeholder 20">
            <a:extLst>
              <a:ext uri="{FF2B5EF4-FFF2-40B4-BE49-F238E27FC236}">
                <a16:creationId xmlns:a16="http://schemas.microsoft.com/office/drawing/2014/main" id="{384CFC61-145F-EB6C-C9A7-5DB5A6AE17D4}"/>
              </a:ext>
            </a:extLst>
          </p:cNvPr>
          <p:cNvSpPr txBox="1">
            <a:spLocks/>
          </p:cNvSpPr>
          <p:nvPr/>
        </p:nvSpPr>
        <p:spPr>
          <a:xfrm>
            <a:off x="6144932" y="2818213"/>
            <a:ext cx="202802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Core 1.0</a:t>
            </a:r>
          </a:p>
        </p:txBody>
      </p:sp>
      <p:sp>
        <p:nvSpPr>
          <p:cNvPr id="18" name="Text Placeholder 23">
            <a:extLst>
              <a:ext uri="{FF2B5EF4-FFF2-40B4-BE49-F238E27FC236}">
                <a16:creationId xmlns:a16="http://schemas.microsoft.com/office/drawing/2014/main" id="{1A4F5049-58C8-E8DE-ECEC-A82740543358}"/>
              </a:ext>
            </a:extLst>
          </p:cNvPr>
          <p:cNvSpPr txBox="1">
            <a:spLocks/>
          </p:cNvSpPr>
          <p:nvPr/>
        </p:nvSpPr>
        <p:spPr>
          <a:xfrm>
            <a:off x="8793179" y="4627805"/>
            <a:ext cx="179639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9</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Launched in 2002;</a:t>
            </a:r>
          </a:p>
          <a:p>
            <a:pPr marL="355600" indent="-355600">
              <a:buFont typeface="Wingdings" pitchFamily="2" charset="2"/>
              <a:buChar char="§"/>
            </a:pPr>
            <a:endParaRPr lang="en-US" dirty="0"/>
          </a:p>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55451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Launched in 2016.</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X/macOS.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2022 </a:t>
            </a:r>
            <a:r>
              <a:rPr lang="en-US" dirty="0"/>
              <a:t>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Make sure that the “ASP.NET and web development” workload is installed, either during setup or afterwards from Tools &gt; Get Tools and Features.</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0A75E471-3CE8-F549-52AA-0E98B901EF5F}"/>
              </a:ext>
            </a:extLst>
          </p:cNvPr>
          <p:cNvPicPr>
            <a:picLocks noGrp="1" noChangeAspect="1"/>
          </p:cNvPicPr>
          <p:nvPr>
            <p:ph idx="1"/>
          </p:nvPr>
        </p:nvPicPr>
        <p:blipFill>
          <a:blip r:embed="rId2"/>
          <a:stretch>
            <a:fillRect/>
          </a:stretch>
        </p:blipFill>
        <p:spPr>
          <a:xfrm>
            <a:off x="1903237" y="1341438"/>
            <a:ext cx="8556977" cy="4813300"/>
          </a:xfr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F8CAA508-CD2B-0A4D-FEF0-DD18E1CA8B92}"/>
              </a:ext>
            </a:extLst>
          </p:cNvPr>
          <p:cNvPicPr>
            <a:picLocks noGrp="1" noChangeAspect="1"/>
          </p:cNvPicPr>
          <p:nvPr>
            <p:ph idx="1"/>
          </p:nvPr>
        </p:nvPicPr>
        <p:blipFill>
          <a:blip r:embed="rId2"/>
          <a:stretch>
            <a:fillRect/>
          </a:stretch>
        </p:blipFill>
        <p:spPr>
          <a:xfrm>
            <a:off x="3090431" y="1971427"/>
            <a:ext cx="6182588" cy="3553321"/>
          </a:xfrm>
        </p:spPr>
      </p:pic>
      <p:sp>
        <p:nvSpPr>
          <p:cNvPr id="9" name="Rectangle 8">
            <a:extLst>
              <a:ext uri="{FF2B5EF4-FFF2-40B4-BE49-F238E27FC236}">
                <a16:creationId xmlns:a16="http://schemas.microsoft.com/office/drawing/2014/main" id="{1A1C4B9D-395C-A93D-83B9-AD5A0356B366}"/>
              </a:ext>
            </a:extLst>
          </p:cNvPr>
          <p:cNvSpPr/>
          <p:nvPr/>
        </p:nvSpPr>
        <p:spPr>
          <a:xfrm>
            <a:off x="3431704" y="4149080"/>
            <a:ext cx="21602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5" name="Content Placeholder 4">
            <a:extLst>
              <a:ext uri="{FF2B5EF4-FFF2-40B4-BE49-F238E27FC236}">
                <a16:creationId xmlns:a16="http://schemas.microsoft.com/office/drawing/2014/main" id="{A7AD6C5F-A366-1351-1474-796FF48051A1}"/>
              </a:ext>
            </a:extLst>
          </p:cNvPr>
          <p:cNvPicPr>
            <a:picLocks noGrp="1" noChangeAspect="1"/>
          </p:cNvPicPr>
          <p:nvPr>
            <p:ph idx="1"/>
          </p:nvPr>
        </p:nvPicPr>
        <p:blipFill>
          <a:blip r:embed="rId2"/>
          <a:stretch>
            <a:fillRect/>
          </a:stretch>
        </p:blipFill>
        <p:spPr>
          <a:xfrm>
            <a:off x="2076602" y="1341438"/>
            <a:ext cx="8210246" cy="4813300"/>
          </a:xfrm>
        </p:spPr>
      </p:pic>
      <p:sp>
        <p:nvSpPr>
          <p:cNvPr id="9" name="Rectangle 8">
            <a:extLst>
              <a:ext uri="{FF2B5EF4-FFF2-40B4-BE49-F238E27FC236}">
                <a16:creationId xmlns:a16="http://schemas.microsoft.com/office/drawing/2014/main" id="{3C43941F-26DC-F0E3-A56D-8126BC8C4849}"/>
              </a:ext>
            </a:extLst>
          </p:cNvPr>
          <p:cNvSpPr/>
          <p:nvPr/>
        </p:nvSpPr>
        <p:spPr>
          <a:xfrm>
            <a:off x="5303912" y="2276872"/>
            <a:ext cx="460851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Rectangle 9">
            <a:extLst>
              <a:ext uri="{FF2B5EF4-FFF2-40B4-BE49-F238E27FC236}">
                <a16:creationId xmlns:a16="http://schemas.microsoft.com/office/drawing/2014/main" id="{CEF59581-F900-20A4-93E3-4D473E116068}"/>
              </a:ext>
            </a:extLst>
          </p:cNvPr>
          <p:cNvSpPr/>
          <p:nvPr/>
        </p:nvSpPr>
        <p:spPr>
          <a:xfrm>
            <a:off x="5303912" y="3260606"/>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A2123EF5-0BBC-3409-64BE-28AE36869B78}"/>
              </a:ext>
            </a:extLst>
          </p:cNvPr>
          <p:cNvSpPr/>
          <p:nvPr/>
        </p:nvSpPr>
        <p:spPr>
          <a:xfrm>
            <a:off x="5303912" y="4263955"/>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Rectangle 11">
            <a:extLst>
              <a:ext uri="{FF2B5EF4-FFF2-40B4-BE49-F238E27FC236}">
                <a16:creationId xmlns:a16="http://schemas.microsoft.com/office/drawing/2014/main" id="{CEB05B88-2E7D-2A9E-E229-96EC83C27BBC}"/>
              </a:ext>
            </a:extLst>
          </p:cNvPr>
          <p:cNvSpPr/>
          <p:nvPr/>
        </p:nvSpPr>
        <p:spPr>
          <a:xfrm>
            <a:off x="5303912" y="3789040"/>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C# Language</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a:t>
            </a:r>
            <a:r>
              <a:rPr lang="en-US" b="1" dirty="0"/>
              <a:t>model</a:t>
            </a:r>
            <a:r>
              <a:rPr lang="en-US" dirty="0"/>
              <a:t>, the </a:t>
            </a:r>
            <a:r>
              <a:rPr lang="en-US" b="1" dirty="0"/>
              <a:t>view</a:t>
            </a:r>
            <a:r>
              <a:rPr lang="en-US" dirty="0"/>
              <a:t>, and the </a:t>
            </a:r>
            <a:r>
              <a:rPr lang="en-US" b="1" dirty="0"/>
              <a:t>controller</a:t>
            </a:r>
            <a:r>
              <a:rPr lang="en-US" dirty="0"/>
              <a:t>.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 ASP.NET MVC architecture gives you a great start in making your application maintainable and testable because you naturally separate different application concerns into independent pieces. </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encourages you to craft simple, elegant markup styled with CSS.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makes it easy to use client-side libraries such as jQuery, Angular, or the Bootstrap CSS library.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works in tune with HTTP. You have control over the requests passing between the browser and server, so you can fine-tune your user experience.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Each piece of the ASP.NET platform and the ASP.NET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applications also work well with </a:t>
            </a:r>
            <a:r>
              <a:rPr lang="en-US" b="1" dirty="0"/>
              <a:t>UI automation </a:t>
            </a:r>
            <a:r>
              <a:rPr lang="en-US" dirty="0"/>
              <a:t>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state-of-the art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applications can be developed in Visual Studio Code, which is cross-platform, which means that ASP.NET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4" name="Text Placeholder 3"/>
          <p:cNvSpPr>
            <a:spLocks noGrp="1"/>
          </p:cNvSpPr>
          <p:nvPr>
            <p:ph type="body" sz="quarter" idx="10"/>
          </p:nvPr>
        </p:nvSpPr>
        <p:spPr/>
        <p:txBody>
          <a:bodyPr/>
          <a:lstStyle/>
          <a:p>
            <a:r>
              <a:rPr lang="en-US" dirty="0"/>
              <a:t>Recommended Reading / Watching</a:t>
            </a:r>
          </a:p>
        </p:txBody>
      </p:sp>
      <p:sp>
        <p:nvSpPr>
          <p:cNvPr id="9" name="Content Placeholder 2">
            <a:extLst>
              <a:ext uri="{FF2B5EF4-FFF2-40B4-BE49-F238E27FC236}">
                <a16:creationId xmlns:a16="http://schemas.microsoft.com/office/drawing/2014/main" id="{D0B2B8EF-E4C7-3CB2-1DF4-E8830B35782F}"/>
              </a:ext>
            </a:extLst>
          </p:cNvPr>
          <p:cNvSpPr>
            <a:spLocks noGrp="1"/>
          </p:cNvSpPr>
          <p:nvPr>
            <p:ph idx="1"/>
          </p:nvPr>
        </p:nvSpPr>
        <p:spPr>
          <a:xfrm>
            <a:off x="767407" y="1340768"/>
            <a:ext cx="7483507" cy="4813995"/>
          </a:xfrm>
        </p:spPr>
        <p:txBody>
          <a:bodyPr anchor="ctr"/>
          <a:lstStyle/>
          <a:p>
            <a:pPr marL="342900" indent="-342900">
              <a:buFont typeface="Wingdings" panose="05000000000000000000" pitchFamily="2" charset="2"/>
              <a:buChar char="§"/>
            </a:pPr>
            <a:r>
              <a:rPr lang="en-US" b="1" dirty="0"/>
              <a:t>Free Books:</a:t>
            </a:r>
          </a:p>
          <a:p>
            <a:pPr marL="597150" lvl="1" indent="-342900">
              <a:buFont typeface="Wingdings" panose="05000000000000000000" pitchFamily="2" charset="2"/>
              <a:buChar char="§"/>
            </a:pPr>
            <a:r>
              <a:rPr lang="en-US" dirty="0"/>
              <a:t>https://www.syncfusion.com/succinctly-free-ebooks?category=all&amp;searchkey=asp.net&amp;type=all</a:t>
            </a:r>
          </a:p>
        </p:txBody>
      </p:sp>
      <p:grpSp>
        <p:nvGrpSpPr>
          <p:cNvPr id="10" name="Group 9">
            <a:extLst>
              <a:ext uri="{FF2B5EF4-FFF2-40B4-BE49-F238E27FC236}">
                <a16:creationId xmlns:a16="http://schemas.microsoft.com/office/drawing/2014/main" id="{7C877CEE-6E53-69B8-5221-FEB0FA756C56}"/>
              </a:ext>
            </a:extLst>
          </p:cNvPr>
          <p:cNvGrpSpPr/>
          <p:nvPr/>
        </p:nvGrpSpPr>
        <p:grpSpPr>
          <a:xfrm>
            <a:off x="8544272" y="3140968"/>
            <a:ext cx="2592288" cy="1224136"/>
            <a:chOff x="8544272" y="3063128"/>
            <a:chExt cx="2592288" cy="1224136"/>
          </a:xfrm>
        </p:grpSpPr>
        <p:sp>
          <p:nvSpPr>
            <p:cNvPr id="11" name="Rectangle 10">
              <a:extLst>
                <a:ext uri="{FF2B5EF4-FFF2-40B4-BE49-F238E27FC236}">
                  <a16:creationId xmlns:a16="http://schemas.microsoft.com/office/drawing/2014/main" id="{5D3914DC-0505-349A-2A75-02BEEFF4A1AE}"/>
                </a:ext>
              </a:extLst>
            </p:cNvPr>
            <p:cNvSpPr/>
            <p:nvPr/>
          </p:nvSpPr>
          <p:spPr>
            <a:xfrm>
              <a:off x="8544272" y="3063128"/>
              <a:ext cx="2592288" cy="122413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2" name="Picture 11" descr="A white text on a black background&#10;&#10;AI-generated content may be incorrect.">
              <a:extLst>
                <a:ext uri="{FF2B5EF4-FFF2-40B4-BE49-F238E27FC236}">
                  <a16:creationId xmlns:a16="http://schemas.microsoft.com/office/drawing/2014/main" id="{08156C1F-F595-E8DB-0C41-6CEAE498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7629" y="3475833"/>
              <a:ext cx="2082907" cy="457223"/>
            </a:xfrm>
            <a:prstGeom prst="rect">
              <a:avLst/>
            </a:prstGeom>
          </p:spPr>
        </p:pic>
      </p:grpSp>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a:t>
            </a:r>
          </a:p>
          <a:p>
            <a:pPr marL="609850" lvl="1" indent="-355600">
              <a:buFont typeface="Wingdings" pitchFamily="2" charset="2"/>
              <a:buChar char="§"/>
            </a:pPr>
            <a:r>
              <a:rPr lang="en-US" sz="2400" dirty="0"/>
              <a:t>Web App (Model-View-Controller)</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dirty="0"/>
              <a:t>project template is preconfigured for using Razor Pages.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sz="2400" dirty="0"/>
              <a:t>(Model-View-Controller) </a:t>
            </a:r>
            <a:r>
              <a:rPr lang="en-US" dirty="0"/>
              <a:t>project template is preconfigured for developing applications using the </a:t>
            </a:r>
            <a:r>
              <a:rPr lang="en-US" sz="2400" dirty="0"/>
              <a:t>Model-View-Controller pattern</a:t>
            </a:r>
            <a:r>
              <a:rPr lang="en-US" dirty="0"/>
              <a:t>. </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26174</TotalTime>
  <Words>4511</Words>
  <Application>Microsoft Office PowerPoint</Application>
  <PresentationFormat>Widescreen</PresentationFormat>
  <Paragraphs>434</Paragraphs>
  <Slides>66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Liviu-Adrian Cotfas</cp:lastModifiedBy>
  <cp:revision>1549</cp:revision>
  <cp:lastPrinted>2017-02-28T05:34:43Z</cp:lastPrinted>
  <dcterms:created xsi:type="dcterms:W3CDTF">2012-12-11T23:13:23Z</dcterms:created>
  <dcterms:modified xsi:type="dcterms:W3CDTF">2025-03-02T11:47:26Z</dcterms:modified>
</cp:coreProperties>
</file>