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34" r:id="rId27"/>
    <p:sldId id="824" r:id="rId28"/>
    <p:sldId id="825" r:id="rId29"/>
    <p:sldId id="818" r:id="rId30"/>
    <p:sldId id="835" r:id="rId31"/>
    <p:sldId id="790" r:id="rId32"/>
    <p:sldId id="836" r:id="rId33"/>
    <p:sldId id="729" r:id="rId34"/>
    <p:sldId id="827" r:id="rId3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 id="834"/>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835"/>
            <p14:sldId id="790"/>
            <p14:sldId id="836"/>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09" d="100"/>
          <a:sy n="109" d="100"/>
        </p:scale>
        <p:origin x="72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3/1/2025</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01/03/2025</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30</a:t>
            </a:fld>
            <a:endParaRPr lang="en-GB"/>
          </a:p>
        </p:txBody>
      </p:sp>
    </p:spTree>
    <p:extLst>
      <p:ext uri="{BB962C8B-B14F-4D97-AF65-F5344CB8AC3E}">
        <p14:creationId xmlns:p14="http://schemas.microsoft.com/office/powerpoint/2010/main" val="280453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spnet/core/security/cross-site-scriptin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9.png"/><Relationship Id="rId7" Type="http://schemas.openxmlformats.org/officeDocument/2006/relationships/slide" Target="slide24.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slide" Target="slide29.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a:t>
            </a:r>
            <a:r>
              <a:rPr lang="en-US"/>
              <a:t>the Synchronizer Token </a:t>
            </a:r>
            <a:r>
              <a:rPr lang="en-US" dirty="0"/>
              <a:t>P</a:t>
            </a:r>
            <a:r>
              <a:rPr lang="en-US"/>
              <a:t>attern </a:t>
            </a:r>
            <a:r>
              <a:rPr lang="en-US" dirty="0"/>
              <a:t>(STP).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 (XSRF/CSRF) </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Cross-Origin Requests (CORS)</a:t>
            </a:r>
          </a:p>
        </p:txBody>
      </p:sp>
      <p:sp>
        <p:nvSpPr>
          <p:cNvPr id="6" name="Text Placeholder 5"/>
          <p:cNvSpPr>
            <a:spLocks noGrp="1"/>
          </p:cNvSpPr>
          <p:nvPr>
            <p:ph type="body" sz="quarter" idx="10"/>
          </p:nvPr>
        </p:nvSpPr>
        <p:spPr/>
        <p:txBody>
          <a:bodyPr/>
          <a:lstStyle/>
          <a:p>
            <a:r>
              <a:rPr lang="en-US" dirty="0"/>
              <a:t>Demo</a:t>
            </a:r>
          </a:p>
        </p:txBody>
      </p:sp>
      <p:sp>
        <p:nvSpPr>
          <p:cNvPr id="4" name="Content Placeholder 3">
            <a:extLst>
              <a:ext uri="{FF2B5EF4-FFF2-40B4-BE49-F238E27FC236}">
                <a16:creationId xmlns:a16="http://schemas.microsoft.com/office/drawing/2014/main" id="{EDD56E1D-9EB9-C3EF-5CDD-3CB60FA96B9B}"/>
              </a:ext>
            </a:extLst>
          </p:cNvPr>
          <p:cNvSpPr>
            <a:spLocks noGrp="1"/>
          </p:cNvSpPr>
          <p:nvPr>
            <p:ph idx="1"/>
          </p:nvPr>
        </p:nvSpPr>
        <p:spPr/>
        <p:txBody>
          <a:bodyPr/>
          <a:lstStyle/>
          <a:p>
            <a:endParaRPr lang="ro-RO"/>
          </a:p>
        </p:txBody>
      </p:sp>
      <p:pic>
        <p:nvPicPr>
          <p:cNvPr id="5" name="Content Placeholder 8">
            <a:extLst>
              <a:ext uri="{FF2B5EF4-FFF2-40B4-BE49-F238E27FC236}">
                <a16:creationId xmlns:a16="http://schemas.microsoft.com/office/drawing/2014/main" id="{65772907-81AC-5A1F-3C5F-52C580A2B9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Tree>
    <p:extLst>
      <p:ext uri="{BB962C8B-B14F-4D97-AF65-F5344CB8AC3E}">
        <p14:creationId xmlns:p14="http://schemas.microsoft.com/office/powerpoint/2010/main" val="42914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814789-9DE4-780A-7B72-48752BC843C2}"/>
              </a:ext>
            </a:extLst>
          </p:cNvPr>
          <p:cNvSpPr>
            <a:spLocks noGrp="1"/>
          </p:cNvSpPr>
          <p:nvPr>
            <p:ph idx="1"/>
          </p:nvPr>
        </p:nvSpPr>
        <p:spPr/>
        <p:txBody>
          <a:bodyPr anchor="ctr"/>
          <a:lstStyle/>
          <a:p>
            <a:r>
              <a:rPr lang="en-US" dirty="0"/>
              <a:t>Don’t store secrets:</a:t>
            </a:r>
          </a:p>
          <a:p>
            <a:pPr marL="597150" lvl="1" indent="-342900">
              <a:buFont typeface="Wingdings" panose="05000000000000000000" pitchFamily="2" charset="2"/>
              <a:buChar char="§"/>
            </a:pPr>
            <a:r>
              <a:rPr lang="en-US" dirty="0"/>
              <a:t>In the application source code (it can be easily decompiled);</a:t>
            </a:r>
          </a:p>
          <a:p>
            <a:pPr marL="597150" lvl="1" indent="-342900">
              <a:buFont typeface="Wingdings" panose="05000000000000000000" pitchFamily="2" charset="2"/>
              <a:buChar char="§"/>
            </a:pPr>
            <a:r>
              <a:rPr lang="en-US" dirty="0"/>
              <a:t>In “</a:t>
            </a:r>
            <a:r>
              <a:rPr lang="en-US" dirty="0" err="1"/>
              <a:t>appsettings.json</a:t>
            </a:r>
            <a:r>
              <a:rPr lang="en-US" dirty="0"/>
              <a:t>”;</a:t>
            </a:r>
          </a:p>
          <a:p>
            <a:pPr marL="597150" lvl="1" indent="-342900">
              <a:buFont typeface="Wingdings" panose="05000000000000000000" pitchFamily="2" charset="2"/>
              <a:buChar char="§"/>
            </a:pPr>
            <a:endParaRPr lang="en-US" dirty="0"/>
          </a:p>
          <a:p>
            <a:r>
              <a:rPr lang="en-US" dirty="0"/>
              <a:t>How to store secrets:</a:t>
            </a:r>
          </a:p>
          <a:p>
            <a:pPr marL="597150" lvl="1" indent="-342900">
              <a:buFont typeface="Wingdings" panose="05000000000000000000" pitchFamily="2" charset="2"/>
              <a:buChar char="§"/>
            </a:pPr>
            <a:r>
              <a:rPr lang="ro-RO" dirty="0"/>
              <a:t>https://learn.microsoft.com/en-us/aspnet/core/security/key-vault-configuration</a:t>
            </a:r>
          </a:p>
        </p:txBody>
      </p:sp>
      <p:sp>
        <p:nvSpPr>
          <p:cNvPr id="3" name="Title 2">
            <a:extLst>
              <a:ext uri="{FF2B5EF4-FFF2-40B4-BE49-F238E27FC236}">
                <a16:creationId xmlns:a16="http://schemas.microsoft.com/office/drawing/2014/main" id="{8A29587E-BF89-6E84-2693-335CDAB7FB0C}"/>
              </a:ext>
            </a:extLst>
          </p:cNvPr>
          <p:cNvSpPr>
            <a:spLocks noGrp="1"/>
          </p:cNvSpPr>
          <p:nvPr>
            <p:ph type="title"/>
          </p:nvPr>
        </p:nvSpPr>
        <p:spPr/>
        <p:txBody>
          <a:bodyPr/>
          <a:lstStyle/>
          <a:p>
            <a:r>
              <a:rPr lang="en-US" dirty="0"/>
              <a:t>Secrets storage</a:t>
            </a:r>
            <a:endParaRPr lang="ro-RO" dirty="0"/>
          </a:p>
        </p:txBody>
      </p:sp>
    </p:spTree>
    <p:extLst>
      <p:ext uri="{BB962C8B-B14F-4D97-AF65-F5344CB8AC3E}">
        <p14:creationId xmlns:p14="http://schemas.microsoft.com/office/powerpoint/2010/main" val="11566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6EDE7-C397-D54C-A3A4-7B3EC41C8F13}"/>
              </a:ext>
            </a:extLst>
          </p:cNvPr>
          <p:cNvSpPr>
            <a:spLocks noGrp="1"/>
          </p:cNvSpPr>
          <p:nvPr>
            <p:ph idx="1"/>
          </p:nvPr>
        </p:nvSpPr>
        <p:spPr/>
        <p:txBody>
          <a:bodyPr/>
          <a:lstStyle/>
          <a:p>
            <a:r>
              <a:rPr lang="ro-RO" dirty="0"/>
              <a:t>https://learn.microsoft.com/en-us/aspnet/core/security/</a:t>
            </a:r>
            <a:endParaRPr lang="en-US" dirty="0"/>
          </a:p>
          <a:p>
            <a:endParaRPr lang="en-US" dirty="0"/>
          </a:p>
          <a:p>
            <a:endParaRPr lang="en-US" dirty="0"/>
          </a:p>
          <a:p>
            <a:endParaRPr lang="en-US" dirty="0"/>
          </a:p>
          <a:p>
            <a:r>
              <a:rPr lang="ro-RO" dirty="0"/>
              <a:t>https://owasp.org/www-project-top-ten/</a:t>
            </a:r>
          </a:p>
        </p:txBody>
      </p:sp>
      <p:sp>
        <p:nvSpPr>
          <p:cNvPr id="3" name="Title 2">
            <a:extLst>
              <a:ext uri="{FF2B5EF4-FFF2-40B4-BE49-F238E27FC236}">
                <a16:creationId xmlns:a16="http://schemas.microsoft.com/office/drawing/2014/main" id="{9D5520BD-A415-4576-F99F-711CECDA66A5}"/>
              </a:ext>
            </a:extLst>
          </p:cNvPr>
          <p:cNvSpPr>
            <a:spLocks noGrp="1"/>
          </p:cNvSpPr>
          <p:nvPr>
            <p:ph type="title"/>
          </p:nvPr>
        </p:nvSpPr>
        <p:spPr/>
        <p:txBody>
          <a:bodyPr/>
          <a:lstStyle/>
          <a:p>
            <a:r>
              <a:rPr lang="en-US" dirty="0"/>
              <a:t>Other recommendations</a:t>
            </a:r>
            <a:endParaRPr lang="ro-RO" dirty="0"/>
          </a:p>
        </p:txBody>
      </p:sp>
    </p:spTree>
    <p:extLst>
      <p:ext uri="{BB962C8B-B14F-4D97-AF65-F5344CB8AC3E}">
        <p14:creationId xmlns:p14="http://schemas.microsoft.com/office/powerpoint/2010/main" val="28343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4" name="Text Placeholder 3"/>
          <p:cNvSpPr>
            <a:spLocks noGrp="1"/>
          </p:cNvSpPr>
          <p:nvPr>
            <p:ph type="body" sz="quarter" idx="10"/>
          </p:nvPr>
        </p:nvSpPr>
        <p:spPr/>
        <p:txBody>
          <a:bodyPr/>
          <a:lstStyle/>
          <a:p>
            <a:r>
              <a:rPr lang="en-US" dirty="0"/>
              <a:t>Recommended Reading / Watching</a:t>
            </a:r>
          </a:p>
        </p:txBody>
      </p:sp>
      <p:sp>
        <p:nvSpPr>
          <p:cNvPr id="5" name="Content Placeholder 2">
            <a:extLst>
              <a:ext uri="{FF2B5EF4-FFF2-40B4-BE49-F238E27FC236}">
                <a16:creationId xmlns:a16="http://schemas.microsoft.com/office/drawing/2014/main" id="{1B7800C0-49F5-16B0-FAC1-DA596B50BBBC}"/>
              </a:ext>
            </a:extLst>
          </p:cNvPr>
          <p:cNvSpPr txBox="1">
            <a:spLocks/>
          </p:cNvSpPr>
          <p:nvPr/>
        </p:nvSpPr>
        <p:spPr>
          <a:xfrm>
            <a:off x="767407" y="1340768"/>
            <a:ext cx="7483507" cy="4813995"/>
          </a:xfrm>
          <a:prstGeom prst="rect">
            <a:avLst/>
          </a:prstGeom>
        </p:spPr>
        <p:txBody>
          <a:bodyPr anchor="ctr"/>
          <a:lstStyle>
            <a:lvl1pPr marL="0" indent="0" algn="l" defTabSz="914400" rtl="0" eaLnBrk="1" latinLnBrk="0" hangingPunct="1">
              <a:spcBef>
                <a:spcPct val="20000"/>
              </a:spcBef>
              <a:buClr>
                <a:schemeClr val="tx1"/>
              </a:buClr>
              <a:buFontTx/>
              <a:buNone/>
              <a:defRPr sz="2400" kern="1200">
                <a:solidFill>
                  <a:schemeClr val="tx1"/>
                </a:solidFill>
                <a:latin typeface="Segoe UI Light" pitchFamily="34" charset="0"/>
                <a:ea typeface="Segoe UI" pitchFamily="34" charset="0"/>
                <a:cs typeface="Segoe UI" pitchFamily="34" charset="0"/>
              </a:defRPr>
            </a:lvl1pPr>
            <a:lvl2pPr marL="254250" indent="0" algn="l" defTabSz="914400" rtl="0" eaLnBrk="1" latinLnBrk="0" hangingPunct="1">
              <a:spcBef>
                <a:spcPct val="20000"/>
              </a:spcBef>
              <a:buClr>
                <a:schemeClr val="tx1"/>
              </a:buClr>
              <a:buFontTx/>
              <a:buNone/>
              <a:defRPr sz="2400" kern="1200">
                <a:solidFill>
                  <a:schemeClr val="tx1">
                    <a:lumMod val="65000"/>
                    <a:lumOff val="35000"/>
                  </a:schemeClr>
                </a:solidFill>
                <a:latin typeface="Segoe UI Light" pitchFamily="34" charset="0"/>
                <a:ea typeface="Segoe UI" pitchFamily="34" charset="0"/>
                <a:cs typeface="Segoe UI" pitchFamily="34" charset="0"/>
              </a:defRPr>
            </a:lvl2pPr>
            <a:lvl3pPr marL="491400" indent="0" algn="l" defTabSz="914400" rtl="0" eaLnBrk="1" latinLnBrk="0" hangingPunct="1">
              <a:spcBef>
                <a:spcPct val="20000"/>
              </a:spcBef>
              <a:buClr>
                <a:schemeClr val="tx1"/>
              </a:buClr>
              <a:buFontTx/>
              <a:buNone/>
              <a:defRPr sz="2400" kern="1200">
                <a:solidFill>
                  <a:schemeClr val="bg1">
                    <a:lumMod val="50000"/>
                  </a:schemeClr>
                </a:solidFill>
                <a:latin typeface="Segoe UI Light"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
            </a:pPr>
            <a:r>
              <a:rPr lang="en-US" b="1" dirty="0"/>
              <a:t>Free Books:</a:t>
            </a:r>
          </a:p>
          <a:p>
            <a:pPr marL="597150" lvl="1" indent="-342900">
              <a:buFont typeface="Wingdings" panose="05000000000000000000" pitchFamily="2" charset="2"/>
              <a:buChar char="§"/>
            </a:pPr>
            <a:r>
              <a:rPr lang="en-US" dirty="0"/>
              <a:t>https://www.syncfusion.com/succinctly-free-ebooks?category=all&amp;searchkey=asp.net&amp;type=all</a:t>
            </a:r>
          </a:p>
        </p:txBody>
      </p:sp>
      <p:grpSp>
        <p:nvGrpSpPr>
          <p:cNvPr id="7" name="Group 6">
            <a:extLst>
              <a:ext uri="{FF2B5EF4-FFF2-40B4-BE49-F238E27FC236}">
                <a16:creationId xmlns:a16="http://schemas.microsoft.com/office/drawing/2014/main" id="{2E6C7952-9F2E-5ECD-6F3D-B1F5CADD2D1E}"/>
              </a:ext>
            </a:extLst>
          </p:cNvPr>
          <p:cNvGrpSpPr/>
          <p:nvPr/>
        </p:nvGrpSpPr>
        <p:grpSpPr>
          <a:xfrm>
            <a:off x="8544272" y="3212976"/>
            <a:ext cx="2592288" cy="1224136"/>
            <a:chOff x="8544272" y="3063128"/>
            <a:chExt cx="2592288" cy="1224136"/>
          </a:xfrm>
        </p:grpSpPr>
        <p:sp>
          <p:nvSpPr>
            <p:cNvPr id="9" name="Rectangle 8">
              <a:extLst>
                <a:ext uri="{FF2B5EF4-FFF2-40B4-BE49-F238E27FC236}">
                  <a16:creationId xmlns:a16="http://schemas.microsoft.com/office/drawing/2014/main" id="{D4304E57-47A1-ED7F-DDEB-2A27F3411775}"/>
                </a:ext>
              </a:extLst>
            </p:cNvPr>
            <p:cNvSpPr/>
            <p:nvPr/>
          </p:nvSpPr>
          <p:spPr>
            <a:xfrm>
              <a:off x="8544272" y="3063128"/>
              <a:ext cx="2592288" cy="122413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10" name="Picture 9" descr="A white text on a black background&#10;&#10;AI-generated content may be incorrect.">
              <a:extLst>
                <a:ext uri="{FF2B5EF4-FFF2-40B4-BE49-F238E27FC236}">
                  <a16:creationId xmlns:a16="http://schemas.microsoft.com/office/drawing/2014/main" id="{DD6A4B40-351B-2AFE-1BF9-1FAB69258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7629" y="3475833"/>
              <a:ext cx="2082907" cy="457223"/>
            </a:xfrm>
            <a:prstGeom prst="rect">
              <a:avLst/>
            </a:prstGeom>
          </p:spPr>
        </p:pic>
      </p:grpSp>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24564</TotalTime>
  <Words>2213</Words>
  <Application>Microsoft Office PowerPoint</Application>
  <PresentationFormat>Widescreen</PresentationFormat>
  <Paragraphs>237</Paragraphs>
  <Slides>34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Cross-Origin Requests (CORS)</vt:lpstr>
      <vt:lpstr>Cross-Origin Requests (CORS)</vt:lpstr>
      <vt:lpstr>Cross-Origin Requests (CORS)</vt:lpstr>
      <vt:lpstr>Cross-Site Scripting (XSS)</vt:lpstr>
      <vt:lpstr>Cross-Site Scripting (XSS)</vt:lpstr>
      <vt:lpstr>Security – Other recommendations</vt:lpstr>
      <vt:lpstr>Secrets storage</vt:lpstr>
      <vt:lpstr>General recommendations</vt:lpstr>
      <vt:lpstr>Other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Liviu-Adrian Cotfas</cp:lastModifiedBy>
  <cp:revision>1648</cp:revision>
  <cp:lastPrinted>2017-02-28T05:34:43Z</cp:lastPrinted>
  <dcterms:created xsi:type="dcterms:W3CDTF">2012-12-11T23:13:23Z</dcterms:created>
  <dcterms:modified xsi:type="dcterms:W3CDTF">2025-03-01T21:59:37Z</dcterms:modified>
</cp:coreProperties>
</file>