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493" r:id="rId2"/>
    <p:sldId id="671" r:id="rId3"/>
    <p:sldId id="679" r:id="rId4"/>
    <p:sldId id="674" r:id="rId5"/>
    <p:sldId id="745" r:id="rId6"/>
    <p:sldId id="668" r:id="rId7"/>
    <p:sldId id="687" r:id="rId8"/>
    <p:sldId id="776" r:id="rId9"/>
    <p:sldId id="720" r:id="rId10"/>
    <p:sldId id="715" r:id="rId11"/>
    <p:sldId id="780" r:id="rId12"/>
    <p:sldId id="716" r:id="rId13"/>
    <p:sldId id="717" r:id="rId14"/>
    <p:sldId id="719" r:id="rId15"/>
    <p:sldId id="718" r:id="rId16"/>
    <p:sldId id="721" r:id="rId17"/>
    <p:sldId id="727" r:id="rId18"/>
    <p:sldId id="747" r:id="rId19"/>
    <p:sldId id="748" r:id="rId20"/>
    <p:sldId id="777" r:id="rId21"/>
    <p:sldId id="774" r:id="rId22"/>
    <p:sldId id="680" r:id="rId23"/>
    <p:sldId id="778" r:id="rId24"/>
    <p:sldId id="711" r:id="rId25"/>
    <p:sldId id="712" r:id="rId26"/>
    <p:sldId id="713" r:id="rId27"/>
    <p:sldId id="735" r:id="rId28"/>
    <p:sldId id="736" r:id="rId29"/>
    <p:sldId id="737" r:id="rId30"/>
    <p:sldId id="738" r:id="rId31"/>
    <p:sldId id="739" r:id="rId32"/>
    <p:sldId id="740" r:id="rId33"/>
    <p:sldId id="741" r:id="rId34"/>
    <p:sldId id="742" r:id="rId35"/>
    <p:sldId id="714" r:id="rId36"/>
    <p:sldId id="743" r:id="rId37"/>
    <p:sldId id="744" r:id="rId38"/>
    <p:sldId id="779" r:id="rId39"/>
    <p:sldId id="722" r:id="rId40"/>
    <p:sldId id="723" r:id="rId41"/>
    <p:sldId id="724" r:id="rId42"/>
    <p:sldId id="725" r:id="rId43"/>
    <p:sldId id="726" r:id="rId44"/>
    <p:sldId id="751" r:id="rId45"/>
    <p:sldId id="752" r:id="rId46"/>
    <p:sldId id="753" r:id="rId47"/>
    <p:sldId id="754" r:id="rId48"/>
    <p:sldId id="755" r:id="rId49"/>
    <p:sldId id="756" r:id="rId50"/>
    <p:sldId id="757" r:id="rId51"/>
    <p:sldId id="732" r:id="rId52"/>
    <p:sldId id="759" r:id="rId53"/>
    <p:sldId id="760" r:id="rId54"/>
    <p:sldId id="733" r:id="rId55"/>
    <p:sldId id="761" r:id="rId56"/>
    <p:sldId id="762" r:id="rId57"/>
    <p:sldId id="763" r:id="rId58"/>
    <p:sldId id="764" r:id="rId59"/>
    <p:sldId id="734" r:id="rId60"/>
    <p:sldId id="772" r:id="rId61"/>
    <p:sldId id="771" r:id="rId62"/>
    <p:sldId id="766" r:id="rId63"/>
    <p:sldId id="767" r:id="rId64"/>
    <p:sldId id="768" r:id="rId65"/>
    <p:sldId id="769" r:id="rId66"/>
    <p:sldId id="729" r:id="rId67"/>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Table of Contents" id="{27B4E447-1066-4B01-B811-45DF516D46D3}">
          <p14:sldIdLst>
            <p14:sldId id="776"/>
          </p14:sldIdLst>
        </p14:section>
        <p14:section name="Brief History" id="{059C388D-CDFF-40DC-A685-28C11643F526}">
          <p14:sldIdLst>
            <p14:sldId id="720"/>
            <p14:sldId id="715"/>
            <p14:sldId id="780"/>
            <p14:sldId id="716"/>
            <p14:sldId id="717"/>
            <p14:sldId id="719"/>
            <p14:sldId id="718"/>
            <p14:sldId id="721"/>
          </p14:sldIdLst>
        </p14:section>
        <p14:section name="First Application" id="{F6D47AA7-3C7E-4490-85DD-79306E9199AB}">
          <p14:sldIdLst>
            <p14:sldId id="727"/>
            <p14:sldId id="747"/>
            <p14:sldId id="748"/>
            <p14:sldId id="777"/>
            <p14:sldId id="774"/>
            <p14:sldId id="680"/>
            <p14:sldId id="778"/>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 id="779"/>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ASP.NET Core MVC Projetcs" id="{090A1CF0-1C3E-48DA-84F6-CBC61F93FDC4}">
          <p14:sldIdLst>
            <p14:sldId id="757"/>
            <p14:sldId id="732"/>
            <p14:sldId id="759"/>
            <p14:sldId id="760"/>
            <p14:sldId id="733"/>
            <p14:sldId id="761"/>
            <p14:sldId id="762"/>
            <p14:sldId id="763"/>
            <p14:sldId id="764"/>
            <p14:sldId id="734"/>
            <p14:sldId id="772"/>
            <p14:sldId id="771"/>
            <p14:sldId id="766"/>
            <p14:sldId id="767"/>
            <p14:sldId id="768"/>
            <p14:sldId id="769"/>
          </p14:sldIdLst>
        </p14:section>
        <p14:section name="Thank you" id="{AF42073B-720D-4667-A14C-9E43237F621A}">
          <p14:sldIdLst>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91658" autoAdjust="0"/>
  </p:normalViewPr>
  <p:slideViewPr>
    <p:cSldViewPr>
      <p:cViewPr varScale="1">
        <p:scale>
          <a:sx n="112" d="100"/>
          <a:sy n="112" d="100"/>
        </p:scale>
        <p:origin x="60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3/1/2025</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01/03/2025</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57</a:t>
            </a:fld>
            <a:endParaRPr lang="en-GB"/>
          </a:p>
        </p:txBody>
      </p:sp>
    </p:spTree>
    <p:extLst>
      <p:ext uri="{BB962C8B-B14F-4D97-AF65-F5344CB8AC3E}">
        <p14:creationId xmlns:p14="http://schemas.microsoft.com/office/powerpoint/2010/main" val="2382630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58</a:t>
            </a:fld>
            <a:endParaRPr lang="en-GB"/>
          </a:p>
        </p:txBody>
      </p:sp>
    </p:spTree>
    <p:extLst>
      <p:ext uri="{BB962C8B-B14F-4D97-AF65-F5344CB8AC3E}">
        <p14:creationId xmlns:p14="http://schemas.microsoft.com/office/powerpoint/2010/main" val="3381300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231780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err="1">
                <a:latin typeface="XwcmnxLyfnmbQqhcxbUtopiaStd-Regular"/>
              </a:rPr>
              <a:t>gRPC</a:t>
            </a:r>
            <a:r>
              <a:rPr lang="en-US" sz="1800" b="0" i="0" u="none" strike="noStrike" baseline="0" dirty="0">
                <a:latin typeface="XwcmnxLyfnmbQqhcxbUtopiaStd-Regular"/>
              </a:rPr>
              <a:t> is an emerging standard for cross-platform remote procedure calls (RPCs) over HTTP that was originally created by</a:t>
            </a:r>
          </a:p>
          <a:p>
            <a:pPr algn="l"/>
            <a:r>
              <a:rPr lang="en-US" sz="1800" b="0" i="0" u="none" strike="noStrike" baseline="0" dirty="0">
                <a:latin typeface="XwcmnxLyfnmbQqhcxbUtopiaStd-Regular"/>
              </a:rPr>
              <a:t>Google (the </a:t>
            </a:r>
            <a:r>
              <a:rPr lang="en-US" sz="1800" b="0" i="1" u="none" strike="noStrike" baseline="0" dirty="0">
                <a:latin typeface="DyklvcKtcsfmDgrwbrUtopiaStd-Italic"/>
              </a:rPr>
              <a:t>g </a:t>
            </a:r>
            <a:r>
              <a:rPr lang="en-US" sz="1800" b="0" i="0" u="none" strike="noStrike" baseline="0" dirty="0">
                <a:latin typeface="XwcmnxLyfnmbQqhcxbUtopiaStd-Regular"/>
              </a:rPr>
              <a:t>in </a:t>
            </a:r>
            <a:r>
              <a:rPr lang="en-US" sz="1800" b="0" i="0" u="none" strike="noStrike" baseline="0" dirty="0" err="1">
                <a:latin typeface="XwcmnxLyfnmbQqhcxbUtopiaStd-Regular"/>
              </a:rPr>
              <a:t>gRPC</a:t>
            </a:r>
            <a:r>
              <a:rPr lang="en-US" sz="1800" b="0" i="0" u="none" strike="noStrike" baseline="0" dirty="0">
                <a:latin typeface="XwcmnxLyfnmbQqhcxbUtopiaStd-Regular"/>
              </a:rPr>
              <a:t>) and offers efficiency and scalability benefits. </a:t>
            </a:r>
            <a:r>
              <a:rPr lang="en-US" sz="1800" b="0" i="0" u="none" strike="noStrike" baseline="0" dirty="0" err="1">
                <a:latin typeface="XwcmnxLyfnmbQqhcxbUtopiaStd-Regular"/>
              </a:rPr>
              <a:t>gRPC</a:t>
            </a:r>
            <a:r>
              <a:rPr lang="en-US" sz="1800" b="0" i="0" u="none" strike="noStrike" baseline="0" dirty="0">
                <a:latin typeface="XwcmnxLyfnmbQqhcxbUtopiaStd-Regular"/>
              </a:rPr>
              <a:t> may be the future standard for web services, but it cannot</a:t>
            </a:r>
          </a:p>
          <a:p>
            <a:pPr algn="l"/>
            <a:r>
              <a:rPr lang="en-US" sz="1800" b="0" i="0" u="none" strike="noStrike" baseline="0" dirty="0">
                <a:latin typeface="XwcmnxLyfnmbQqhcxbUtopiaStd-Regular"/>
              </a:rPr>
              <a:t>be used in web applications because it requires low-level control of the HTTP messages that it sends, which browsers do not allow.</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32841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22</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35</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51</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56</a:t>
            </a:fld>
            <a:endParaRPr lang="en-GB"/>
          </a:p>
        </p:txBody>
      </p:sp>
    </p:spTree>
    <p:extLst>
      <p:ext uri="{BB962C8B-B14F-4D97-AF65-F5344CB8AC3E}">
        <p14:creationId xmlns:p14="http://schemas.microsoft.com/office/powerpoint/2010/main" val="13348764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5087888" y="1340768"/>
            <a:ext cx="6508304" cy="4813995"/>
          </a:xfrm>
          <a:prstGeom prst="rect">
            <a:avLst/>
          </a:prstGeom>
        </p:spPr>
        <p:txBody>
          <a:bodyPr anchor="ctr"/>
          <a:lstStyle>
            <a:lvl1pPr marL="0" indent="0" algn="just">
              <a:buClr>
                <a:schemeClr val="tx1"/>
              </a:buClr>
              <a:buFontTx/>
              <a:buNone/>
              <a:defRPr sz="2400">
                <a:solidFill>
                  <a:schemeClr val="tx1"/>
                </a:solidFill>
                <a:latin typeface="Segoe UI Light" pitchFamily="34" charset="0"/>
              </a:defRPr>
            </a:lvl1pPr>
            <a:lvl2pPr marL="254250" indent="0" algn="just">
              <a:buClr>
                <a:schemeClr val="tx1"/>
              </a:buClr>
              <a:buFontTx/>
              <a:buNone/>
              <a:defRPr sz="2400">
                <a:solidFill>
                  <a:schemeClr val="tx1">
                    <a:lumMod val="65000"/>
                    <a:lumOff val="35000"/>
                  </a:schemeClr>
                </a:solidFill>
                <a:latin typeface="Segoe UI Light" pitchFamily="34" charset="0"/>
              </a:defRPr>
            </a:lvl2pPr>
            <a:lvl3pPr marL="491400" indent="0" algn="just">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pic>
        <p:nvPicPr>
          <p:cNvPr id="10" name="Picture 9">
            <a:extLst>
              <a:ext uri="{FF2B5EF4-FFF2-40B4-BE49-F238E27FC236}">
                <a16:creationId xmlns:a16="http://schemas.microsoft.com/office/drawing/2014/main" id="{5B9F982F-B5FA-448A-910D-D31E398537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700000">
            <a:off x="909962" y="2226699"/>
            <a:ext cx="3238010" cy="3238010"/>
          </a:xfrm>
          <a:prstGeom prst="rect">
            <a:avLst/>
          </a:prstGeom>
        </p:spPr>
      </p:pic>
    </p:spTree>
    <p:extLst>
      <p:ext uri="{BB962C8B-B14F-4D97-AF65-F5344CB8AC3E}">
        <p14:creationId xmlns:p14="http://schemas.microsoft.com/office/powerpoint/2010/main" val="39512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1.875E-6 1.11111E-6 L -0.02357 1.11111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7 -3.7037E-6 L -3.54167E-6 -3.7037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8 0.00857 L 0.02904 0.00857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1.875E-6 1.11111E-6 L -0.02357 1.11111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3.54167E-6 -3.7037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8 0.00857 L 0.02904 0.00857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69" r:id="rId10"/>
    <p:sldLayoutId id="2147483657" r:id="rId11"/>
    <p:sldLayoutId id="2147483667" r:id="rId12"/>
    <p:sldLayoutId id="2147483652" r:id="rId13"/>
    <p:sldLayoutId id="2147483662" r:id="rId14"/>
    <p:sldLayoutId id="2147483663" r:id="rId15"/>
    <p:sldLayoutId id="2147483664" r:id="rId16"/>
    <p:sldLayoutId id="2147483665" r:id="rId17"/>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tiff"/><Relationship Id="rId4" Type="http://schemas.openxmlformats.org/officeDocument/2006/relationships/hyperlink" Target="https://github.com/Apress/pro-asp.net-core-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66.xm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slide" Target="slide50.xml"/><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slide" Target="slide24.xml"/><Relationship Id="rId5" Type="http://schemas.openxmlformats.org/officeDocument/2006/relationships/image" Target="../media/image12.png"/><Relationship Id="rId10" Type="http://schemas.openxmlformats.org/officeDocument/2006/relationships/slide" Target="slide39.xml"/><Relationship Id="rId4" Type="http://schemas.openxmlformats.org/officeDocument/2006/relationships/image" Target="../media/image11.png"/><Relationship Id="rId9" Type="http://schemas.openxmlformats.org/officeDocument/2006/relationships/slide" Target="slide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 Part 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4" name="Text Placeholder 3"/>
          <p:cNvSpPr>
            <a:spLocks noGrp="1"/>
          </p:cNvSpPr>
          <p:nvPr>
            <p:ph type="body" sz="quarter" idx="10"/>
          </p:nvPr>
        </p:nvSpPr>
        <p:spPr/>
        <p:txBody>
          <a:bodyPr/>
          <a:lstStyle/>
          <a:p>
            <a:r>
              <a:rPr lang="en-US" dirty="0"/>
              <a:t>History</a:t>
            </a:r>
          </a:p>
        </p:txBody>
      </p:sp>
      <p:sp>
        <p:nvSpPr>
          <p:cNvPr id="5" name="Oval 4">
            <a:extLst>
              <a:ext uri="{FF2B5EF4-FFF2-40B4-BE49-F238E27FC236}">
                <a16:creationId xmlns:a16="http://schemas.microsoft.com/office/drawing/2014/main" id="{7EE5FAAE-65E5-394E-32EC-39BA8F7F74B7}"/>
              </a:ext>
            </a:extLst>
          </p:cNvPr>
          <p:cNvSpPr/>
          <p:nvPr/>
        </p:nvSpPr>
        <p:spPr>
          <a:xfrm>
            <a:off x="4279505" y="3316254"/>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rPr>
              <a:t>2009</a:t>
            </a:r>
          </a:p>
        </p:txBody>
      </p:sp>
      <p:sp>
        <p:nvSpPr>
          <p:cNvPr id="6" name="Oval 5">
            <a:extLst>
              <a:ext uri="{FF2B5EF4-FFF2-40B4-BE49-F238E27FC236}">
                <a16:creationId xmlns:a16="http://schemas.microsoft.com/office/drawing/2014/main" id="{B5D757FB-1C70-C5C5-B530-9666A43A2C1D}"/>
              </a:ext>
            </a:extLst>
          </p:cNvPr>
          <p:cNvSpPr/>
          <p:nvPr/>
        </p:nvSpPr>
        <p:spPr>
          <a:xfrm>
            <a:off x="6578655" y="3316254"/>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B0F0"/>
                </a:solidFill>
              </a:rPr>
              <a:t>2016</a:t>
            </a:r>
          </a:p>
        </p:txBody>
      </p:sp>
      <p:sp>
        <p:nvSpPr>
          <p:cNvPr id="7" name="Oval 6">
            <a:extLst>
              <a:ext uri="{FF2B5EF4-FFF2-40B4-BE49-F238E27FC236}">
                <a16:creationId xmlns:a16="http://schemas.microsoft.com/office/drawing/2014/main" id="{9A31F264-7B90-8635-CD09-3387E0A5C88F}"/>
              </a:ext>
            </a:extLst>
          </p:cNvPr>
          <p:cNvSpPr/>
          <p:nvPr/>
        </p:nvSpPr>
        <p:spPr>
          <a:xfrm>
            <a:off x="8877806" y="3316254"/>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3"/>
                </a:solidFill>
              </a:rPr>
              <a:t>2021</a:t>
            </a:r>
          </a:p>
        </p:txBody>
      </p:sp>
      <p:sp>
        <p:nvSpPr>
          <p:cNvPr id="8" name="Oval 7">
            <a:extLst>
              <a:ext uri="{FF2B5EF4-FFF2-40B4-BE49-F238E27FC236}">
                <a16:creationId xmlns:a16="http://schemas.microsoft.com/office/drawing/2014/main" id="{CFD8B70D-D38A-D314-8F2E-40AD1C6BE06B}"/>
              </a:ext>
            </a:extLst>
          </p:cNvPr>
          <p:cNvSpPr/>
          <p:nvPr/>
        </p:nvSpPr>
        <p:spPr>
          <a:xfrm>
            <a:off x="1980355" y="3316254"/>
            <a:ext cx="1160580"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solidFill>
              </a:rPr>
              <a:t>2002</a:t>
            </a:r>
          </a:p>
        </p:txBody>
      </p:sp>
      <p:sp>
        <p:nvSpPr>
          <p:cNvPr id="9" name="Freeform: Shape 8" descr="timeline ">
            <a:extLst>
              <a:ext uri="{FF2B5EF4-FFF2-40B4-BE49-F238E27FC236}">
                <a16:creationId xmlns:a16="http://schemas.microsoft.com/office/drawing/2014/main" id="{12FD9552-7E2B-FF14-57F7-D8AF2D08CD3F}"/>
              </a:ext>
            </a:extLst>
          </p:cNvPr>
          <p:cNvSpPr/>
          <p:nvPr/>
        </p:nvSpPr>
        <p:spPr>
          <a:xfrm flipH="1" flipV="1">
            <a:off x="1392439" y="2674994"/>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10" name="Oval 9" descr="timeline endpoints">
            <a:extLst>
              <a:ext uri="{FF2B5EF4-FFF2-40B4-BE49-F238E27FC236}">
                <a16:creationId xmlns:a16="http://schemas.microsoft.com/office/drawing/2014/main" id="{45975607-06A0-5FCF-CA08-3BCDD61A87AF}"/>
              </a:ext>
            </a:extLst>
          </p:cNvPr>
          <p:cNvSpPr/>
          <p:nvPr/>
        </p:nvSpPr>
        <p:spPr>
          <a:xfrm>
            <a:off x="1320120" y="3804374"/>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descr="timeline endpoints">
            <a:extLst>
              <a:ext uri="{FF2B5EF4-FFF2-40B4-BE49-F238E27FC236}">
                <a16:creationId xmlns:a16="http://schemas.microsoft.com/office/drawing/2014/main" id="{B27121DF-5DA2-B572-E233-CB1450C95139}"/>
              </a:ext>
            </a:extLst>
          </p:cNvPr>
          <p:cNvSpPr/>
          <p:nvPr/>
        </p:nvSpPr>
        <p:spPr>
          <a:xfrm>
            <a:off x="10480529" y="3804374"/>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2" name="Text Placeholder 15">
            <a:extLst>
              <a:ext uri="{FF2B5EF4-FFF2-40B4-BE49-F238E27FC236}">
                <a16:creationId xmlns:a16="http://schemas.microsoft.com/office/drawing/2014/main" id="{75AED535-4CE9-CF1F-9F40-5F1A388F7070}"/>
              </a:ext>
            </a:extLst>
          </p:cNvPr>
          <p:cNvSpPr txBox="1">
            <a:spLocks/>
          </p:cNvSpPr>
          <p:nvPr/>
        </p:nvSpPr>
        <p:spPr>
          <a:xfrm>
            <a:off x="1350218" y="2844531"/>
            <a:ext cx="2420854" cy="302186"/>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t>ASP.NET Web Forms </a:t>
            </a:r>
          </a:p>
          <a:p>
            <a:pPr algn="ctr"/>
            <a:endParaRPr lang="en-US" sz="2000" dirty="0"/>
          </a:p>
        </p:txBody>
      </p:sp>
      <p:sp>
        <p:nvSpPr>
          <p:cNvPr id="14" name="Text Placeholder 17">
            <a:extLst>
              <a:ext uri="{FF2B5EF4-FFF2-40B4-BE49-F238E27FC236}">
                <a16:creationId xmlns:a16="http://schemas.microsoft.com/office/drawing/2014/main" id="{3E42EFFA-5043-2216-3CB3-769563E3150C}"/>
              </a:ext>
            </a:extLst>
          </p:cNvPr>
          <p:cNvSpPr txBox="1">
            <a:spLocks/>
          </p:cNvSpPr>
          <p:nvPr/>
        </p:nvSpPr>
        <p:spPr>
          <a:xfrm>
            <a:off x="3905512" y="4627805"/>
            <a:ext cx="2105940" cy="30218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latin typeface="Segoe UI Light" panose="020B0502040204020203" pitchFamily="34" charset="0"/>
                <a:cs typeface="Segoe UI Light" panose="020B0502040204020203" pitchFamily="34" charset="0"/>
              </a:rPr>
              <a:t>ASP.NET MVC 1.0</a:t>
            </a:r>
          </a:p>
        </p:txBody>
      </p:sp>
      <p:sp>
        <p:nvSpPr>
          <p:cNvPr id="16" name="Text Placeholder 20">
            <a:extLst>
              <a:ext uri="{FF2B5EF4-FFF2-40B4-BE49-F238E27FC236}">
                <a16:creationId xmlns:a16="http://schemas.microsoft.com/office/drawing/2014/main" id="{384CFC61-145F-EB6C-C9A7-5DB5A6AE17D4}"/>
              </a:ext>
            </a:extLst>
          </p:cNvPr>
          <p:cNvSpPr txBox="1">
            <a:spLocks/>
          </p:cNvSpPr>
          <p:nvPr/>
        </p:nvSpPr>
        <p:spPr>
          <a:xfrm>
            <a:off x="6144932" y="2818213"/>
            <a:ext cx="2028026" cy="30218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latin typeface="Segoe UI Light" panose="020B0502040204020203" pitchFamily="34" charset="0"/>
                <a:cs typeface="Segoe UI Light" panose="020B0502040204020203" pitchFamily="34" charset="0"/>
              </a:rPr>
              <a:t>ASP.NET Core 1.0</a:t>
            </a:r>
          </a:p>
        </p:txBody>
      </p:sp>
      <p:sp>
        <p:nvSpPr>
          <p:cNvPr id="18" name="Text Placeholder 23">
            <a:extLst>
              <a:ext uri="{FF2B5EF4-FFF2-40B4-BE49-F238E27FC236}">
                <a16:creationId xmlns:a16="http://schemas.microsoft.com/office/drawing/2014/main" id="{1A4F5049-58C8-E8DE-ECEC-A82740543358}"/>
              </a:ext>
            </a:extLst>
          </p:cNvPr>
          <p:cNvSpPr txBox="1">
            <a:spLocks/>
          </p:cNvSpPr>
          <p:nvPr/>
        </p:nvSpPr>
        <p:spPr>
          <a:xfrm>
            <a:off x="8793179" y="4627805"/>
            <a:ext cx="1796396" cy="30218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latin typeface="Segoe UI Light" panose="020B0502040204020203" pitchFamily="34" charset="0"/>
                <a:cs typeface="Segoe UI Light" panose="020B0502040204020203" pitchFamily="34" charset="0"/>
              </a:rPr>
              <a:t>ASP.NET 6</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Launched in 2002;</a:t>
            </a:r>
          </a:p>
          <a:p>
            <a:pPr marL="355600" indent="-355600">
              <a:buFont typeface="Wingdings" pitchFamily="2" charset="2"/>
              <a:buChar char="§"/>
            </a:pPr>
            <a:endParaRPr lang="en-US" dirty="0"/>
          </a:p>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55451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a:t>
            </a:r>
            <a:r>
              <a:rPr lang="en-US" b="1" dirty="0"/>
              <a:t>Model-View-Controller</a:t>
            </a:r>
            <a:r>
              <a:rPr lang="en-US" dirty="0"/>
              <a:t>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Launched in 2016.</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X/macOS.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7" name="Picture 6">
            <a:extLst>
              <a:ext uri="{FF2B5EF4-FFF2-40B4-BE49-F238E27FC236}">
                <a16:creationId xmlns:a16="http://schemas.microsoft.com/office/drawing/2014/main" id="{920B4426-F9DD-4A0D-A5CC-C7F2771BC123}"/>
              </a:ext>
            </a:extLst>
          </p:cNvPr>
          <p:cNvPicPr>
            <a:picLocks noChangeAspect="1"/>
          </p:cNvPicPr>
          <p:nvPr/>
        </p:nvPicPr>
        <p:blipFill>
          <a:blip r:embed="rId3"/>
          <a:stretch>
            <a:fillRect/>
          </a:stretch>
        </p:blipFill>
        <p:spPr>
          <a:xfrm>
            <a:off x="1979451" y="2826818"/>
            <a:ext cx="8404698" cy="3482502"/>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HelloWorld (ASP .NET)</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2022</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a:t>
            </a:r>
            <a:r>
              <a:rPr lang="en-US" b="1" dirty="0"/>
              <a:t>2022 </a:t>
            </a:r>
            <a:r>
              <a:rPr lang="en-US" dirty="0"/>
              <a:t>is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azure.microsoft.com/</a:t>
            </a:r>
            <a:r>
              <a:rPr lang="en-US" dirty="0" err="1">
                <a:hlinkClick r:id="rId3"/>
              </a:rPr>
              <a:t>en</a:t>
            </a:r>
            <a:r>
              <a:rPr lang="en-US" dirty="0">
                <a:hlinkClick r:id="rId3"/>
              </a:rPr>
              <a:t>-us/free/students/</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Make sure that the “ASP.NET and web development” workload is installed, either during setup or afterwards from Tools &gt; Get Tools and Features.</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2022</a:t>
            </a:r>
          </a:p>
        </p:txBody>
      </p:sp>
      <p:pic>
        <p:nvPicPr>
          <p:cNvPr id="7" name="Content Placeholder 6">
            <a:extLst>
              <a:ext uri="{FF2B5EF4-FFF2-40B4-BE49-F238E27FC236}">
                <a16:creationId xmlns:a16="http://schemas.microsoft.com/office/drawing/2014/main" id="{0A75E471-3CE8-F549-52AA-0E98B901EF5F}"/>
              </a:ext>
            </a:extLst>
          </p:cNvPr>
          <p:cNvPicPr>
            <a:picLocks noGrp="1" noChangeAspect="1"/>
          </p:cNvPicPr>
          <p:nvPr>
            <p:ph idx="1"/>
          </p:nvPr>
        </p:nvPicPr>
        <p:blipFill>
          <a:blip r:embed="rId2"/>
          <a:stretch>
            <a:fillRect/>
          </a:stretch>
        </p:blipFill>
        <p:spPr>
          <a:xfrm>
            <a:off x="1903237" y="1341438"/>
            <a:ext cx="8556977" cy="4813300"/>
          </a:xfrm>
        </p:spPr>
      </p:pic>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2022</a:t>
            </a:r>
          </a:p>
        </p:txBody>
      </p:sp>
      <p:pic>
        <p:nvPicPr>
          <p:cNvPr id="7" name="Content Placeholder 6">
            <a:extLst>
              <a:ext uri="{FF2B5EF4-FFF2-40B4-BE49-F238E27FC236}">
                <a16:creationId xmlns:a16="http://schemas.microsoft.com/office/drawing/2014/main" id="{F8CAA508-CD2B-0A4D-FEF0-DD18E1CA8B92}"/>
              </a:ext>
            </a:extLst>
          </p:cNvPr>
          <p:cNvPicPr>
            <a:picLocks noGrp="1" noChangeAspect="1"/>
          </p:cNvPicPr>
          <p:nvPr>
            <p:ph idx="1"/>
          </p:nvPr>
        </p:nvPicPr>
        <p:blipFill>
          <a:blip r:embed="rId2"/>
          <a:stretch>
            <a:fillRect/>
          </a:stretch>
        </p:blipFill>
        <p:spPr>
          <a:xfrm>
            <a:off x="3090431" y="1971427"/>
            <a:ext cx="6182588" cy="3553321"/>
          </a:xfrm>
        </p:spPr>
      </p:pic>
      <p:sp>
        <p:nvSpPr>
          <p:cNvPr id="9" name="Rectangle 8">
            <a:extLst>
              <a:ext uri="{FF2B5EF4-FFF2-40B4-BE49-F238E27FC236}">
                <a16:creationId xmlns:a16="http://schemas.microsoft.com/office/drawing/2014/main" id="{1A1C4B9D-395C-A93D-83B9-AD5A0356B366}"/>
              </a:ext>
            </a:extLst>
          </p:cNvPr>
          <p:cNvSpPr/>
          <p:nvPr/>
        </p:nvSpPr>
        <p:spPr>
          <a:xfrm>
            <a:off x="3431704" y="4149080"/>
            <a:ext cx="216024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35403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application</a:t>
            </a:r>
          </a:p>
        </p:txBody>
      </p:sp>
      <p:sp>
        <p:nvSpPr>
          <p:cNvPr id="8" name="Text Placeholder 7">
            <a:extLst>
              <a:ext uri="{FF2B5EF4-FFF2-40B4-BE49-F238E27FC236}">
                <a16:creationId xmlns:a16="http://schemas.microsoft.com/office/drawing/2014/main" id="{8F91BDAB-721A-4443-9A64-4BF1FFBFF5D2}"/>
              </a:ext>
            </a:extLst>
          </p:cNvPr>
          <p:cNvSpPr>
            <a:spLocks noGrp="1"/>
          </p:cNvSpPr>
          <p:nvPr>
            <p:ph type="body" sz="quarter" idx="10"/>
          </p:nvPr>
        </p:nvSpPr>
        <p:spPr/>
        <p:txBody>
          <a:bodyPr/>
          <a:lstStyle/>
          <a:p>
            <a:r>
              <a:rPr lang="en-US" dirty="0"/>
              <a:t>New Project</a:t>
            </a:r>
          </a:p>
        </p:txBody>
      </p:sp>
      <p:pic>
        <p:nvPicPr>
          <p:cNvPr id="5" name="Content Placeholder 4">
            <a:extLst>
              <a:ext uri="{FF2B5EF4-FFF2-40B4-BE49-F238E27FC236}">
                <a16:creationId xmlns:a16="http://schemas.microsoft.com/office/drawing/2014/main" id="{A7AD6C5F-A366-1351-1474-796FF48051A1}"/>
              </a:ext>
            </a:extLst>
          </p:cNvPr>
          <p:cNvPicPr>
            <a:picLocks noGrp="1" noChangeAspect="1"/>
          </p:cNvPicPr>
          <p:nvPr>
            <p:ph idx="1"/>
          </p:nvPr>
        </p:nvPicPr>
        <p:blipFill>
          <a:blip r:embed="rId2"/>
          <a:stretch>
            <a:fillRect/>
          </a:stretch>
        </p:blipFill>
        <p:spPr>
          <a:xfrm>
            <a:off x="2076602" y="1341438"/>
            <a:ext cx="8210246" cy="4813300"/>
          </a:xfrm>
        </p:spPr>
      </p:pic>
      <p:sp>
        <p:nvSpPr>
          <p:cNvPr id="9" name="Rectangle 8">
            <a:extLst>
              <a:ext uri="{FF2B5EF4-FFF2-40B4-BE49-F238E27FC236}">
                <a16:creationId xmlns:a16="http://schemas.microsoft.com/office/drawing/2014/main" id="{3C43941F-26DC-F0E3-A56D-8126BC8C4849}"/>
              </a:ext>
            </a:extLst>
          </p:cNvPr>
          <p:cNvSpPr/>
          <p:nvPr/>
        </p:nvSpPr>
        <p:spPr>
          <a:xfrm>
            <a:off x="5303912" y="2276872"/>
            <a:ext cx="460851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Rectangle 9">
            <a:extLst>
              <a:ext uri="{FF2B5EF4-FFF2-40B4-BE49-F238E27FC236}">
                <a16:creationId xmlns:a16="http://schemas.microsoft.com/office/drawing/2014/main" id="{CEF59581-F900-20A4-93E3-4D473E116068}"/>
              </a:ext>
            </a:extLst>
          </p:cNvPr>
          <p:cNvSpPr/>
          <p:nvPr/>
        </p:nvSpPr>
        <p:spPr>
          <a:xfrm>
            <a:off x="5303912" y="3260606"/>
            <a:ext cx="460851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a:extLst>
              <a:ext uri="{FF2B5EF4-FFF2-40B4-BE49-F238E27FC236}">
                <a16:creationId xmlns:a16="http://schemas.microsoft.com/office/drawing/2014/main" id="{A2123EF5-0BBC-3409-64BE-28AE36869B78}"/>
              </a:ext>
            </a:extLst>
          </p:cNvPr>
          <p:cNvSpPr/>
          <p:nvPr/>
        </p:nvSpPr>
        <p:spPr>
          <a:xfrm>
            <a:off x="5303912" y="4263955"/>
            <a:ext cx="460851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Rectangle 11">
            <a:extLst>
              <a:ext uri="{FF2B5EF4-FFF2-40B4-BE49-F238E27FC236}">
                <a16:creationId xmlns:a16="http://schemas.microsoft.com/office/drawing/2014/main" id="{CEB05B88-2E7D-2A9E-E229-96EC83C27BBC}"/>
              </a:ext>
            </a:extLst>
          </p:cNvPr>
          <p:cNvSpPr/>
          <p:nvPr/>
        </p:nvSpPr>
        <p:spPr>
          <a:xfrm>
            <a:off x="5303912" y="3789040"/>
            <a:ext cx="460851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strongly typed</a:t>
            </a:r>
            <a:r>
              <a:rPr lang="en-US" dirty="0"/>
              <a:t>,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C# Language</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a:t>HelloWorld</a:t>
            </a:r>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66498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a:t>
            </a:r>
            <a:r>
              <a:rPr lang="en-US" b="1" dirty="0"/>
              <a:t>model</a:t>
            </a:r>
            <a:r>
              <a:rPr lang="en-US" dirty="0"/>
              <a:t>, the </a:t>
            </a:r>
            <a:r>
              <a:rPr lang="en-US" b="1" dirty="0"/>
              <a:t>view</a:t>
            </a:r>
            <a:r>
              <a:rPr lang="en-US" dirty="0"/>
              <a:t>, and the </a:t>
            </a:r>
            <a:r>
              <a:rPr lang="en-US" b="1" dirty="0"/>
              <a:t>controller</a:t>
            </a:r>
            <a:r>
              <a:rPr lang="en-US" dirty="0"/>
              <a:t>.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(presentation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object relational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err="1"/>
              <a:t>CourseInvites</a:t>
            </a:r>
            <a:endParaRPr lang="en-US" dirty="0"/>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129432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 ASP.NET MVC architecture gives you a great start in making your application maintainable and testable because you naturally separate different application concerns into independent pieces. </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encourages you to craft simple, elegant markup styled with CSS.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makes it easy to use client-side libraries such as jQuery, Angular, or the Bootstrap CSS library.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works in tune with HTTP. You have control over the requests passing between the browser and server, so you can fine-tune your user experience.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Each piece of the ASP.NET platform and the ASP.NET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applications also work well with </a:t>
            </a:r>
            <a:r>
              <a:rPr lang="en-US" b="1" dirty="0"/>
              <a:t>UI automation </a:t>
            </a:r>
            <a:r>
              <a:rPr lang="en-US" dirty="0"/>
              <a:t>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state-of-the art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async/await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applications can be developed in Visual Studio Code, which is cross-platform, which means that ASP.NET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4" name="Text Placeholder 3"/>
          <p:cNvSpPr>
            <a:spLocks noGrp="1"/>
          </p:cNvSpPr>
          <p:nvPr>
            <p:ph type="body" sz="quarter" idx="10"/>
          </p:nvPr>
        </p:nvSpPr>
        <p:spPr/>
        <p:txBody>
          <a:bodyPr/>
          <a:lstStyle/>
          <a:p>
            <a:r>
              <a:rPr lang="en-US" dirty="0"/>
              <a:t>Recommended Reading / Watching</a:t>
            </a:r>
          </a:p>
        </p:txBody>
      </p:sp>
      <p:sp>
        <p:nvSpPr>
          <p:cNvPr id="9" name="Content Placeholder 2">
            <a:extLst>
              <a:ext uri="{FF2B5EF4-FFF2-40B4-BE49-F238E27FC236}">
                <a16:creationId xmlns:a16="http://schemas.microsoft.com/office/drawing/2014/main" id="{D0B2B8EF-E4C7-3CB2-1DF4-E8830B35782F}"/>
              </a:ext>
            </a:extLst>
          </p:cNvPr>
          <p:cNvSpPr>
            <a:spLocks noGrp="1"/>
          </p:cNvSpPr>
          <p:nvPr>
            <p:ph idx="1"/>
          </p:nvPr>
        </p:nvSpPr>
        <p:spPr>
          <a:xfrm>
            <a:off x="767407" y="1340768"/>
            <a:ext cx="7483507" cy="4813995"/>
          </a:xfrm>
        </p:spPr>
        <p:txBody>
          <a:bodyPr anchor="ctr"/>
          <a:lstStyle/>
          <a:p>
            <a:pPr marL="342900" indent="-342900">
              <a:buFont typeface="Wingdings" panose="05000000000000000000" pitchFamily="2" charset="2"/>
              <a:buChar char="§"/>
            </a:pPr>
            <a:r>
              <a:rPr lang="en-US" b="1" dirty="0"/>
              <a:t>Free Books:</a:t>
            </a:r>
          </a:p>
          <a:p>
            <a:pPr marL="597150" lvl="1" indent="-342900">
              <a:buFont typeface="Wingdings" panose="05000000000000000000" pitchFamily="2" charset="2"/>
              <a:buChar char="§"/>
            </a:pPr>
            <a:r>
              <a:rPr lang="en-US" dirty="0"/>
              <a:t>https://www.syncfusion.com/succinctly-free-ebooks?category=all&amp;searchkey=asp.net&amp;type=all</a:t>
            </a:r>
          </a:p>
        </p:txBody>
      </p:sp>
      <p:grpSp>
        <p:nvGrpSpPr>
          <p:cNvPr id="10" name="Group 9">
            <a:extLst>
              <a:ext uri="{FF2B5EF4-FFF2-40B4-BE49-F238E27FC236}">
                <a16:creationId xmlns:a16="http://schemas.microsoft.com/office/drawing/2014/main" id="{7C877CEE-6E53-69B8-5221-FEB0FA756C56}"/>
              </a:ext>
            </a:extLst>
          </p:cNvPr>
          <p:cNvGrpSpPr/>
          <p:nvPr/>
        </p:nvGrpSpPr>
        <p:grpSpPr>
          <a:xfrm>
            <a:off x="8544272" y="3140968"/>
            <a:ext cx="2592288" cy="1224136"/>
            <a:chOff x="8544272" y="3063128"/>
            <a:chExt cx="2592288" cy="1224136"/>
          </a:xfrm>
        </p:grpSpPr>
        <p:sp>
          <p:nvSpPr>
            <p:cNvPr id="11" name="Rectangle 10">
              <a:extLst>
                <a:ext uri="{FF2B5EF4-FFF2-40B4-BE49-F238E27FC236}">
                  <a16:creationId xmlns:a16="http://schemas.microsoft.com/office/drawing/2014/main" id="{5D3914DC-0505-349A-2A75-02BEEFF4A1AE}"/>
                </a:ext>
              </a:extLst>
            </p:cNvPr>
            <p:cNvSpPr/>
            <p:nvPr/>
          </p:nvSpPr>
          <p:spPr>
            <a:xfrm>
              <a:off x="8544272" y="3063128"/>
              <a:ext cx="2592288" cy="1224136"/>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12" name="Picture 11" descr="A white text on a black background&#10;&#10;AI-generated content may be incorrect.">
              <a:extLst>
                <a:ext uri="{FF2B5EF4-FFF2-40B4-BE49-F238E27FC236}">
                  <a16:creationId xmlns:a16="http://schemas.microsoft.com/office/drawing/2014/main" id="{08156C1F-F595-E8DB-0C41-6CEAE498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7629" y="3475833"/>
              <a:ext cx="2082907" cy="457223"/>
            </a:xfrm>
            <a:prstGeom prst="rect">
              <a:avLst/>
            </a:prstGeom>
          </p:spPr>
        </p:pic>
      </p:grpSp>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Structure</a:t>
            </a:r>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a:t>
            </a:r>
          </a:p>
          <a:p>
            <a:pPr marL="609850" lvl="1" indent="-355600">
              <a:buFont typeface="Wingdings" pitchFamily="2" charset="2"/>
              <a:buChar char="§"/>
            </a:pPr>
            <a:r>
              <a:rPr lang="en-US" sz="2400" dirty="0"/>
              <a:t>Web App (Model-View-Controller)</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a:t>
            </a:r>
            <a:r>
              <a:rPr lang="en-US" b="1" dirty="0"/>
              <a:t>Web App </a:t>
            </a:r>
            <a:r>
              <a:rPr lang="en-US" dirty="0"/>
              <a:t>project template is preconfigured for using Razor Pages.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a:t>
            </a:r>
            <a:r>
              <a:rPr lang="en-US" b="1" dirty="0"/>
              <a:t>Web App </a:t>
            </a:r>
            <a:r>
              <a:rPr lang="en-US" sz="2400" dirty="0"/>
              <a:t>(Model-View-Controller) </a:t>
            </a:r>
            <a:r>
              <a:rPr lang="en-US" dirty="0"/>
              <a:t>project template is preconfigured for developing applications using the </a:t>
            </a:r>
            <a:r>
              <a:rPr lang="en-US" sz="2400" dirty="0"/>
              <a:t>Model-View-Controller pattern</a:t>
            </a:r>
            <a:r>
              <a:rPr lang="en-US" dirty="0"/>
              <a:t>. </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77031977"/>
              </p:ext>
            </p:extLst>
          </p:nvPr>
        </p:nvGraphicFramePr>
        <p:xfrm>
          <a:off x="551384" y="1804865"/>
          <a:ext cx="11161240" cy="392464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self contained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4083046"/>
              </p:ext>
            </p:extLst>
          </p:nvPr>
        </p:nvGraphicFramePr>
        <p:xfrm>
          <a:off x="551384" y="2011560"/>
          <a:ext cx="11161240" cy="3505672"/>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 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268501"/>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3663380446"/>
              </p:ext>
            </p:extLst>
          </p:nvPr>
        </p:nvGraphicFramePr>
        <p:xfrm>
          <a:off x="551384" y="1804865"/>
          <a:ext cx="11161240" cy="3085048"/>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182308336"/>
              </p:ext>
            </p:extLst>
          </p:nvPr>
        </p:nvGraphicFramePr>
        <p:xfrm>
          <a:off x="551384" y="1804865"/>
          <a:ext cx="11161240" cy="2291549"/>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a:t>
                      </a:r>
                      <a:r>
                        <a:rPr lang="en-US" sz="2400">
                          <a:effectLst/>
                          <a:latin typeface="+mn-lt"/>
                          <a:ea typeface="Calibri"/>
                          <a:cs typeface="Times New Roman"/>
                        </a:rPr>
                        <a:t>the package </a:t>
                      </a:r>
                      <a:r>
                        <a:rPr lang="en-US" sz="2400" dirty="0">
                          <a:effectLst/>
                          <a:latin typeface="+mn-lt"/>
                          <a:ea typeface="Calibri"/>
                          <a:cs typeface="Times New Roman"/>
                        </a:rPr>
                        <a:t>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lgn="just">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54ACE-9162-40EA-8AEE-EF3768FC0A7C}"/>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07D05991-06C8-4A62-A3A0-F232FA2ED19E}"/>
                  </a:ext>
                </a:extLst>
              </p:cNvPr>
              <p:cNvGraphicFramePr>
                <a:graphicFrameLocks noChangeAspect="1"/>
              </p:cNvGraphicFramePr>
              <p:nvPr>
                <p:extLst>
                  <p:ext uri="{D42A27DB-BD31-4B8C-83A1-F6EECF244321}">
                    <p14:modId xmlns:p14="http://schemas.microsoft.com/office/powerpoint/2010/main" val="222254688"/>
                  </p:ext>
                </p:extLst>
              </p:nvPr>
            </p:nvGraphicFramePr>
            <p:xfrm>
              <a:off x="766763" y="1341438"/>
              <a:ext cx="10829925" cy="4813300"/>
            </p:xfrm>
            <a:graphic>
              <a:graphicData uri="http://schemas.microsoft.com/office/powerpoint/2016/summaryzoom">
                <psuz:summaryZm>
                  <psuz:summaryZmObj sectionId="{059C388D-CDFF-40DC-A685-28C11643F526}">
                    <psuz:zmPr id="{8674EBD9-615F-48FA-BB44-D258A8332568}" transitionDur="1000">
                      <p166:blipFill xmlns:p166="http://schemas.microsoft.com/office/powerpoint/2016/6/main">
                        <a:blip r:embed="rId2"/>
                        <a:stretch>
                          <a:fillRect/>
                        </a:stretch>
                      </p166:blipFill>
                      <p166:spPr xmlns:p166="http://schemas.microsoft.com/office/powerpoint/2016/6/main">
                        <a:xfrm>
                          <a:off x="419658" y="518182"/>
                          <a:ext cx="3248978" cy="1827549"/>
                        </a:xfrm>
                        <a:prstGeom prst="rect">
                          <a:avLst/>
                        </a:prstGeom>
                        <a:ln w="3175">
                          <a:solidFill>
                            <a:prstClr val="ltGray"/>
                          </a:solidFill>
                        </a:ln>
                      </p166:spPr>
                    </psuz:zmPr>
                  </psuz:summaryZmObj>
                  <psuz:summaryZmObj sectionId="{F6D47AA7-3C7E-4490-85DD-79306E9199AB}">
                    <psuz:zmPr id="{16652FEC-4F19-4A97-B867-568635FD0761}" transitionDur="1000">
                      <p166:blipFill xmlns:p166="http://schemas.microsoft.com/office/powerpoint/2016/6/main">
                        <a:blip r:embed="rId3"/>
                        <a:stretch>
                          <a:fillRect/>
                        </a:stretch>
                      </p166:blipFill>
                      <p166:spPr xmlns:p166="http://schemas.microsoft.com/office/powerpoint/2016/6/main">
                        <a:xfrm>
                          <a:off x="3790473" y="518182"/>
                          <a:ext cx="3248978" cy="1827549"/>
                        </a:xfrm>
                        <a:prstGeom prst="rect">
                          <a:avLst/>
                        </a:prstGeom>
                        <a:ln w="3175">
                          <a:solidFill>
                            <a:prstClr val="ltGray"/>
                          </a:solidFill>
                        </a:ln>
                      </p166:spPr>
                    </psuz:zmPr>
                  </psuz:summaryZmObj>
                  <psuz:summaryZmObj sectionId="{9A186F36-F36C-4A63-9F21-C48C30C9FBC0}">
                    <psuz:zmPr id="{DC5ED20A-D99C-4460-84FD-870AE08D36F9}" transitionDur="1000">
                      <p166:blipFill xmlns:p166="http://schemas.microsoft.com/office/powerpoint/2016/6/main">
                        <a:blip r:embed="rId4"/>
                        <a:stretch>
                          <a:fillRect/>
                        </a:stretch>
                      </p166:blipFill>
                      <p166:spPr xmlns:p166="http://schemas.microsoft.com/office/powerpoint/2016/6/main">
                        <a:xfrm>
                          <a:off x="7161288" y="518182"/>
                          <a:ext cx="3248978" cy="1827549"/>
                        </a:xfrm>
                        <a:prstGeom prst="rect">
                          <a:avLst/>
                        </a:prstGeom>
                        <a:ln w="3175">
                          <a:solidFill>
                            <a:prstClr val="ltGray"/>
                          </a:solidFill>
                        </a:ln>
                      </p166:spPr>
                    </psuz:zmPr>
                  </psuz:summaryZmObj>
                  <psuz:summaryZmObj sectionId="{95C455DC-2000-49BF-A1DC-5D916E6F4076}">
                    <psuz:zmPr id="{633EFDFC-976F-4DFA-BEB0-0FBAF1E3399E}" transitionDur="1000">
                      <p166:blipFill xmlns:p166="http://schemas.microsoft.com/office/powerpoint/2016/6/main">
                        <a:blip r:embed="rId5"/>
                        <a:stretch>
                          <a:fillRect/>
                        </a:stretch>
                      </p166:blipFill>
                      <p166:spPr xmlns:p166="http://schemas.microsoft.com/office/powerpoint/2016/6/main">
                        <a:xfrm>
                          <a:off x="419658" y="2467568"/>
                          <a:ext cx="3248978" cy="1827549"/>
                        </a:xfrm>
                        <a:prstGeom prst="rect">
                          <a:avLst/>
                        </a:prstGeom>
                        <a:ln w="3175">
                          <a:solidFill>
                            <a:prstClr val="ltGray"/>
                          </a:solidFill>
                        </a:ln>
                      </p166:spPr>
                    </psuz:zmPr>
                  </psuz:summaryZmObj>
                  <psuz:summaryZmObj sectionId="{090A1CF0-1C3E-48DA-84F6-CBC61F93FDC4}">
                    <psuz:zmPr id="{2C30C8E7-1B29-40E8-ADFF-D30A414C105C}" transitionDur="1000">
                      <p166:blipFill xmlns:p166="http://schemas.microsoft.com/office/powerpoint/2016/6/main">
                        <a:blip r:embed="rId6"/>
                        <a:stretch>
                          <a:fillRect/>
                        </a:stretch>
                      </p166:blipFill>
                      <p166:spPr xmlns:p166="http://schemas.microsoft.com/office/powerpoint/2016/6/main">
                        <a:xfrm>
                          <a:off x="3790473" y="2467568"/>
                          <a:ext cx="3248978" cy="1827549"/>
                        </a:xfrm>
                        <a:prstGeom prst="rect">
                          <a:avLst/>
                        </a:prstGeom>
                        <a:ln w="3175">
                          <a:solidFill>
                            <a:prstClr val="ltGray"/>
                          </a:solidFill>
                        </a:ln>
                      </p166:spPr>
                    </psuz:zmPr>
                  </psuz:summaryZmObj>
                  <psuz:summaryZmObj sectionId="{AF42073B-720D-4667-A14C-9E43237F621A}">
                    <psuz:zmPr id="{8D959CA1-4B32-45EF-B4AD-74F6BA1A22DC}" transitionDur="1000">
                      <p166:blipFill xmlns:p166="http://schemas.microsoft.com/office/powerpoint/2016/6/main">
                        <a:blip r:embed="rId7"/>
                        <a:stretch>
                          <a:fillRect/>
                        </a:stretch>
                      </p166:blipFill>
                      <p166:spPr xmlns:p166="http://schemas.microsoft.com/office/powerpoint/2016/6/main">
                        <a:xfrm>
                          <a:off x="7161288" y="2467568"/>
                          <a:ext cx="3248978" cy="182754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07D05991-06C8-4A62-A3A0-F232FA2ED19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186421" y="1859620"/>
                  <a:ext cx="3248978" cy="1827549"/>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57236" y="1859620"/>
                  <a:ext cx="3248978" cy="1827549"/>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928051" y="1859620"/>
                  <a:ext cx="3248978" cy="1827549"/>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186421" y="3809006"/>
                  <a:ext cx="3248978" cy="1827549"/>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57236" y="3809006"/>
                  <a:ext cx="3248978" cy="1827549"/>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928051" y="3809006"/>
                  <a:ext cx="3248978" cy="1827549"/>
                </a:xfrm>
                <a:prstGeom prst="rect">
                  <a:avLst/>
                </a:prstGeom>
                <a:ln w="3175">
                  <a:solidFill>
                    <a:prstClr val="ltGray"/>
                  </a:solidFill>
                </a:ln>
              </p:spPr>
            </p:pic>
          </p:grpSp>
        </mc:Fallback>
      </mc:AlternateContent>
    </p:spTree>
    <p:extLst>
      <p:ext uri="{BB962C8B-B14F-4D97-AF65-F5344CB8AC3E}">
        <p14:creationId xmlns:p14="http://schemas.microsoft.com/office/powerpoint/2010/main" val="277169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26173</TotalTime>
  <Words>4511</Words>
  <Application>Microsoft Office PowerPoint</Application>
  <PresentationFormat>Widescreen</PresentationFormat>
  <Paragraphs>434</Paragraphs>
  <Slides>66</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Cambria</vt:lpstr>
      <vt:lpstr>DyklvcKtcsfmDgrwbrUtopiaStd-Italic</vt:lpstr>
      <vt:lpstr>Segoe UI</vt:lpstr>
      <vt:lpstr>Segoe UI Light</vt:lpstr>
      <vt:lpstr>Segoe WP</vt:lpstr>
      <vt:lpstr>Wingdings</vt:lpstr>
      <vt:lpstr>XwcmnxLyfnmbQqhcxbUtopiaStd-Regular</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HelloWorld (ASP .NET)</vt:lpstr>
      <vt:lpstr>First application</vt:lpstr>
      <vt:lpstr>First application</vt:lpstr>
      <vt:lpstr>First application</vt:lpstr>
      <vt:lpstr>First application</vt:lpstr>
      <vt:lpstr>First application</vt:lpstr>
      <vt:lpstr>PowerPoint Presentation</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PowerPoint Presentation</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Project Structure</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Liviu-Adrian Cotfas</cp:lastModifiedBy>
  <cp:revision>1548</cp:revision>
  <cp:lastPrinted>2017-02-28T05:34:43Z</cp:lastPrinted>
  <dcterms:created xsi:type="dcterms:W3CDTF">2012-12-11T23:13:23Z</dcterms:created>
  <dcterms:modified xsi:type="dcterms:W3CDTF">2025-03-01T22:00:12Z</dcterms:modified>
</cp:coreProperties>
</file>