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295" r:id="rId3"/>
    <p:sldId id="261" r:id="rId4"/>
    <p:sldId id="296" r:id="rId5"/>
    <p:sldId id="262" r:id="rId6"/>
    <p:sldId id="263" r:id="rId7"/>
    <p:sldId id="264" r:id="rId8"/>
    <p:sldId id="265" r:id="rId9"/>
    <p:sldId id="267" r:id="rId10"/>
    <p:sldId id="297" r:id="rId11"/>
    <p:sldId id="270" r:id="rId12"/>
    <p:sldId id="298" r:id="rId13"/>
    <p:sldId id="299" r:id="rId14"/>
    <p:sldId id="300" r:id="rId15"/>
    <p:sldId id="301" r:id="rId16"/>
    <p:sldId id="283" r:id="rId17"/>
    <p:sldId id="302" r:id="rId18"/>
    <p:sldId id="27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278" r:id="rId31"/>
  </p:sldIdLst>
  <p:sldSz cx="9144000" cy="5143500" type="screen16x9"/>
  <p:notesSz cx="6858000" cy="9144000"/>
  <p:embeddedFontLst>
    <p:embeddedFont>
      <p:font typeface="Work Sans Regular" panose="020B0604020202020204" charset="0"/>
      <p:regular r:id="rId33"/>
      <p:bold r:id="rId34"/>
      <p:italic r:id="rId35"/>
      <p:boldItalic r:id="rId36"/>
    </p:embeddedFont>
    <p:embeddedFont>
      <p:font typeface="Ubuntu Light" panose="020B0604020202020204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Ubuntu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84379CE-DF76-49EC-B630-198188EDF416}">
  <a:tblStyle styleId="{B84379CE-DF76-49EC-B630-198188EDF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0C1D61-F382-416E-A118-38419C8BC4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81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92083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b1253edf7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b1253edf7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8a06234e5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8a06234e5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b1253edf7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b1253edf7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Triggers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54430" y="1504950"/>
            <a:ext cx="662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Ubuntu" panose="020B0604020202020204" charset="0"/>
              </a:rPr>
              <a:t>Demo hoodies</a:t>
            </a:r>
          </a:p>
          <a:p>
            <a:pPr algn="ctr"/>
            <a:r>
              <a:rPr lang="en-US" sz="6000" b="1" smtClean="0">
                <a:solidFill>
                  <a:schemeClr val="bg1"/>
                </a:solidFill>
                <a:latin typeface="Ubuntu" panose="020B0604020202020204" charset="0"/>
              </a:rPr>
              <a:t>And watches</a:t>
            </a:r>
            <a:endParaRPr lang="en-US" sz="6000" b="1" dirty="0">
              <a:solidFill>
                <a:schemeClr val="bg1"/>
              </a:solidFill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ctrTitle" idx="4294967295"/>
          </p:nvPr>
        </p:nvSpPr>
        <p:spPr>
          <a:xfrm>
            <a:off x="930600" y="1523563"/>
            <a:ext cx="7282800" cy="152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Erori de tip mutating table</a:t>
            </a:r>
            <a:endParaRPr sz="6000" dirty="0"/>
          </a:p>
        </p:txBody>
      </p:sp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ctrTitle" idx="4294967295"/>
          </p:nvPr>
        </p:nvSpPr>
        <p:spPr>
          <a:xfrm>
            <a:off x="930600" y="1523563"/>
            <a:ext cx="7282800" cy="152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3999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2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ctrTitle" idx="4294967295"/>
          </p:nvPr>
        </p:nvSpPr>
        <p:spPr>
          <a:xfrm>
            <a:off x="990600" y="1352550"/>
            <a:ext cx="7282800" cy="289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3600" b="0" dirty="0" err="1"/>
              <a:t>Erorile</a:t>
            </a:r>
            <a:r>
              <a:rPr lang="en-US" sz="3600" b="0" dirty="0"/>
              <a:t> de tip </a:t>
            </a:r>
            <a:r>
              <a:rPr lang="en-US" sz="3600" dirty="0"/>
              <a:t>mutating table ORA-04091</a:t>
            </a:r>
            <a:r>
              <a:rPr lang="en-US" sz="3600" b="0" dirty="0"/>
              <a:t> au </a:t>
            </a:r>
            <a:r>
              <a:rPr lang="en-US" sz="3600" b="0" dirty="0" err="1"/>
              <a:t>loc</a:t>
            </a:r>
            <a:r>
              <a:rPr lang="en-US" sz="3600" b="0" dirty="0"/>
              <a:t> </a:t>
            </a:r>
            <a:r>
              <a:rPr lang="en-US" sz="3600" b="0" dirty="0" err="1"/>
              <a:t>atunci</a:t>
            </a:r>
            <a:r>
              <a:rPr lang="en-US" sz="3600" b="0" dirty="0"/>
              <a:t> </a:t>
            </a:r>
            <a:r>
              <a:rPr lang="en-US" sz="3600" b="0" dirty="0" err="1"/>
              <a:t>cand</a:t>
            </a:r>
            <a:r>
              <a:rPr lang="en-US" sz="3600" b="0" dirty="0"/>
              <a:t/>
            </a:r>
            <a:br>
              <a:rPr lang="en-US" sz="3600" b="0" dirty="0"/>
            </a:br>
            <a:r>
              <a:rPr lang="en-US" sz="3600" b="0" dirty="0" smtClean="0"/>
              <a:t>un </a:t>
            </a:r>
            <a:r>
              <a:rPr lang="en-US" sz="3600" b="0" dirty="0"/>
              <a:t>trigger de tip </a:t>
            </a:r>
            <a:r>
              <a:rPr lang="en-US" sz="3600" dirty="0"/>
              <a:t>FOR EACH ROW</a:t>
            </a:r>
            <a:r>
              <a:rPr lang="en-US" sz="3600" b="0" dirty="0"/>
              <a:t> </a:t>
            </a:r>
            <a:r>
              <a:rPr lang="en-US" sz="3600" b="0" dirty="0" err="1"/>
              <a:t>incearca</a:t>
            </a:r>
            <a:r>
              <a:rPr lang="en-US" sz="3600" b="0" dirty="0"/>
              <a:t> </a:t>
            </a:r>
            <a:r>
              <a:rPr lang="en-US" sz="3600" b="0" dirty="0" err="1"/>
              <a:t>sa</a:t>
            </a:r>
            <a:r>
              <a:rPr lang="en-US" sz="3600" b="0" dirty="0"/>
              <a:t> </a:t>
            </a:r>
            <a:r>
              <a:rPr lang="en-US" sz="3600" dirty="0" err="1"/>
              <a:t>examineze</a:t>
            </a:r>
            <a:r>
              <a:rPr lang="en-US" sz="3600" dirty="0"/>
              <a:t>/</a:t>
            </a:r>
            <a:r>
              <a:rPr lang="en-US" sz="3600" dirty="0" err="1"/>
              <a:t>modifice</a:t>
            </a:r>
            <a:r>
              <a:rPr lang="en-US" sz="3600" b="0" dirty="0"/>
              <a:t/>
            </a:r>
            <a:br>
              <a:rPr lang="en-US" sz="3600" b="0" dirty="0"/>
            </a:br>
            <a:r>
              <a:rPr lang="en-US" sz="3600" b="0" dirty="0" err="1" smtClean="0"/>
              <a:t>tabela</a:t>
            </a:r>
            <a:r>
              <a:rPr lang="en-US" sz="3600" b="0" dirty="0" smtClean="0"/>
              <a:t> </a:t>
            </a:r>
            <a:r>
              <a:rPr lang="en-US" sz="3600" b="0" dirty="0"/>
              <a:t>care </a:t>
            </a:r>
            <a:r>
              <a:rPr lang="en-US" sz="3600" b="0" dirty="0" err="1"/>
              <a:t>este</a:t>
            </a:r>
            <a:r>
              <a:rPr lang="en-US" sz="3600" b="0" dirty="0"/>
              <a:t> </a:t>
            </a:r>
            <a:r>
              <a:rPr lang="en-US" sz="3600" dirty="0"/>
              <a:t>IN CURS de </a:t>
            </a:r>
            <a:r>
              <a:rPr lang="en-US" sz="3600" dirty="0" err="1" smtClean="0"/>
              <a:t>modificare</a:t>
            </a:r>
            <a:r>
              <a:rPr lang="en-US" sz="3600" dirty="0" smtClean="0"/>
              <a:t>.</a:t>
            </a:r>
            <a:endParaRPr sz="3600" dirty="0"/>
          </a:p>
        </p:txBody>
      </p:sp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680998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Ubuntu Light" panose="020B0604020202020204" charset="0"/>
              </a:rPr>
              <a:t>Cand</a:t>
            </a:r>
            <a:r>
              <a:rPr lang="en-US" sz="2800" b="1" dirty="0" smtClean="0">
                <a:solidFill>
                  <a:schemeClr val="bg1"/>
                </a:solidFill>
                <a:latin typeface="Ubuntu Light" panose="020B060402020202020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Ubuntu Light" panose="020B0604020202020204" charset="0"/>
              </a:rPr>
              <a:t>apar</a:t>
            </a:r>
            <a:r>
              <a:rPr lang="en-US" sz="2800" b="1" dirty="0" smtClean="0">
                <a:solidFill>
                  <a:schemeClr val="bg1"/>
                </a:solidFill>
                <a:latin typeface="Ubuntu Light" panose="020B0604020202020204" charset="0"/>
              </a:rPr>
              <a:t>?</a:t>
            </a:r>
            <a:endParaRPr lang="en-US" sz="2800" b="1" dirty="0">
              <a:solidFill>
                <a:schemeClr val="bg1"/>
              </a:solidFill>
              <a:latin typeface="Ubuntu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3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54430" y="1504950"/>
            <a:ext cx="662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Ubuntu" panose="020B0604020202020204" charset="0"/>
              </a:rPr>
              <a:t>Demo mutating table error</a:t>
            </a:r>
            <a:endParaRPr lang="en-US" sz="6000" b="1" dirty="0">
              <a:solidFill>
                <a:schemeClr val="bg1"/>
              </a:solidFill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>
            <a:spLocks noGrp="1"/>
          </p:cNvSpPr>
          <p:nvPr>
            <p:ph type="ctrTitle" idx="4294967295"/>
          </p:nvPr>
        </p:nvSpPr>
        <p:spPr>
          <a:xfrm>
            <a:off x="1219200" y="1276350"/>
            <a:ext cx="6765600" cy="22392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Remediu?</a:t>
            </a:r>
            <a:br>
              <a:rPr lang="en" sz="6000" dirty="0" smtClean="0"/>
            </a:br>
            <a:r>
              <a:rPr lang="en" sz="6000" dirty="0" smtClean="0"/>
              <a:t>Compound trigger + salvare valori</a:t>
            </a:r>
            <a:endParaRPr sz="6000" dirty="0"/>
          </a:p>
        </p:txBody>
      </p:sp>
      <p:sp>
        <p:nvSpPr>
          <p:cNvPr id="302" name="Google Shape;302;p3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61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0" y="214752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0" y="2176801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6" name="Google Shape;376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377" name="Google Shape;377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79" name="Google Shape;379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380" name="Google Shape;380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3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82" name="Google Shape;382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383" name="Google Shape;383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5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88" name="Google Shape;388;p39"/>
          <p:cNvGrpSpPr/>
          <p:nvPr/>
        </p:nvGrpSpPr>
        <p:grpSpPr>
          <a:xfrm>
            <a:off x="4919789" y="3361756"/>
            <a:ext cx="473400" cy="473400"/>
            <a:chOff x="4852739" y="3576300"/>
            <a:chExt cx="473400" cy="473400"/>
          </a:xfrm>
        </p:grpSpPr>
        <p:sp>
          <p:nvSpPr>
            <p:cNvPr id="389" name="Google Shape;389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90" name="Google Shape;390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4</a:t>
              </a:r>
              <a:endParaRPr sz="6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91" name="Google Shape;391;p39"/>
          <p:cNvGrpSpPr/>
          <p:nvPr/>
        </p:nvGrpSpPr>
        <p:grpSpPr>
          <a:xfrm>
            <a:off x="2824664" y="3410054"/>
            <a:ext cx="473400" cy="473400"/>
            <a:chOff x="2824664" y="3576300"/>
            <a:chExt cx="473400" cy="473400"/>
          </a:xfrm>
        </p:grpSpPr>
        <p:sp>
          <p:nvSpPr>
            <p:cNvPr id="392" name="Google Shape;392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93" name="Google Shape;393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2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395" name="Google Shape;395;p39"/>
          <p:cNvSpPr txBox="1"/>
          <p:nvPr/>
        </p:nvSpPr>
        <p:spPr>
          <a:xfrm>
            <a:off x="4115102" y="4024702"/>
            <a:ext cx="218539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  <a:latin typeface="Ubuntu" panose="020B0604020202020204" charset="0"/>
                <a:ea typeface="Ubuntu"/>
              </a:rPr>
              <a:t>after each row</a:t>
            </a:r>
            <a:endParaRPr sz="2800" dirty="0">
              <a:solidFill>
                <a:schemeClr val="bg1"/>
              </a:solidFill>
              <a:latin typeface="Ubuntu" panose="020B0604020202020204" charset="0"/>
              <a:ea typeface="Ubuntu"/>
              <a:cs typeface="Ubuntu"/>
              <a:sym typeface="Ubuntu"/>
            </a:endParaRPr>
          </a:p>
        </p:txBody>
      </p:sp>
      <p:sp>
        <p:nvSpPr>
          <p:cNvPr id="396" name="Google Shape;396;p39"/>
          <p:cNvSpPr txBox="1"/>
          <p:nvPr/>
        </p:nvSpPr>
        <p:spPr>
          <a:xfrm>
            <a:off x="1135482" y="1057274"/>
            <a:ext cx="177511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lang="en" sz="2800" dirty="0" smtClean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ompound trigger</a:t>
            </a:r>
            <a:endParaRPr sz="28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7" name="Google Shape;397;p39"/>
          <p:cNvSpPr txBox="1"/>
          <p:nvPr/>
        </p:nvSpPr>
        <p:spPr>
          <a:xfrm>
            <a:off x="2869974" y="825498"/>
            <a:ext cx="236227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before each row</a:t>
            </a:r>
            <a:endParaRPr sz="28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8" name="Google Shape;398;p39"/>
          <p:cNvSpPr txBox="1"/>
          <p:nvPr/>
        </p:nvSpPr>
        <p:spPr>
          <a:xfrm>
            <a:off x="5080778" y="790574"/>
            <a:ext cx="227615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after </a:t>
            </a:r>
            <a:r>
              <a:rPr lang="en-US" sz="28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statement</a:t>
            </a:r>
          </a:p>
        </p:txBody>
      </p:sp>
      <p:sp>
        <p:nvSpPr>
          <p:cNvPr id="31" name="Google Shape;395;p39"/>
          <p:cNvSpPr txBox="1"/>
          <p:nvPr/>
        </p:nvSpPr>
        <p:spPr>
          <a:xfrm>
            <a:off x="1811739" y="3592210"/>
            <a:ext cx="2375564" cy="103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before statement</a:t>
            </a:r>
            <a:endParaRPr sz="28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ctrTitle" idx="4294967295"/>
          </p:nvPr>
        </p:nvSpPr>
        <p:spPr>
          <a:xfrm>
            <a:off x="990600" y="1504950"/>
            <a:ext cx="7282800" cy="12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4800" dirty="0" smtClean="0"/>
              <a:t>Demo compound trigger</a:t>
            </a:r>
            <a:endParaRPr sz="4800" dirty="0"/>
          </a:p>
        </p:txBody>
      </p:sp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31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295400" y="1047750"/>
            <a:ext cx="662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Ubuntu" panose="020B0604020202020204" charset="0"/>
              </a:rPr>
              <a:t>Cum se </a:t>
            </a:r>
            <a:r>
              <a:rPr lang="en-US" sz="3200" b="1" dirty="0" err="1" smtClean="0">
                <a:solidFill>
                  <a:schemeClr val="bg1"/>
                </a:solidFill>
                <a:latin typeface="Ubuntu" panose="020B0604020202020204" charset="0"/>
              </a:rPr>
              <a:t>activeaza</a:t>
            </a:r>
            <a:r>
              <a:rPr lang="en-US" sz="3200" b="1" dirty="0" smtClean="0">
                <a:solidFill>
                  <a:schemeClr val="bg1"/>
                </a:solidFill>
                <a:latin typeface="Ubuntu" panose="020B0604020202020204" charset="0"/>
              </a:rPr>
              <a:t>/</a:t>
            </a:r>
            <a:r>
              <a:rPr lang="en-US" sz="3200" b="1" dirty="0" err="1" smtClean="0">
                <a:solidFill>
                  <a:schemeClr val="bg1"/>
                </a:solidFill>
                <a:latin typeface="Ubuntu" panose="020B0604020202020204" charset="0"/>
              </a:rPr>
              <a:t>dezactiveaza</a:t>
            </a:r>
            <a:r>
              <a:rPr lang="en-US" sz="3200" b="1" dirty="0" smtClean="0">
                <a:solidFill>
                  <a:schemeClr val="bg1"/>
                </a:solidFill>
                <a:latin typeface="Ubuntu" panose="020B0604020202020204" charset="0"/>
              </a:rPr>
              <a:t> un trigger?</a:t>
            </a:r>
            <a:endParaRPr lang="en-US" sz="3200" b="1" dirty="0">
              <a:solidFill>
                <a:schemeClr val="bg1"/>
              </a:solidFill>
              <a:latin typeface="Ubuntu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2738286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Ubuntu" panose="020B0604020202020204" charset="0"/>
              </a:rPr>
              <a:t>ALTER TRIGGER TRIGGERNAME 	DISABLE/ENABLE;</a:t>
            </a:r>
            <a:endParaRPr lang="en-US" sz="3200" b="1" dirty="0">
              <a:solidFill>
                <a:schemeClr val="bg1"/>
              </a:solidFill>
              <a:latin typeface="Ubuntu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609600" y="2571750"/>
            <a:ext cx="79686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Triggere INSTEAD OF</a:t>
            </a:r>
            <a:endParaRPr sz="6000" dirty="0"/>
          </a:p>
        </p:txBody>
      </p:sp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08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1.Ce este un  trigger?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39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43000" y="1123950"/>
            <a:ext cx="7010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bg1"/>
                </a:solidFill>
                <a:latin typeface="Ubuntu" panose="020B0604020202020204" charset="0"/>
              </a:rPr>
              <a:t>Triggerele</a:t>
            </a:r>
            <a:r>
              <a:rPr lang="en-US" sz="4400" b="1" dirty="0" smtClean="0">
                <a:solidFill>
                  <a:schemeClr val="bg1"/>
                </a:solidFill>
                <a:latin typeface="Ubuntu" panose="020B0604020202020204" charset="0"/>
              </a:rPr>
              <a:t> INSTEAD OF </a:t>
            </a:r>
            <a:r>
              <a:rPr lang="en-US" sz="4400" b="1" dirty="0" err="1" smtClean="0">
                <a:solidFill>
                  <a:schemeClr val="bg1"/>
                </a:solidFill>
                <a:latin typeface="Ubuntu" panose="020B0604020202020204" charset="0"/>
              </a:rPr>
              <a:t>sunt</a:t>
            </a:r>
            <a:r>
              <a:rPr lang="en-US" sz="4400" b="1" dirty="0" smtClean="0">
                <a:solidFill>
                  <a:schemeClr val="bg1"/>
                </a:solidFill>
                <a:latin typeface="Ubuntu" panose="020B0604020202020204" charset="0"/>
              </a:rPr>
              <a:t> definite </a:t>
            </a:r>
            <a:r>
              <a:rPr lang="en-US" sz="4400" b="1" dirty="0" err="1" smtClean="0">
                <a:solidFill>
                  <a:schemeClr val="bg1"/>
                </a:solidFill>
                <a:latin typeface="Ubuntu" panose="020B0604020202020204" charset="0"/>
              </a:rPr>
              <a:t>pe</a:t>
            </a:r>
            <a:r>
              <a:rPr lang="en-US" sz="4400" b="1" dirty="0" smtClean="0">
                <a:solidFill>
                  <a:schemeClr val="bg1"/>
                </a:solidFill>
                <a:latin typeface="Ubuntu" panose="020B0604020202020204" charset="0"/>
              </a:rPr>
              <a:t> view-</a:t>
            </a:r>
            <a:r>
              <a:rPr lang="en-US" sz="4400" b="1" dirty="0" err="1" smtClean="0">
                <a:solidFill>
                  <a:schemeClr val="bg1"/>
                </a:solidFill>
                <a:latin typeface="Ubuntu" panose="020B0604020202020204" charset="0"/>
              </a:rPr>
              <a:t>uri</a:t>
            </a:r>
            <a:r>
              <a:rPr lang="en-US" sz="4400" b="1" dirty="0" smtClean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  <a:latin typeface="Ubuntu" panose="020B0604020202020204" charset="0"/>
              </a:rPr>
              <a:t>si</a:t>
            </a:r>
            <a:r>
              <a:rPr lang="en-US" sz="4400" b="1" dirty="0" smtClean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  <a:latin typeface="Ubuntu" panose="020B0604020202020204" charset="0"/>
              </a:rPr>
              <a:t>inlocuiesc</a:t>
            </a:r>
            <a:r>
              <a:rPr lang="en-US" sz="4400" b="1" dirty="0" smtClean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  <a:latin typeface="Ubuntu" panose="020B0604020202020204" charset="0"/>
              </a:rPr>
              <a:t>operatiile</a:t>
            </a:r>
            <a:endParaRPr lang="en-US" sz="4400" b="1" dirty="0" smtClean="0">
              <a:solidFill>
                <a:schemeClr val="bg1"/>
              </a:solidFill>
              <a:latin typeface="Ubuntu" panose="020B0604020202020204" charset="0"/>
            </a:endParaRPr>
          </a:p>
          <a:p>
            <a:r>
              <a:rPr lang="en-US" sz="4400" b="1" dirty="0" err="1">
                <a:solidFill>
                  <a:schemeClr val="bg1"/>
                </a:solidFill>
                <a:latin typeface="Ubuntu" panose="020B0604020202020204" charset="0"/>
              </a:rPr>
              <a:t>p</a:t>
            </a:r>
            <a:r>
              <a:rPr lang="en-US" sz="4400" b="1" dirty="0" err="1" smtClean="0">
                <a:solidFill>
                  <a:schemeClr val="bg1"/>
                </a:solidFill>
                <a:latin typeface="Ubuntu" panose="020B0604020202020204" charset="0"/>
              </a:rPr>
              <a:t>e</a:t>
            </a:r>
            <a:r>
              <a:rPr lang="en-US" sz="4400" b="1" dirty="0" smtClean="0">
                <a:solidFill>
                  <a:schemeClr val="bg1"/>
                </a:solidFill>
                <a:latin typeface="Ubuntu" panose="020B0604020202020204" charset="0"/>
              </a:rPr>
              <a:t> care </a:t>
            </a:r>
            <a:r>
              <a:rPr lang="en-US" sz="4400" b="1" dirty="0" err="1" smtClean="0">
                <a:solidFill>
                  <a:schemeClr val="bg1"/>
                </a:solidFill>
                <a:latin typeface="Ubuntu" panose="020B0604020202020204" charset="0"/>
              </a:rPr>
              <a:t>sunt</a:t>
            </a:r>
            <a:r>
              <a:rPr lang="en-US" sz="4400" b="1" dirty="0" smtClean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  <a:latin typeface="Ubuntu" panose="020B0604020202020204" charset="0"/>
              </a:rPr>
              <a:t>atasate</a:t>
            </a:r>
            <a:r>
              <a:rPr lang="en-US" sz="4400" b="1" dirty="0" smtClean="0">
                <a:solidFill>
                  <a:schemeClr val="bg1"/>
                </a:solidFill>
                <a:latin typeface="Ubuntu" panose="020B0604020202020204" charset="0"/>
              </a:rPr>
              <a:t>.</a:t>
            </a:r>
            <a:endParaRPr lang="en-US" sz="4400" b="1" dirty="0">
              <a:solidFill>
                <a:schemeClr val="bg1"/>
              </a:solidFill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905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504950"/>
            <a:ext cx="7740000" cy="12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4800" dirty="0" smtClean="0"/>
              <a:t>Demo trigger INSTEAD OF</a:t>
            </a:r>
            <a:endParaRPr sz="4800" dirty="0"/>
          </a:p>
        </p:txBody>
      </p:sp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41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609600" y="2571750"/>
            <a:ext cx="79686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Triggere DDL</a:t>
            </a:r>
            <a:endParaRPr sz="6000" dirty="0"/>
          </a:p>
        </p:txBody>
      </p:sp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6343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43000" y="1123950"/>
            <a:ext cx="7010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Ubuntu" panose="020B0604020202020204" charset="0"/>
              </a:rPr>
              <a:t>Din </a:t>
            </a:r>
            <a:r>
              <a:rPr lang="en-US" sz="4400" dirty="0" err="1">
                <a:solidFill>
                  <a:schemeClr val="bg1"/>
                </a:solidFill>
                <a:latin typeface="Ubuntu" panose="020B0604020202020204" charset="0"/>
              </a:rPr>
              <a:t>punctul</a:t>
            </a:r>
            <a:r>
              <a:rPr lang="en-US" sz="4400" dirty="0">
                <a:solidFill>
                  <a:schemeClr val="bg1"/>
                </a:solidFill>
                <a:latin typeface="Ubuntu" panose="020B0604020202020204" charset="0"/>
              </a:rPr>
              <a:t> de </a:t>
            </a:r>
            <a:r>
              <a:rPr lang="en-US" sz="4400" dirty="0" err="1">
                <a:solidFill>
                  <a:schemeClr val="bg1"/>
                </a:solidFill>
                <a:latin typeface="Ubuntu" panose="020B0604020202020204" charset="0"/>
              </a:rPr>
              <a:t>vedere</a:t>
            </a:r>
            <a:r>
              <a:rPr lang="en-US" sz="4400" dirty="0">
                <a:solidFill>
                  <a:schemeClr val="bg1"/>
                </a:solidFill>
                <a:latin typeface="Ubuntu" panose="020B0604020202020204" charset="0"/>
              </a:rPr>
              <a:t> al </a:t>
            </a:r>
            <a:r>
              <a:rPr lang="en-US" sz="4400" dirty="0" err="1">
                <a:solidFill>
                  <a:schemeClr val="bg1"/>
                </a:solidFill>
                <a:latin typeface="Ubuntu" panose="020B0604020202020204" charset="0"/>
              </a:rPr>
              <a:t>momentului</a:t>
            </a:r>
            <a:r>
              <a:rPr lang="en-US" sz="44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Ubuntu" panose="020B0604020202020204" charset="0"/>
              </a:rPr>
              <a:t>cand</a:t>
            </a:r>
            <a:r>
              <a:rPr lang="en-US" sz="44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Ubuntu" panose="020B0604020202020204" charset="0"/>
              </a:rPr>
              <a:t>sunt</a:t>
            </a:r>
            <a:r>
              <a:rPr lang="en-US" sz="44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Ubuntu" panose="020B0604020202020204" charset="0"/>
              </a:rPr>
              <a:t>executate</a:t>
            </a:r>
            <a:r>
              <a:rPr lang="en-US" sz="4400" dirty="0">
                <a:solidFill>
                  <a:schemeClr val="bg1"/>
                </a:solidFill>
                <a:latin typeface="Ubuntu" panose="020B0604020202020204" charset="0"/>
              </a:rPr>
              <a:t>, </a:t>
            </a:r>
            <a:r>
              <a:rPr lang="en-US" sz="4400" dirty="0" err="1">
                <a:solidFill>
                  <a:schemeClr val="bg1"/>
                </a:solidFill>
                <a:latin typeface="Ubuntu" panose="020B0604020202020204" charset="0"/>
              </a:rPr>
              <a:t>triggerele</a:t>
            </a:r>
            <a:r>
              <a:rPr lang="en-US" sz="4400" dirty="0">
                <a:solidFill>
                  <a:schemeClr val="bg1"/>
                </a:solidFill>
                <a:latin typeface="Ubuntu" panose="020B0604020202020204" charset="0"/>
              </a:rPr>
              <a:t> de </a:t>
            </a:r>
            <a:r>
              <a:rPr lang="en-US" sz="4400" dirty="0" err="1">
                <a:solidFill>
                  <a:schemeClr val="bg1"/>
                </a:solidFill>
                <a:latin typeface="Ubuntu" panose="020B0604020202020204" charset="0"/>
              </a:rPr>
              <a:t>sistem</a:t>
            </a:r>
            <a:r>
              <a:rPr lang="en-US" sz="4400" dirty="0">
                <a:solidFill>
                  <a:schemeClr val="bg1"/>
                </a:solidFill>
                <a:latin typeface="Ubuntu" panose="020B0604020202020204" charset="0"/>
              </a:rPr>
              <a:t> pot fi de </a:t>
            </a:r>
            <a:r>
              <a:rPr lang="en-US" sz="4400" dirty="0" err="1">
                <a:solidFill>
                  <a:schemeClr val="bg1"/>
                </a:solidFill>
                <a:latin typeface="Ubuntu" panose="020B0604020202020204" charset="0"/>
              </a:rPr>
              <a:t>tipul</a:t>
            </a:r>
            <a:r>
              <a:rPr lang="en-US" sz="4400" dirty="0">
                <a:solidFill>
                  <a:schemeClr val="bg1"/>
                </a:solidFill>
                <a:latin typeface="Ubuntu" panose="020B0604020202020204" charset="0"/>
              </a:rPr>
              <a:t> before, after </a:t>
            </a:r>
            <a:r>
              <a:rPr lang="en-US" sz="4400" dirty="0" err="1">
                <a:solidFill>
                  <a:schemeClr val="bg1"/>
                </a:solidFill>
                <a:latin typeface="Ubuntu" panose="020B0604020202020204" charset="0"/>
              </a:rPr>
              <a:t>sau</a:t>
            </a:r>
            <a:r>
              <a:rPr lang="en-US" sz="4400" dirty="0">
                <a:solidFill>
                  <a:schemeClr val="bg1"/>
                </a:solidFill>
                <a:latin typeface="Ubuntu" panose="020B0604020202020204" charset="0"/>
              </a:rPr>
              <a:t> instead.</a:t>
            </a:r>
            <a:endParaRPr lang="en-US" sz="4400" b="1" dirty="0">
              <a:solidFill>
                <a:schemeClr val="bg1"/>
              </a:solidFill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572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093788"/>
            <a:ext cx="45624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572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43000" y="1123950"/>
            <a:ext cx="7010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Ubuntu" panose="020B0604020202020204" charset="0"/>
              </a:rPr>
              <a:t>In Oracle se pot face </a:t>
            </a:r>
            <a:r>
              <a:rPr lang="en-US" sz="4400" dirty="0" err="1">
                <a:solidFill>
                  <a:schemeClr val="bg1"/>
                </a:solidFill>
                <a:latin typeface="Ubuntu" panose="020B0604020202020204" charset="0"/>
              </a:rPr>
              <a:t>triggere</a:t>
            </a:r>
            <a:r>
              <a:rPr lang="en-US" sz="4400" dirty="0">
                <a:solidFill>
                  <a:schemeClr val="bg1"/>
                </a:solidFill>
                <a:latin typeface="Ubuntu" panose="020B0604020202020204" charset="0"/>
              </a:rPr>
              <a:t> care </a:t>
            </a:r>
            <a:r>
              <a:rPr lang="en-US" sz="4400" dirty="0" err="1">
                <a:solidFill>
                  <a:schemeClr val="bg1"/>
                </a:solidFill>
                <a:latin typeface="Ubuntu" panose="020B0604020202020204" charset="0"/>
              </a:rPr>
              <a:t>sa</a:t>
            </a:r>
            <a:r>
              <a:rPr lang="en-US" sz="4400" dirty="0">
                <a:solidFill>
                  <a:schemeClr val="bg1"/>
                </a:solidFill>
                <a:latin typeface="Ubuntu" panose="020B0604020202020204" charset="0"/>
              </a:rPr>
              <a:t> fie activate in </a:t>
            </a:r>
            <a:r>
              <a:rPr lang="en-US" sz="4400" dirty="0" err="1">
                <a:solidFill>
                  <a:schemeClr val="bg1"/>
                </a:solidFill>
                <a:latin typeface="Ubuntu" panose="020B0604020202020204" charset="0"/>
              </a:rPr>
              <a:t>momentul</a:t>
            </a:r>
            <a:r>
              <a:rPr lang="en-US" sz="4400" dirty="0">
                <a:solidFill>
                  <a:schemeClr val="bg1"/>
                </a:solidFill>
                <a:latin typeface="Ubuntu" panose="020B0604020202020204" charset="0"/>
              </a:rPr>
              <a:t> in care se </a:t>
            </a:r>
            <a:r>
              <a:rPr lang="en-US" sz="4400" dirty="0" err="1">
                <a:solidFill>
                  <a:schemeClr val="bg1"/>
                </a:solidFill>
                <a:latin typeface="Ubuntu" panose="020B0604020202020204" charset="0"/>
              </a:rPr>
              <a:t>executa</a:t>
            </a:r>
            <a:r>
              <a:rPr lang="en-US" sz="4400" dirty="0">
                <a:solidFill>
                  <a:schemeClr val="bg1"/>
                </a:solidFill>
                <a:latin typeface="Ubuntu" panose="020B0604020202020204" charset="0"/>
              </a:rPr>
              <a:t> o </a:t>
            </a:r>
            <a:r>
              <a:rPr lang="en-US" sz="4400" dirty="0" err="1">
                <a:solidFill>
                  <a:schemeClr val="bg1"/>
                </a:solidFill>
                <a:latin typeface="Ubuntu" panose="020B0604020202020204" charset="0"/>
              </a:rPr>
              <a:t>operatie</a:t>
            </a:r>
            <a:r>
              <a:rPr lang="en-US" sz="4400" dirty="0">
                <a:solidFill>
                  <a:schemeClr val="bg1"/>
                </a:solidFill>
                <a:latin typeface="Ubuntu" panose="020B0604020202020204" charset="0"/>
              </a:rPr>
              <a:t> de create</a:t>
            </a:r>
            <a:endParaRPr lang="en-US" sz="4400" b="1" dirty="0">
              <a:solidFill>
                <a:schemeClr val="bg1"/>
              </a:solidFill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33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403350"/>
            <a:ext cx="7097713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009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609600" y="2571750"/>
            <a:ext cx="79686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Triggere sistem</a:t>
            </a:r>
            <a:endParaRPr sz="6000" dirty="0"/>
          </a:p>
        </p:txBody>
      </p:sp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0131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24505" y="590550"/>
            <a:ext cx="701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Inafara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triggerelor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pentru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operatii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de tip DDL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exista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doua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tipuri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triggere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prin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intermediul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carora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puteti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obtine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diverse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informatii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atunci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cand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anumite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evenimente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se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intampla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in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sistem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. De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exemplu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ati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putea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sa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creati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o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tabela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de log in care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sa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scrieti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adresa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IP a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clientului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care s-a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conectat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la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baza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de date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sau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numele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Ubuntu" panose="020B0604020202020204" charset="0"/>
              </a:rPr>
              <a:t>acestuia</a:t>
            </a:r>
            <a:r>
              <a:rPr lang="en-US" sz="2800" dirty="0">
                <a:solidFill>
                  <a:schemeClr val="bg1"/>
                </a:solidFill>
                <a:latin typeface="Ubuntu" panose="020B0604020202020204" charset="0"/>
              </a:rPr>
              <a:t>.</a:t>
            </a:r>
            <a:endParaRPr lang="en-US" sz="2800" b="1" dirty="0">
              <a:solidFill>
                <a:schemeClr val="bg1"/>
              </a:solidFill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30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027113"/>
            <a:ext cx="7440613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05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930600" y="819150"/>
            <a:ext cx="7282800" cy="33847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4800" dirty="0" smtClean="0"/>
              <a:t>Un trigger </a:t>
            </a:r>
            <a:r>
              <a:rPr lang="en-US" sz="4800" dirty="0" err="1" smtClean="0"/>
              <a:t>este</a:t>
            </a:r>
            <a:r>
              <a:rPr lang="en-US" sz="4800" dirty="0" smtClean="0"/>
              <a:t> un </a:t>
            </a:r>
            <a:r>
              <a:rPr lang="en-US" sz="4800" b="1" dirty="0" smtClean="0"/>
              <a:t>bloc de cod</a:t>
            </a:r>
            <a:r>
              <a:rPr lang="en-US" sz="4800" dirty="0" smtClean="0"/>
              <a:t> care se </a:t>
            </a:r>
            <a:r>
              <a:rPr lang="en-US" sz="4800" b="1" dirty="0" err="1" smtClean="0"/>
              <a:t>executa</a:t>
            </a:r>
            <a:r>
              <a:rPr lang="en-US" sz="4800" dirty="0" smtClean="0"/>
              <a:t> la </a:t>
            </a:r>
            <a:r>
              <a:rPr lang="en-US" sz="4800" dirty="0" err="1" smtClean="0"/>
              <a:t>aparitia</a:t>
            </a:r>
            <a:r>
              <a:rPr lang="en-US" sz="4800" dirty="0" smtClean="0"/>
              <a:t> </a:t>
            </a:r>
            <a:r>
              <a:rPr lang="en-US" sz="4800" dirty="0" err="1" smtClean="0"/>
              <a:t>unui</a:t>
            </a:r>
            <a:r>
              <a:rPr lang="en-US" sz="4800" dirty="0" smtClean="0"/>
              <a:t> </a:t>
            </a:r>
            <a:r>
              <a:rPr lang="en-US" sz="4800" b="1" dirty="0" err="1" smtClean="0"/>
              <a:t>anumit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eveniment</a:t>
            </a:r>
            <a:r>
              <a:rPr lang="en-US" sz="4800" dirty="0" smtClean="0"/>
              <a:t>.</a:t>
            </a:r>
            <a:endParaRPr sz="4800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>
            <a:spLocks noGrp="1"/>
          </p:cNvSpPr>
          <p:nvPr>
            <p:ph type="ctrTitle" idx="4294967295"/>
          </p:nvPr>
        </p:nvSpPr>
        <p:spPr>
          <a:xfrm>
            <a:off x="930600" y="789712"/>
            <a:ext cx="3582000" cy="8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301" name="Google Shape;301;p34"/>
          <p:cNvSpPr txBox="1">
            <a:spLocks noGrp="1"/>
          </p:cNvSpPr>
          <p:nvPr>
            <p:ph type="subTitle" idx="4294967295"/>
          </p:nvPr>
        </p:nvSpPr>
        <p:spPr>
          <a:xfrm>
            <a:off x="930599" y="1903103"/>
            <a:ext cx="4573801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Ubuntu"/>
                <a:ea typeface="Ubuntu"/>
                <a:cs typeface="Ubuntu"/>
                <a:sym typeface="Ubuntu"/>
              </a:rPr>
              <a:t>Any questions?</a:t>
            </a:r>
            <a:endParaRPr b="1"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p</a:t>
            </a:r>
            <a:r>
              <a:rPr lang="en" dirty="0" smtClean="0"/>
              <a:t>etrache.andrei1@gmail.com</a:t>
            </a:r>
            <a:endParaRPr dirty="0"/>
          </a:p>
        </p:txBody>
      </p:sp>
      <p:sp>
        <p:nvSpPr>
          <p:cNvPr id="302" name="Google Shape;302;p3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03" name="Google Shape;303;p34"/>
          <p:cNvSpPr/>
          <p:nvPr/>
        </p:nvSpPr>
        <p:spPr>
          <a:xfrm>
            <a:off x="5504401" y="1494825"/>
            <a:ext cx="2153902" cy="215386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 Utilizarea triggerelor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52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subTitle" idx="4294967295"/>
          </p:nvPr>
        </p:nvSpPr>
        <p:spPr>
          <a:xfrm>
            <a:off x="990600" y="787326"/>
            <a:ext cx="7222725" cy="3460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US" sz="3600" dirty="0" smtClean="0"/>
              <a:t>Logging</a:t>
            </a:r>
          </a:p>
          <a:p>
            <a:pPr marL="342900" indent="-342900"/>
            <a:r>
              <a:rPr lang="en-US" sz="3600" dirty="0" err="1" smtClean="0"/>
              <a:t>Asigurarea</a:t>
            </a:r>
            <a:r>
              <a:rPr lang="en-US" sz="3600" dirty="0" smtClean="0"/>
              <a:t> </a:t>
            </a:r>
            <a:r>
              <a:rPr lang="en-US" sz="3600" dirty="0" err="1" smtClean="0"/>
              <a:t>integritatii</a:t>
            </a:r>
            <a:r>
              <a:rPr lang="en-US" sz="3600" dirty="0" smtClean="0"/>
              <a:t> </a:t>
            </a:r>
            <a:r>
              <a:rPr lang="en-US" sz="3600" dirty="0" err="1" smtClean="0"/>
              <a:t>dintre</a:t>
            </a:r>
            <a:r>
              <a:rPr lang="en-US" sz="3600" dirty="0" smtClean="0"/>
              <a:t> </a:t>
            </a:r>
            <a:r>
              <a:rPr lang="en-US" sz="3600" dirty="0" err="1" smtClean="0"/>
              <a:t>tabele</a:t>
            </a:r>
            <a:endParaRPr lang="en-US" sz="3600" dirty="0" smtClean="0"/>
          </a:p>
          <a:p>
            <a:pPr marL="342900" indent="-342900"/>
            <a:r>
              <a:rPr lang="en-US" sz="3600" dirty="0" err="1" smtClean="0"/>
              <a:t>Limitarea</a:t>
            </a:r>
            <a:r>
              <a:rPr lang="en-US" sz="3600" dirty="0" smtClean="0"/>
              <a:t> </a:t>
            </a:r>
            <a:r>
              <a:rPr lang="en-US" sz="3600" dirty="0" err="1" smtClean="0"/>
              <a:t>operatiilor</a:t>
            </a:r>
            <a:r>
              <a:rPr lang="en-US" sz="3600" dirty="0" smtClean="0"/>
              <a:t> </a:t>
            </a:r>
            <a:r>
              <a:rPr lang="en-US" sz="3600" dirty="0" err="1" smtClean="0"/>
              <a:t>pe</a:t>
            </a:r>
            <a:r>
              <a:rPr lang="en-US" sz="3600" dirty="0" smtClean="0"/>
              <a:t> </a:t>
            </a:r>
            <a:r>
              <a:rPr lang="en-US" sz="3600" dirty="0" err="1" smtClean="0"/>
              <a:t>baza</a:t>
            </a:r>
            <a:r>
              <a:rPr lang="en-US" sz="3600" dirty="0" smtClean="0"/>
              <a:t> de date in ore</a:t>
            </a:r>
            <a:r>
              <a:rPr lang="en-US" sz="3600" dirty="0"/>
              <a:t> </a:t>
            </a:r>
            <a:r>
              <a:rPr lang="en-US" sz="3600" dirty="0" err="1" smtClean="0"/>
              <a:t>specifice</a:t>
            </a:r>
            <a:endParaRPr lang="en-US" sz="3600" dirty="0" smtClean="0"/>
          </a:p>
          <a:p>
            <a:pPr marL="342900" indent="-342900"/>
            <a:endParaRPr lang="en-US" dirty="0" smtClean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" name="Google Shape;93;p18"/>
          <p:cNvSpPr txBox="1">
            <a:spLocks/>
          </p:cNvSpPr>
          <p:nvPr/>
        </p:nvSpPr>
        <p:spPr>
          <a:xfrm>
            <a:off x="990600" y="787326"/>
            <a:ext cx="7222725" cy="346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ctr">
              <a:buNone/>
            </a:pPr>
            <a:r>
              <a:rPr lang="en-US" sz="6000" b="1" dirty="0" smtClean="0">
                <a:latin typeface="Ubuntu" panose="020B0604020202020204" charset="0"/>
              </a:rPr>
              <a:t>3. Cum </a:t>
            </a:r>
            <a:r>
              <a:rPr lang="en-US" sz="6000" b="1" dirty="0" err="1" smtClean="0">
                <a:latin typeface="Ubuntu" panose="020B0604020202020204" charset="0"/>
              </a:rPr>
              <a:t>codam</a:t>
            </a:r>
            <a:r>
              <a:rPr lang="en-US" sz="6000" b="1" dirty="0" smtClean="0">
                <a:latin typeface="Ubuntu" panose="020B0604020202020204" charset="0"/>
              </a:rPr>
              <a:t> un trigger de tip</a:t>
            </a:r>
          </a:p>
          <a:p>
            <a:pPr marL="0" indent="0" algn="ctr">
              <a:buNone/>
            </a:pPr>
            <a:r>
              <a:rPr lang="en-US" sz="6000" b="1" dirty="0" smtClean="0">
                <a:latin typeface="Ubuntu" panose="020B0604020202020204" charset="0"/>
              </a:rPr>
              <a:t>DML?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914400" y="1123950"/>
            <a:ext cx="7282800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Triggerele DML pot fi construite asupra operatiilor de tip:</a:t>
            </a:r>
            <a:endParaRPr dirty="0"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838200" y="2647950"/>
            <a:ext cx="2268600" cy="48303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b="1" dirty="0" smtClean="0"/>
              <a:t>INSERT</a:t>
            </a:r>
            <a:endParaRPr sz="4000" dirty="0"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3421615" y="2571749"/>
            <a:ext cx="2268600" cy="6096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b="1" dirty="0" smtClean="0"/>
              <a:t>UPDATE</a:t>
            </a:r>
            <a:endParaRPr sz="4000"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3"/>
          </p:nvPr>
        </p:nvSpPr>
        <p:spPr>
          <a:xfrm>
            <a:off x="5943600" y="3028950"/>
            <a:ext cx="2268600" cy="53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b="1" dirty="0" smtClean="0"/>
              <a:t>DELETE</a:t>
            </a:r>
            <a:endParaRPr sz="4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4000"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930600" y="819150"/>
            <a:ext cx="7299000" cy="3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b="1" dirty="0" err="1" smtClean="0">
                <a:latin typeface="Ubuntu" panose="020B0604020202020204" charset="0"/>
              </a:rPr>
              <a:t>Prezentarea</a:t>
            </a:r>
            <a:r>
              <a:rPr lang="en-US" sz="6000" b="1" dirty="0" smtClean="0">
                <a:latin typeface="Ubuntu" panose="020B0604020202020204" charset="0"/>
              </a:rPr>
              <a:t> </a:t>
            </a:r>
            <a:r>
              <a:rPr lang="en-US" sz="6000" b="1" dirty="0" err="1" smtClean="0">
                <a:latin typeface="Ubuntu" panose="020B0604020202020204" charset="0"/>
              </a:rPr>
              <a:t>structurii</a:t>
            </a:r>
            <a:r>
              <a:rPr lang="en-US" sz="6000" b="1" dirty="0" smtClean="0">
                <a:latin typeface="Ubuntu" panose="020B0604020202020204" charset="0"/>
              </a:rPr>
              <a:t> </a:t>
            </a:r>
            <a:r>
              <a:rPr lang="en-US" sz="6000" b="1" dirty="0" err="1" smtClean="0">
                <a:latin typeface="Ubuntu" panose="020B0604020202020204" charset="0"/>
              </a:rPr>
              <a:t>triggerului</a:t>
            </a:r>
            <a:endParaRPr sz="6000" b="1" dirty="0">
              <a:latin typeface="Ubuntu" panose="020B0604020202020204" charset="0"/>
            </a:endParaRPr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54430" y="1504950"/>
            <a:ext cx="662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Ubuntu" panose="020B0604020202020204" charset="0"/>
              </a:rPr>
              <a:t>Demo trigger logging</a:t>
            </a:r>
            <a:endParaRPr lang="en-US" sz="6000" b="1" dirty="0">
              <a:solidFill>
                <a:schemeClr val="bg1"/>
              </a:solidFill>
              <a:latin typeface="Ubuntu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293</Words>
  <Application>Microsoft Office PowerPoint</Application>
  <PresentationFormat>On-screen Show (16:9)</PresentationFormat>
  <Paragraphs>75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Work Sans Regular</vt:lpstr>
      <vt:lpstr>Ubuntu Light</vt:lpstr>
      <vt:lpstr>Calibri</vt:lpstr>
      <vt:lpstr>Ubuntu</vt:lpstr>
      <vt:lpstr>Isidore template</vt:lpstr>
      <vt:lpstr>Triggers</vt:lpstr>
      <vt:lpstr>1.Ce este un  trigger?</vt:lpstr>
      <vt:lpstr>PowerPoint Presentation</vt:lpstr>
      <vt:lpstr>2. Utilizarea triggerelor</vt:lpstr>
      <vt:lpstr>PowerPoint Presentation</vt:lpstr>
      <vt:lpstr>PowerPoint Presentation</vt:lpstr>
      <vt:lpstr>Triggerele DML pot fi construite asupra operatiilor de tip:</vt:lpstr>
      <vt:lpstr>PowerPoint Presentation</vt:lpstr>
      <vt:lpstr>PowerPoint Presentation</vt:lpstr>
      <vt:lpstr>PowerPoint Presentation</vt:lpstr>
      <vt:lpstr>Erori de tip mutating table</vt:lpstr>
      <vt:lpstr>PowerPoint Presentation</vt:lpstr>
      <vt:lpstr>Erorile de tip mutating table ORA-04091 au loc atunci cand un trigger de tip FOR EACH ROW incearca sa examineze/modifice tabela care este IN CURS de modificare.</vt:lpstr>
      <vt:lpstr>PowerPoint Presentation</vt:lpstr>
      <vt:lpstr>Remediu? Compound trigger + salvare valori</vt:lpstr>
      <vt:lpstr>PowerPoint Presentation</vt:lpstr>
      <vt:lpstr>Demo compound trigger</vt:lpstr>
      <vt:lpstr>PowerPoint Presentation</vt:lpstr>
      <vt:lpstr>Triggere INSTEAD OF</vt:lpstr>
      <vt:lpstr>PowerPoint Presentation</vt:lpstr>
      <vt:lpstr>Demo trigger INSTEAD OF</vt:lpstr>
      <vt:lpstr>Triggere DDL</vt:lpstr>
      <vt:lpstr>PowerPoint Presentation</vt:lpstr>
      <vt:lpstr>PowerPoint Presentation</vt:lpstr>
      <vt:lpstr>PowerPoint Presentation</vt:lpstr>
      <vt:lpstr>PowerPoint Presentation</vt:lpstr>
      <vt:lpstr>Triggere sistem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</dc:title>
  <cp:lastModifiedBy>Andrewq</cp:lastModifiedBy>
  <cp:revision>27</cp:revision>
  <dcterms:modified xsi:type="dcterms:W3CDTF">2022-04-18T20:01:39Z</dcterms:modified>
</cp:coreProperties>
</file>