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7" r:id="rId6"/>
    <p:sldId id="268" r:id="rId7"/>
    <p:sldId id="269" r:id="rId8"/>
    <p:sldId id="270" r:id="rId9"/>
    <p:sldId id="263" r:id="rId10"/>
    <p:sldId id="264" r:id="rId11"/>
    <p:sldId id="271" r:id="rId12"/>
    <p:sldId id="272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MU Serif" panose="02000603000000000000" pitchFamily="2" charset="0"/>
      <p:regular r:id="rId20"/>
      <p:bold r:id="rId21"/>
      <p:italic r:id="rId22"/>
      <p:bold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54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31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736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32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915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76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5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77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7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39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29B611-8590-4DC3-ADEB-28F97FEA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0F13086-B6B9-4FFA-8837-887B8D456C6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1" y="916427"/>
            <a:ext cx="4152265" cy="2262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E9339377-96F4-4313-8243-AFC4BB13F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1000"/>
                  </p:ext>
                </p:extLst>
              </p:nvPr>
            </p:nvGraphicFramePr>
            <p:xfrm>
              <a:off x="4783059" y="916427"/>
              <a:ext cx="7139943" cy="4865371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5255">
                      <a:extLst>
                        <a:ext uri="{9D8B030D-6E8A-4147-A177-3AD203B41FA5}">
                          <a16:colId xmlns:a16="http://schemas.microsoft.com/office/drawing/2014/main" val="1226986183"/>
                        </a:ext>
                      </a:extLst>
                    </a:gridCol>
                    <a:gridCol w="1402458">
                      <a:extLst>
                        <a:ext uri="{9D8B030D-6E8A-4147-A177-3AD203B41FA5}">
                          <a16:colId xmlns:a16="http://schemas.microsoft.com/office/drawing/2014/main" val="3645893678"/>
                        </a:ext>
                      </a:extLst>
                    </a:gridCol>
                    <a:gridCol w="1606012">
                      <a:extLst>
                        <a:ext uri="{9D8B030D-6E8A-4147-A177-3AD203B41FA5}">
                          <a16:colId xmlns:a16="http://schemas.microsoft.com/office/drawing/2014/main" val="99464168"/>
                        </a:ext>
                      </a:extLst>
                    </a:gridCol>
                    <a:gridCol w="1217879">
                      <a:extLst>
                        <a:ext uri="{9D8B030D-6E8A-4147-A177-3AD203B41FA5}">
                          <a16:colId xmlns:a16="http://schemas.microsoft.com/office/drawing/2014/main" val="682419015"/>
                        </a:ext>
                      </a:extLst>
                    </a:gridCol>
                    <a:gridCol w="1108339">
                      <a:extLst>
                        <a:ext uri="{9D8B030D-6E8A-4147-A177-3AD203B41FA5}">
                          <a16:colId xmlns:a16="http://schemas.microsoft.com/office/drawing/2014/main" val="3925188902"/>
                        </a:ext>
                      </a:extLst>
                    </a:gridCol>
                  </a:tblGrid>
                  <a:tr h="34378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Diâmetro Nominal</a:t>
                          </a:r>
                          <a:r>
                            <a:rPr lang="pt-BR" sz="1400" baseline="300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(mm)</a:t>
                          </a:r>
                        </a:p>
                      </a:txBody>
                      <a:tcPr marL="34134" marR="34134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e tolerância por unidade de comprimento</a:t>
                          </a:r>
                        </a:p>
                      </a:txBody>
                      <a:tcPr marL="34134" marR="3413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Valores Nominais</a:t>
                          </a:r>
                        </a:p>
                      </a:txBody>
                      <a:tcPr marL="34134" marR="3413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569458"/>
                      </a:ext>
                    </a:extLst>
                  </a:tr>
                  <a:tr h="686293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Barras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Nominal</a:t>
                          </a:r>
                          <a:r>
                            <a:rPr lang="pt-BR" sz="1400" baseline="300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 </a:t>
                          </a: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(kg/m)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Máxima variação permitida para massa nominal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Área da Seção (mm²)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Perímetro (m)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530255931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6,30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0,245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7%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31,20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19,80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1491052441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0,395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7%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50,30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25,10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1928882055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0,617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78,50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31,40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466818717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12,50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0,963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122,70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39,30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175256358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16,00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1,578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5%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201,10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50,30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715135948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20,00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2,466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5%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314,20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62,80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930720591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22,00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2,984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4%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380,10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69,10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1234726547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3,853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4%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490,90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78,50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608359738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32,00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6,313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4%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804,20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100,50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621522351"/>
                      </a:ext>
                    </a:extLst>
                  </a:tr>
                  <a:tr h="332126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40,00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9,865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</a:rPr>
                                  <m:t>∓ 4%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1256,60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125,70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7231311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E9339377-96F4-4313-8243-AFC4BB13F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1000"/>
                  </p:ext>
                </p:extLst>
              </p:nvPr>
            </p:nvGraphicFramePr>
            <p:xfrm>
              <a:off x="4783059" y="916427"/>
              <a:ext cx="7139943" cy="4865371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5255">
                      <a:extLst>
                        <a:ext uri="{9D8B030D-6E8A-4147-A177-3AD203B41FA5}">
                          <a16:colId xmlns:a16="http://schemas.microsoft.com/office/drawing/2014/main" val="1226986183"/>
                        </a:ext>
                      </a:extLst>
                    </a:gridCol>
                    <a:gridCol w="1402458">
                      <a:extLst>
                        <a:ext uri="{9D8B030D-6E8A-4147-A177-3AD203B41FA5}">
                          <a16:colId xmlns:a16="http://schemas.microsoft.com/office/drawing/2014/main" val="3645893678"/>
                        </a:ext>
                      </a:extLst>
                    </a:gridCol>
                    <a:gridCol w="1606012">
                      <a:extLst>
                        <a:ext uri="{9D8B030D-6E8A-4147-A177-3AD203B41FA5}">
                          <a16:colId xmlns:a16="http://schemas.microsoft.com/office/drawing/2014/main" val="99464168"/>
                        </a:ext>
                      </a:extLst>
                    </a:gridCol>
                    <a:gridCol w="1217879">
                      <a:extLst>
                        <a:ext uri="{9D8B030D-6E8A-4147-A177-3AD203B41FA5}">
                          <a16:colId xmlns:a16="http://schemas.microsoft.com/office/drawing/2014/main" val="682419015"/>
                        </a:ext>
                      </a:extLst>
                    </a:gridCol>
                    <a:gridCol w="1108339">
                      <a:extLst>
                        <a:ext uri="{9D8B030D-6E8A-4147-A177-3AD203B41FA5}">
                          <a16:colId xmlns:a16="http://schemas.microsoft.com/office/drawing/2014/main" val="3925188902"/>
                        </a:ext>
                      </a:extLst>
                    </a:gridCol>
                  </a:tblGrid>
                  <a:tr h="612839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Diâmetro Nominal</a:t>
                          </a:r>
                          <a:r>
                            <a:rPr lang="pt-BR" sz="1400" baseline="300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(mm)</a:t>
                          </a:r>
                        </a:p>
                      </a:txBody>
                      <a:tcPr marL="34134" marR="34134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e tolerância por unidade de comprimento</a:t>
                          </a:r>
                        </a:p>
                      </a:txBody>
                      <a:tcPr marL="34134" marR="3413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Valores Nominais</a:t>
                          </a:r>
                        </a:p>
                      </a:txBody>
                      <a:tcPr marL="34134" marR="3413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569458"/>
                      </a:ext>
                    </a:extLst>
                  </a:tr>
                  <a:tr h="92513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Barras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Nominal</a:t>
                          </a:r>
                          <a:r>
                            <a:rPr lang="pt-BR" sz="1400" baseline="300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 </a:t>
                          </a: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(kg/m)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Máxima variação permitida para massa nominal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Área da Seção (mm²)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Perímetro (m)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53025593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6,30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0,245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468519" r="-145247" b="-9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31,20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19,80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149105244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0,395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558182" r="-14524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50,30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25,10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1928882055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0,617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670370" r="-145247" b="-7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78,50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31,40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466818717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12,50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0,963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756364" r="-145247" b="-6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122,70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39,30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175256358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16,00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1,578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856364" r="-145247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201,10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50,30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715135948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20,00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2,466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974074" r="-145247" b="-43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314,20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62,80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93072059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22,00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2,984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1054545" r="-145247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380,10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69,10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1234726547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3,853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1154545" r="-14524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490,90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78,50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608359738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32,00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6,313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1277778" r="-145247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804,20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100,50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262152235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40,00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9,865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4134" marR="34134" marT="0" marB="0" anchor="ctr">
                        <a:blipFill>
                          <a:blip r:embed="rId5"/>
                          <a:stretch>
                            <a:fillRect l="-200380" t="-1352727" r="-145247" b="-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1256,60</a:t>
                          </a:r>
                        </a:p>
                      </a:txBody>
                      <a:tcPr marL="34134" marR="3413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125,70</a:t>
                          </a:r>
                        </a:p>
                      </a:txBody>
                      <a:tcPr marL="34134" marR="34134" marT="0" marB="0" anchor="ctr"/>
                    </a:tc>
                    <a:extLst>
                      <a:ext uri="{0D108BD9-81ED-4DB2-BD59-A6C34878D82A}">
                        <a16:rowId xmlns:a16="http://schemas.microsoft.com/office/drawing/2014/main" val="7231311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E1F1D7-EE07-465C-ABD4-C83477FDBD87}"/>
              </a:ext>
            </a:extLst>
          </p:cNvPr>
          <p:cNvSpPr txBox="1"/>
          <p:nvPr/>
        </p:nvSpPr>
        <p:spPr>
          <a:xfrm>
            <a:off x="4783059" y="5859344"/>
            <a:ext cx="713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Características das barras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955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E1F1D7-EE07-465C-ABD4-C83477FDBD87}"/>
              </a:ext>
            </a:extLst>
          </p:cNvPr>
          <p:cNvSpPr txBox="1"/>
          <p:nvPr/>
        </p:nvSpPr>
        <p:spPr>
          <a:xfrm>
            <a:off x="6871317" y="5810794"/>
            <a:ext cx="505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Características de fios</a:t>
            </a:r>
            <a:endParaRPr lang="pt-B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a 2">
                <a:extLst>
                  <a:ext uri="{FF2B5EF4-FFF2-40B4-BE49-F238E27FC236}">
                    <a16:creationId xmlns:a16="http://schemas.microsoft.com/office/drawing/2014/main" id="{CA61CEE5-2189-4A9F-B86D-EFEBDEC31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647658"/>
                  </p:ext>
                </p:extLst>
              </p:nvPr>
            </p:nvGraphicFramePr>
            <p:xfrm>
              <a:off x="287864" y="606994"/>
              <a:ext cx="6400801" cy="5596703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554545">
                      <a:extLst>
                        <a:ext uri="{9D8B030D-6E8A-4147-A177-3AD203B41FA5}">
                          <a16:colId xmlns:a16="http://schemas.microsoft.com/office/drawing/2014/main" val="2377092797"/>
                        </a:ext>
                      </a:extLst>
                    </a:gridCol>
                    <a:gridCol w="1311577">
                      <a:extLst>
                        <a:ext uri="{9D8B030D-6E8A-4147-A177-3AD203B41FA5}">
                          <a16:colId xmlns:a16="http://schemas.microsoft.com/office/drawing/2014/main" val="866858647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1322368363"/>
                        </a:ext>
                      </a:extLst>
                    </a:gridCol>
                    <a:gridCol w="1076344">
                      <a:extLst>
                        <a:ext uri="{9D8B030D-6E8A-4147-A177-3AD203B41FA5}">
                          <a16:colId xmlns:a16="http://schemas.microsoft.com/office/drawing/2014/main" val="310329051"/>
                        </a:ext>
                      </a:extLst>
                    </a:gridCol>
                    <a:gridCol w="979620">
                      <a:extLst>
                        <a:ext uri="{9D8B030D-6E8A-4147-A177-3AD203B41FA5}">
                          <a16:colId xmlns:a16="http://schemas.microsoft.com/office/drawing/2014/main" val="2665531872"/>
                        </a:ext>
                      </a:extLst>
                    </a:gridCol>
                  </a:tblGrid>
                  <a:tr h="584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Diâmetro Nominal</a:t>
                          </a:r>
                          <a:r>
                            <a:rPr lang="pt-BR" sz="1350" baseline="300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 </a:t>
                          </a:r>
                          <a:r>
                            <a:rPr lang="pt-BR" sz="135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(mm)</a:t>
                          </a:r>
                        </a:p>
                      </a:txBody>
                      <a:tcPr marL="29388" marR="29388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e tolerância por unidade de comprimento</a:t>
                          </a:r>
                        </a:p>
                      </a:txBody>
                      <a:tcPr marL="29388" marR="29388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Valores Nominais</a:t>
                          </a:r>
                        </a:p>
                      </a:txBody>
                      <a:tcPr marL="29388" marR="29388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70031"/>
                      </a:ext>
                    </a:extLst>
                  </a:tr>
                  <a:tr h="883023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Fios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Nominal</a:t>
                          </a:r>
                          <a:r>
                            <a:rPr lang="pt-BR" sz="1350" baseline="300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 </a:t>
                          </a: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(kg/m)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Máxima variação permitida para massa nominal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Área da Seção (mm²)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Perímetro (m)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1166080573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2,40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0,036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7,50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347903710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3,40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0,071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9,10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10,70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1933218648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3,80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0,089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11,30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11,90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863856743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4,20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0,109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13,90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13,20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218819529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4,60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16,60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14,50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170893698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0,154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19,60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15,7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266987795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0,187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23,80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17,30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499445959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0,222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28,30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18,80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717231352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6,40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0,253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32,20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20,10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2701995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0,302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38,50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22,00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1166559388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0,395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50,30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25,10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517471650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0,558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70,90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29,80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549872882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0,617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350">
                                    <a:effectLst/>
                                  </a:rPr>
                                  <m:t>∓ 6%</m:t>
                                </m:r>
                              </m:oMath>
                            </m:oMathPara>
                          </a14:m>
                          <a:endParaRPr lang="pt-BR" sz="135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78,50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31,40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5478911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a 2">
                <a:extLst>
                  <a:ext uri="{FF2B5EF4-FFF2-40B4-BE49-F238E27FC236}">
                    <a16:creationId xmlns:a16="http://schemas.microsoft.com/office/drawing/2014/main" id="{CA61CEE5-2189-4A9F-B86D-EFEBDEC31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647658"/>
                  </p:ext>
                </p:extLst>
              </p:nvPr>
            </p:nvGraphicFramePr>
            <p:xfrm>
              <a:off x="287864" y="606994"/>
              <a:ext cx="6400801" cy="5596703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554545">
                      <a:extLst>
                        <a:ext uri="{9D8B030D-6E8A-4147-A177-3AD203B41FA5}">
                          <a16:colId xmlns:a16="http://schemas.microsoft.com/office/drawing/2014/main" val="2377092797"/>
                        </a:ext>
                      </a:extLst>
                    </a:gridCol>
                    <a:gridCol w="1311577">
                      <a:extLst>
                        <a:ext uri="{9D8B030D-6E8A-4147-A177-3AD203B41FA5}">
                          <a16:colId xmlns:a16="http://schemas.microsoft.com/office/drawing/2014/main" val="866858647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1322368363"/>
                        </a:ext>
                      </a:extLst>
                    </a:gridCol>
                    <a:gridCol w="1076344">
                      <a:extLst>
                        <a:ext uri="{9D8B030D-6E8A-4147-A177-3AD203B41FA5}">
                          <a16:colId xmlns:a16="http://schemas.microsoft.com/office/drawing/2014/main" val="310329051"/>
                        </a:ext>
                      </a:extLst>
                    </a:gridCol>
                    <a:gridCol w="979620">
                      <a:extLst>
                        <a:ext uri="{9D8B030D-6E8A-4147-A177-3AD203B41FA5}">
                          <a16:colId xmlns:a16="http://schemas.microsoft.com/office/drawing/2014/main" val="2665531872"/>
                        </a:ext>
                      </a:extLst>
                    </a:gridCol>
                  </a:tblGrid>
                  <a:tr h="584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Diâmetro Nominal</a:t>
                          </a:r>
                          <a:r>
                            <a:rPr lang="pt-BR" sz="1350" baseline="300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 </a:t>
                          </a:r>
                          <a:r>
                            <a:rPr lang="pt-BR" sz="135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(mm)</a:t>
                          </a:r>
                        </a:p>
                      </a:txBody>
                      <a:tcPr marL="29388" marR="29388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e tolerância por unidade de comprimento</a:t>
                          </a:r>
                        </a:p>
                      </a:txBody>
                      <a:tcPr marL="29388" marR="29388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Valores Nominais</a:t>
                          </a:r>
                        </a:p>
                      </a:txBody>
                      <a:tcPr marL="29388" marR="29388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70031"/>
                      </a:ext>
                    </a:extLst>
                  </a:tr>
                  <a:tr h="883023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Fios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Massa Nominal</a:t>
                          </a:r>
                          <a:r>
                            <a:rPr lang="pt-BR" sz="1350" baseline="300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 </a:t>
                          </a: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(kg/m)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Máxima variação permitida para massa nominal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Área da Seção (mm²)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Perímetro (m)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1166080573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2,40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0,036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463462" r="-139669" b="-1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7,50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347903710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3,40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0,071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563462" r="-139669" b="-1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9,10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10,70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1933218648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3,80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0,089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663462" r="-139669" b="-10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11,30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11,90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863856743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4,20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0,109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749057" r="-139669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13,90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13,20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218819529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4,60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865385" r="-139669" b="-8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16,60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14,50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170893698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0,154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965385" r="-139669" b="-7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19,60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15,7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266987795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0,187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1065385" r="-139669" b="-6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23,80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17,30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499445959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0,222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1165385" r="-139669" b="-5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28,30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18,80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717231352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6,40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0,253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1265385" r="-139669" b="-4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32,20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20,10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32701995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0,302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1339623" r="-139669" b="-3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38,50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22,00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1166559388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0,395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1467308" r="-139669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50,30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25,10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517471650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0,558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1567308" r="-139669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70,90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29,80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2549872882"/>
                      </a:ext>
                    </a:extLst>
                  </a:tr>
                  <a:tr h="31759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10,00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0,617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9388" marR="29388" marT="0" marB="0" anchor="ctr">
                        <a:blipFill>
                          <a:blip r:embed="rId4"/>
                          <a:stretch>
                            <a:fillRect l="-194628" t="-1667308" r="-139669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78,50</a:t>
                          </a:r>
                        </a:p>
                      </a:txBody>
                      <a:tcPr marL="29388" marR="29388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35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31,40</a:t>
                          </a:r>
                        </a:p>
                      </a:txBody>
                      <a:tcPr marL="29388" marR="29388" marT="0" marB="0" anchor="ctr"/>
                    </a:tc>
                    <a:extLst>
                      <a:ext uri="{0D108BD9-81ED-4DB2-BD59-A6C34878D82A}">
                        <a16:rowId xmlns:a16="http://schemas.microsoft.com/office/drawing/2014/main" val="5478911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373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E1F1D7-EE07-465C-ABD4-C83477FDBD87}"/>
              </a:ext>
            </a:extLst>
          </p:cNvPr>
          <p:cNvSpPr txBox="1"/>
          <p:nvPr/>
        </p:nvSpPr>
        <p:spPr>
          <a:xfrm>
            <a:off x="257706" y="3944669"/>
            <a:ext cx="4660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Comportamento real</a:t>
            </a:r>
            <a:endParaRPr lang="pt-BR" sz="18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5A1DA82-5108-4D52-8800-B5A2392DB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761753"/>
              </p:ext>
            </p:extLst>
          </p:nvPr>
        </p:nvGraphicFramePr>
        <p:xfrm>
          <a:off x="7453085" y="1411533"/>
          <a:ext cx="3497802" cy="2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2534004" imgH="1714739" progId="Paint.Picture">
                  <p:embed/>
                </p:oleObj>
              </mc:Choice>
              <mc:Fallback>
                <p:oleObj name="Imagem de Bitmap" r:id="rId4" imgW="2534004" imgH="171473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085" y="1411533"/>
                        <a:ext cx="3497802" cy="2321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A4EC461-A99E-4CE2-A1B2-B31763F4D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5124"/>
              </p:ext>
            </p:extLst>
          </p:nvPr>
        </p:nvGraphicFramePr>
        <p:xfrm>
          <a:off x="860370" y="1153123"/>
          <a:ext cx="3878547" cy="283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6" imgW="2200582" imgH="1933333" progId="Paint.Picture">
                  <p:embed/>
                </p:oleObj>
              </mc:Choice>
              <mc:Fallback>
                <p:oleObj name="Imagem de Bitmap" r:id="rId6" imgW="2200582" imgH="19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70" y="1153123"/>
                        <a:ext cx="3878547" cy="2838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40FD61-75A6-4231-8644-0ECEF179EFC9}"/>
              </a:ext>
            </a:extLst>
          </p:cNvPr>
          <p:cNvSpPr txBox="1"/>
          <p:nvPr/>
        </p:nvSpPr>
        <p:spPr>
          <a:xfrm>
            <a:off x="6882610" y="3991889"/>
            <a:ext cx="504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Comportamento </a:t>
            </a:r>
            <a:r>
              <a:rPr lang="pt-BR" sz="1800" dirty="0">
                <a:latin typeface="CMU Serif" panose="02000603000000000000" pitchFamily="2" charset="0"/>
                <a:ea typeface="Times New Roman" panose="02020603050405020304" pitchFamily="18" charset="0"/>
              </a:rPr>
              <a:t>idealizado</a:t>
            </a:r>
            <a:endParaRPr lang="pt-BR" sz="18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E3A5B1-FCAF-44E9-88A2-04F76658B58C}"/>
              </a:ext>
            </a:extLst>
          </p:cNvPr>
          <p:cNvSpPr txBox="1"/>
          <p:nvPr/>
        </p:nvSpPr>
        <p:spPr>
          <a:xfrm>
            <a:off x="3564511" y="5147786"/>
            <a:ext cx="505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Módulo de elasticidade </a:t>
            </a:r>
            <a:r>
              <a:rPr lang="pt-BR" sz="18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200</a:t>
            </a:r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a </a:t>
            </a:r>
            <a:r>
              <a:rPr lang="pt-BR" sz="18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210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GPa</a:t>
            </a:r>
            <a:endParaRPr lang="pt-BR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8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458165-AD7F-4B89-97A8-F674675F79DA}"/>
              </a:ext>
            </a:extLst>
          </p:cNvPr>
          <p:cNvSpPr txBox="1"/>
          <p:nvPr/>
        </p:nvSpPr>
        <p:spPr>
          <a:xfrm>
            <a:off x="364952" y="693590"/>
            <a:ext cx="57254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</a:rPr>
              <a:t>Materiais que compõem o concreto armado:</a:t>
            </a:r>
          </a:p>
          <a:p>
            <a:pPr algn="just"/>
            <a:endParaRPr lang="pt-BR" sz="2000" dirty="0">
              <a:latin typeface="CMU Serif" panose="02000603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</a:rPr>
              <a:t>Agregado;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MU Serif" panose="02000603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</a:rPr>
              <a:t>Cimento;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MU Serif" panose="02000603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</a:rPr>
              <a:t>Água;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MU Serif" panose="02000603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</a:rPr>
              <a:t>Aço.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0F907F-BC95-40B7-A1A2-40F22A26F4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421"/>
          <a:stretch/>
        </p:blipFill>
        <p:spPr>
          <a:xfrm>
            <a:off x="494690" y="4157540"/>
            <a:ext cx="2334080" cy="157736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5FB4753-D1FA-4EF5-A533-FBF714606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72" y="717939"/>
            <a:ext cx="3850846" cy="379869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EB8A7265-CF83-4250-80BE-FC2EDB70ED93}"/>
              </a:ext>
            </a:extLst>
          </p:cNvPr>
          <p:cNvSpPr/>
          <p:nvPr/>
        </p:nvSpPr>
        <p:spPr>
          <a:xfrm>
            <a:off x="6688665" y="4516629"/>
            <a:ext cx="5234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Fonte: http://www.fazfacil.com.br/reforma-construcao/tracos-concreto-mistura/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F10DB0DA-3FE5-4DAF-97C3-58368A459520}"/>
              </a:ext>
            </a:extLst>
          </p:cNvPr>
          <p:cNvSpPr/>
          <p:nvPr/>
        </p:nvSpPr>
        <p:spPr>
          <a:xfrm>
            <a:off x="2077375" y="1260629"/>
            <a:ext cx="381740" cy="16786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E86F3B-2E12-4BDE-A1F9-56B9EA5D1835}"/>
              </a:ext>
            </a:extLst>
          </p:cNvPr>
          <p:cNvCxnSpPr>
            <a:cxnSpLocks/>
          </p:cNvCxnSpPr>
          <p:nvPr/>
        </p:nvCxnSpPr>
        <p:spPr>
          <a:xfrm>
            <a:off x="2670783" y="2099948"/>
            <a:ext cx="45364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9E4D28-52FD-46C2-AA64-1ACEA8B29B04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Agregados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6F12B9-536E-4C29-827B-E4237266F59E}"/>
              </a:ext>
            </a:extLst>
          </p:cNvPr>
          <p:cNvSpPr txBox="1"/>
          <p:nvPr/>
        </p:nvSpPr>
        <p:spPr>
          <a:xfrm>
            <a:off x="257705" y="1237527"/>
            <a:ext cx="1166529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Os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agregados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são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materiais granulares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geralmente inertes, com dimensões e propriedades adequadas para a preparação de argamassa ou concreto.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Classificação: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Segundo a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origem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Segundo a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massa específica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Segundo as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dimensões da partícula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48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9ECEAA7-7826-4748-A341-7DB81E6F9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71595"/>
              </p:ext>
            </p:extLst>
          </p:nvPr>
        </p:nvGraphicFramePr>
        <p:xfrm>
          <a:off x="455820" y="807213"/>
          <a:ext cx="5505421" cy="236963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823757">
                  <a:extLst>
                    <a:ext uri="{9D8B030D-6E8A-4147-A177-3AD203B41FA5}">
                      <a16:colId xmlns:a16="http://schemas.microsoft.com/office/drawing/2014/main" val="3319333015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528186415"/>
                    </a:ext>
                  </a:extLst>
                </a:gridCol>
                <a:gridCol w="1708485">
                  <a:extLst>
                    <a:ext uri="{9D8B030D-6E8A-4147-A177-3AD203B41FA5}">
                      <a16:colId xmlns:a16="http://schemas.microsoft.com/office/drawing/2014/main" val="1621335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Tipo do agregado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Faixa de dimensões (mm)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DMC em mm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814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Brita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4,80 – 9,50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9,50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4215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Brita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9,50 – 19,00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19,00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1907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Brita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19,00 – 25,00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25,00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8261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Brita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25,00 – 50,00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50,00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6284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Brita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50,00 - 76,00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76,00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64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Brita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76,00 – 100,00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100,00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0046768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8526C1F6-89C7-45B5-89F4-8EEE3401BFAC}"/>
              </a:ext>
            </a:extLst>
          </p:cNvPr>
          <p:cNvSpPr txBox="1"/>
          <p:nvPr/>
        </p:nvSpPr>
        <p:spPr>
          <a:xfrm>
            <a:off x="455820" y="3331829"/>
            <a:ext cx="5505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Faixa de dimensões e DMC do agregado graúdo tipo brita</a:t>
            </a:r>
            <a:endParaRPr lang="pt-BR" sz="18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EEACF9-6E73-4559-ABC1-1EC27FEE4C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51700" y="681411"/>
            <a:ext cx="5384480" cy="55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9E4D28-52FD-46C2-AA64-1ACEA8B29B04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Cimento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6F12B9-536E-4C29-827B-E4237266F59E}"/>
              </a:ext>
            </a:extLst>
          </p:cNvPr>
          <p:cNvSpPr txBox="1"/>
          <p:nvPr/>
        </p:nvSpPr>
        <p:spPr>
          <a:xfrm>
            <a:off x="257705" y="1237527"/>
            <a:ext cx="1166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 definição, o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cimento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 um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material ligante </a:t>
            </a: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aglomerante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normalmente pulverulento, que realiza a união entre as partículas dos agregados.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B3D74CF-74AF-4837-A1B9-45396343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26924"/>
              </p:ext>
            </p:extLst>
          </p:nvPr>
        </p:nvGraphicFramePr>
        <p:xfrm>
          <a:off x="307102" y="2200307"/>
          <a:ext cx="4985084" cy="175679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132619">
                  <a:extLst>
                    <a:ext uri="{9D8B030D-6E8A-4147-A177-3AD203B41FA5}">
                      <a16:colId xmlns:a16="http://schemas.microsoft.com/office/drawing/2014/main" val="987130433"/>
                    </a:ext>
                  </a:extLst>
                </a:gridCol>
                <a:gridCol w="2852465">
                  <a:extLst>
                    <a:ext uri="{9D8B030D-6E8A-4147-A177-3AD203B41FA5}">
                      <a16:colId xmlns:a16="http://schemas.microsoft.com/office/drawing/2014/main" val="1373319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Componente químico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Teores médios (%)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59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58 - 67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734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SiO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pt-BR" sz="140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16 - 26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79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pt-BR" sz="140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4-- 8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919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Fe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pt-BR" sz="140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1 - 5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87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Outros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31462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090E55-6635-4EDE-B396-97984C5C1327}"/>
              </a:ext>
            </a:extLst>
          </p:cNvPr>
          <p:cNvSpPr txBox="1"/>
          <p:nvPr/>
        </p:nvSpPr>
        <p:spPr>
          <a:xfrm>
            <a:off x="257705" y="4110652"/>
            <a:ext cx="503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Composição química média dos clínqueres adaptado</a:t>
            </a:r>
            <a:endParaRPr lang="pt-BR" sz="18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E48278B-5818-4FF6-8F9D-C31825480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689" y="2200307"/>
            <a:ext cx="2080379" cy="208037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BACC03-237C-41AE-9616-787971612EBF}"/>
              </a:ext>
            </a:extLst>
          </p:cNvPr>
          <p:cNvSpPr txBox="1"/>
          <p:nvPr/>
        </p:nvSpPr>
        <p:spPr>
          <a:xfrm>
            <a:off x="9137689" y="4312266"/>
            <a:ext cx="20803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1450 °C</a:t>
            </a:r>
            <a:endParaRPr lang="pt-BR" sz="2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0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1C17B91-D0A3-4340-9AAE-367EA5F0C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47624"/>
              </p:ext>
            </p:extLst>
          </p:nvPr>
        </p:nvGraphicFramePr>
        <p:xfrm>
          <a:off x="257706" y="753304"/>
          <a:ext cx="11665296" cy="47812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329275">
                  <a:extLst>
                    <a:ext uri="{9D8B030D-6E8A-4147-A177-3AD203B41FA5}">
                      <a16:colId xmlns:a16="http://schemas.microsoft.com/office/drawing/2014/main" val="2469709678"/>
                    </a:ext>
                  </a:extLst>
                </a:gridCol>
                <a:gridCol w="1684469">
                  <a:extLst>
                    <a:ext uri="{9D8B030D-6E8A-4147-A177-3AD203B41FA5}">
                      <a16:colId xmlns:a16="http://schemas.microsoft.com/office/drawing/2014/main" val="3376772300"/>
                    </a:ext>
                  </a:extLst>
                </a:gridCol>
                <a:gridCol w="6651552">
                  <a:extLst>
                    <a:ext uri="{9D8B030D-6E8A-4147-A177-3AD203B41FA5}">
                      <a16:colId xmlns:a16="http://schemas.microsoft.com/office/drawing/2014/main" val="1369441064"/>
                    </a:ext>
                  </a:extLst>
                </a:gridCol>
              </a:tblGrid>
              <a:tr h="6762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Componente químico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Teores médios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“Responsabilidade”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330128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Silicato tricálcico (</a:t>
                      </a:r>
                      <a:r>
                        <a:rPr lang="pt-BR" sz="1400" dirty="0" err="1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CaO</a:t>
                      </a: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)</a:t>
                      </a:r>
                      <a:r>
                        <a:rPr lang="pt-BR" sz="14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SiO</a:t>
                      </a:r>
                      <a:r>
                        <a:rPr lang="pt-BR" sz="14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= C</a:t>
                      </a:r>
                      <a:r>
                        <a:rPr lang="pt-BR" sz="1400" baseline="-250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45 – 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É o maior responsável pela resistência em todas as idades, especialmente até o fim do primeiro mês de cura. Também seria o segundo em ordem de importância para o fator tempo de pega.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0238020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Silicato dicálcico (CaO)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SiO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= C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7 - 35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Adquire maior importância no processo de endurecimento em idades mais avançadas, sendo largamente responsável pelo ganho de resistência a um ano ou mais.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7890550"/>
                  </a:ext>
                </a:extLst>
              </a:tr>
              <a:tr h="6762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Aluminato tricálcico (CaO)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= C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Contribui na resistência, especialmente no primeiro dia. Esse é o componente mineralógico mais reativo do clínquer ao lado do Silicato tricálcico.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3475769"/>
                  </a:ext>
                </a:extLst>
              </a:tr>
              <a:tr h="137943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Ferroaluminato tetracálcico </a:t>
                      </a:r>
                    </a:p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(CaO)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Fe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= C</a:t>
                      </a:r>
                      <a:r>
                        <a:rPr lang="pt-BR" sz="1400" baseline="-25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 nada contribui com a resistência. Tem grandes vazios estruturais e é responsável pela reatividade elevada do composto. Portanto, é bastante responsável pela resistência a corrosão química do concreto. Além disso é o responsável pela coloração acinzentada do concreto.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3065104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50B3CC-DBFC-4261-B91F-125025311675}"/>
              </a:ext>
            </a:extLst>
          </p:cNvPr>
          <p:cNvSpPr txBox="1"/>
          <p:nvPr/>
        </p:nvSpPr>
        <p:spPr>
          <a:xfrm>
            <a:off x="257706" y="5658547"/>
            <a:ext cx="1166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Composição química do cimento Portland tradicional com os teores médios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8012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800D804-EF1A-447A-ACCB-3050C375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99092"/>
              </p:ext>
            </p:extLst>
          </p:nvPr>
        </p:nvGraphicFramePr>
        <p:xfrm>
          <a:off x="729916" y="1083777"/>
          <a:ext cx="10515599" cy="39213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75879">
                  <a:extLst>
                    <a:ext uri="{9D8B030D-6E8A-4147-A177-3AD203B41FA5}">
                      <a16:colId xmlns:a16="http://schemas.microsoft.com/office/drawing/2014/main" val="2483885927"/>
                    </a:ext>
                  </a:extLst>
                </a:gridCol>
                <a:gridCol w="1142222">
                  <a:extLst>
                    <a:ext uri="{9D8B030D-6E8A-4147-A177-3AD203B41FA5}">
                      <a16:colId xmlns:a16="http://schemas.microsoft.com/office/drawing/2014/main" val="1128596685"/>
                    </a:ext>
                  </a:extLst>
                </a:gridCol>
                <a:gridCol w="1511951">
                  <a:extLst>
                    <a:ext uri="{9D8B030D-6E8A-4147-A177-3AD203B41FA5}">
                      <a16:colId xmlns:a16="http://schemas.microsoft.com/office/drawing/2014/main" val="468377983"/>
                    </a:ext>
                  </a:extLst>
                </a:gridCol>
                <a:gridCol w="709387">
                  <a:extLst>
                    <a:ext uri="{9D8B030D-6E8A-4147-A177-3AD203B41FA5}">
                      <a16:colId xmlns:a16="http://schemas.microsoft.com/office/drawing/2014/main" val="3588295849"/>
                    </a:ext>
                  </a:extLst>
                </a:gridCol>
                <a:gridCol w="1920533">
                  <a:extLst>
                    <a:ext uri="{9D8B030D-6E8A-4147-A177-3AD203B41FA5}">
                      <a16:colId xmlns:a16="http://schemas.microsoft.com/office/drawing/2014/main" val="4154826658"/>
                    </a:ext>
                  </a:extLst>
                </a:gridCol>
                <a:gridCol w="1348370">
                  <a:extLst>
                    <a:ext uri="{9D8B030D-6E8A-4147-A177-3AD203B41FA5}">
                      <a16:colId xmlns:a16="http://schemas.microsoft.com/office/drawing/2014/main" val="2192507440"/>
                    </a:ext>
                  </a:extLst>
                </a:gridCol>
                <a:gridCol w="1291574">
                  <a:extLst>
                    <a:ext uri="{9D8B030D-6E8A-4147-A177-3AD203B41FA5}">
                      <a16:colId xmlns:a16="http://schemas.microsoft.com/office/drawing/2014/main" val="2777835797"/>
                    </a:ext>
                  </a:extLst>
                </a:gridCol>
                <a:gridCol w="1415683">
                  <a:extLst>
                    <a:ext uri="{9D8B030D-6E8A-4147-A177-3AD203B41FA5}">
                      <a16:colId xmlns:a16="http://schemas.microsoft.com/office/drawing/2014/main" val="2695051422"/>
                    </a:ext>
                  </a:extLst>
                </a:gridCol>
              </a:tblGrid>
              <a:tr h="77231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Tipo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Cimento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Resistência (MPa)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Sufixo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Clínquer + Gesso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  <a:sym typeface="Arial"/>
                        </a:rPr>
                        <a:t>Escória siderúrgica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  <a:sym typeface="Arial"/>
                        </a:rPr>
                        <a:t>Material pozolânico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  <a:sym typeface="Arial"/>
                        </a:rPr>
                        <a:t>Material carbonático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62805377"/>
                  </a:ext>
                </a:extLst>
              </a:tr>
              <a:tr h="39612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Comum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CP I</a:t>
                      </a:r>
                    </a:p>
                  </a:txBody>
                  <a:tcPr marL="44450" marR="44450" marT="0" marB="0" anchor="ctr"/>
                </a:tc>
                <a:tc rowSpan="7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25, 32 ou 40</a:t>
                      </a:r>
                    </a:p>
                  </a:txBody>
                  <a:tcPr marL="44450" marR="44450" marT="0" marB="0" anchor="ctr"/>
                </a:tc>
                <a:tc rowSpan="7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RS</a:t>
                      </a:r>
                      <a:r>
                        <a:rPr lang="pt-BR" sz="1400" baseline="30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ou BC</a:t>
                      </a:r>
                      <a:r>
                        <a:rPr lang="pt-BR" sz="1400" baseline="300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pt-BR" sz="140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95 - 100</a:t>
                      </a:r>
                    </a:p>
                  </a:txBody>
                  <a:tcPr marL="44450" marR="44450" marT="0" marB="0" anchor="ctr"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0 - 5</a:t>
                      </a: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98427"/>
                  </a:ext>
                </a:extLst>
              </a:tr>
              <a:tr h="77231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Comum com adição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CP I - S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90 - 94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6 - 10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70605755"/>
                  </a:ext>
                </a:extLst>
              </a:tr>
              <a:tr h="39612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Composto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CP II - E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51 - 94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6 - 34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0 - 15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57732331"/>
                  </a:ext>
                </a:extLst>
              </a:tr>
              <a:tr h="39612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Composto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CP II - Z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71 - 94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6 - 14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0 - 15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50730582"/>
                  </a:ext>
                </a:extLst>
              </a:tr>
              <a:tr h="39612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Composto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CP II - F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75 - 89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11 - 25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11239153"/>
                  </a:ext>
                </a:extLst>
              </a:tr>
              <a:tr h="39612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Alto-forno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u="none" strike="noStrike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CP III</a:t>
                      </a:r>
                      <a:endParaRPr lang="pt-BR" sz="1400" dirty="0"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25 - 65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35 - 75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0 - 10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97237122"/>
                  </a:ext>
                </a:extLst>
              </a:tr>
              <a:tr h="39612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Pozolânico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CP IV 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45 - 85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15 - 50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0 - 10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908316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93FB1D-2FC3-4DCC-AAA7-C9242A2EF51D}"/>
              </a:ext>
            </a:extLst>
          </p:cNvPr>
          <p:cNvSpPr txBox="1"/>
          <p:nvPr/>
        </p:nvSpPr>
        <p:spPr>
          <a:xfrm>
            <a:off x="729917" y="5231199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Tipos de cimentos normatizados no Brasil e a proporção em massa de compostos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4010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9E4D28-52FD-46C2-AA64-1ACEA8B29B04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Aço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6F12B9-536E-4C29-827B-E4237266F59E}"/>
              </a:ext>
            </a:extLst>
          </p:cNvPr>
          <p:cNvSpPr txBox="1"/>
          <p:nvPr/>
        </p:nvSpPr>
        <p:spPr>
          <a:xfrm>
            <a:off x="268999" y="1120380"/>
            <a:ext cx="1166529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usina siderúrgica é a empresa responsável pela transformação do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minério de ferro em aço</a:t>
            </a: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de maneira que ele possa ser usado comercialmente. Este processo tem o nome de Redução.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aço</a:t>
            </a: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por fim, será o </a:t>
            </a:r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resultado da descarbonatação do ferro gusa</a:t>
            </a: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ou seja, é produzido a partir deste, controlando-se o teor de carbono para no máximo 2%.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Aços de baixo carbono</a:t>
            </a:r>
            <a:r>
              <a:rPr lang="pt-BR" sz="2000" dirty="0">
                <a:solidFill>
                  <a:schemeClr val="tx1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Possuem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máximo de 0,30% </a:t>
            </a:r>
            <a:r>
              <a:rPr lang="pt-BR" sz="2000" dirty="0">
                <a:solidFill>
                  <a:schemeClr val="tx1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deste elemento 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apresentam grande ductilidade</a:t>
            </a:r>
            <a:r>
              <a:rPr lang="pt-BR" sz="2000" dirty="0">
                <a:solidFill>
                  <a:schemeClr val="tx1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São bons para o trabalho mecânico e soldagem, não sendo temperáveis, utilizados na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construção de edifícios</a:t>
            </a:r>
            <a:r>
              <a:rPr lang="pt-BR" sz="2000" dirty="0">
                <a:solidFill>
                  <a:schemeClr val="tx1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pontes</a:t>
            </a:r>
            <a:r>
              <a:rPr lang="pt-BR" sz="2000" dirty="0">
                <a:solidFill>
                  <a:schemeClr val="tx1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navios, automóveis, dentre outros usos.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CMU Serif" panose="02000603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 – 25 (barra);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 – 50 (barra);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 – 60 (fio).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996A43B-9CD1-4FD5-A00B-B022171CF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411" y="4078678"/>
            <a:ext cx="2129589" cy="21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1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E9EB1AF0-B3B2-4C2B-BDF8-BAEA627D6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367418"/>
                  </p:ext>
                </p:extLst>
              </p:nvPr>
            </p:nvGraphicFramePr>
            <p:xfrm>
              <a:off x="257705" y="709869"/>
              <a:ext cx="11665297" cy="4835054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86592567"/>
                        </a:ext>
                      </a:extLst>
                    </a:gridCol>
                    <a:gridCol w="1135368">
                      <a:extLst>
                        <a:ext uri="{9D8B030D-6E8A-4147-A177-3AD203B41FA5}">
                          <a16:colId xmlns:a16="http://schemas.microsoft.com/office/drawing/2014/main" val="227976264"/>
                        </a:ext>
                      </a:extLst>
                    </a:gridCol>
                    <a:gridCol w="1598294">
                      <a:extLst>
                        <a:ext uri="{9D8B030D-6E8A-4147-A177-3AD203B41FA5}">
                          <a16:colId xmlns:a16="http://schemas.microsoft.com/office/drawing/2014/main" val="4104842157"/>
                        </a:ext>
                      </a:extLst>
                    </a:gridCol>
                    <a:gridCol w="1373506">
                      <a:extLst>
                        <a:ext uri="{9D8B030D-6E8A-4147-A177-3AD203B41FA5}">
                          <a16:colId xmlns:a16="http://schemas.microsoft.com/office/drawing/2014/main" val="330867100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552338273"/>
                        </a:ext>
                      </a:extLst>
                    </a:gridCol>
                    <a:gridCol w="1010653">
                      <a:extLst>
                        <a:ext uri="{9D8B030D-6E8A-4147-A177-3AD203B41FA5}">
                          <a16:colId xmlns:a16="http://schemas.microsoft.com/office/drawing/2014/main" val="186003659"/>
                        </a:ext>
                      </a:extLst>
                    </a:gridCol>
                    <a:gridCol w="902369">
                      <a:extLst>
                        <a:ext uri="{9D8B030D-6E8A-4147-A177-3AD203B41FA5}">
                          <a16:colId xmlns:a16="http://schemas.microsoft.com/office/drawing/2014/main" val="2828467375"/>
                        </a:ext>
                      </a:extLst>
                    </a:gridCol>
                    <a:gridCol w="998621">
                      <a:extLst>
                        <a:ext uri="{9D8B030D-6E8A-4147-A177-3AD203B41FA5}">
                          <a16:colId xmlns:a16="http://schemas.microsoft.com/office/drawing/2014/main" val="3339111536"/>
                        </a:ext>
                      </a:extLst>
                    </a:gridCol>
                    <a:gridCol w="1166770">
                      <a:extLst>
                        <a:ext uri="{9D8B030D-6E8A-4147-A177-3AD203B41FA5}">
                          <a16:colId xmlns:a16="http://schemas.microsoft.com/office/drawing/2014/main" val="37820067"/>
                        </a:ext>
                      </a:extLst>
                    </a:gridCol>
                  </a:tblGrid>
                  <a:tr h="475787">
                    <a:tc rowSpan="3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Tipo</a:t>
                          </a:r>
                        </a:p>
                      </a:txBody>
                      <a:tcPr marL="43604" marR="43604" marT="0" marB="0" anchor="ctr"/>
                    </a:tc>
                    <a:tc gridSpan="4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Ensaios de tração (valores mínimos)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Ensaio de dobramento a 180º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Aderência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856206"/>
                      </a:ext>
                    </a:extLst>
                  </a:tr>
                  <a:tr h="72496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𝒚𝒌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) - MPa</a:t>
                          </a:r>
                        </a:p>
                      </a:txBody>
                      <a:tcPr marL="43604" marR="43604" marT="0" marB="0" anchor="ctr"/>
                    </a:tc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𝒔𝒕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) - MPa</a:t>
                          </a:r>
                        </a:p>
                      </a:txBody>
                      <a:tcPr marL="43604" marR="43604" marT="0" marB="0" anchor="ctr"/>
                    </a:tc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Alongamento após ruptura em 10.</a:t>
                          </a: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𝝓</m:t>
                              </m:r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– A %</a:t>
                          </a:r>
                        </a:p>
                      </a:txBody>
                      <a:tcPr marL="43604" marR="43604" marT="0" marB="0" anchor="ctr"/>
                    </a:tc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Alongamento total na força máxima –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𝒈𝒕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%</a:t>
                          </a:r>
                        </a:p>
                      </a:txBody>
                      <a:tcPr marL="43604" marR="43604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Diâmetro do pino (mm)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Valores mínimos de η para 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1570734"/>
                      </a:ext>
                    </a:extLst>
                  </a:tr>
                  <a:tr h="147249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𝝓</m:t>
                              </m:r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&lt; 20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𝝓</m:t>
                              </m:r>
                            </m:oMath>
                          </a14:m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≥ 20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𝝓</m:t>
                              </m:r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&lt; 10mm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𝝓</m:t>
                              </m:r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≥ 10mm</a:t>
                          </a:r>
                        </a:p>
                      </a:txBody>
                      <a:tcPr marL="43604" marR="43604" marT="0" marB="0"/>
                    </a:tc>
                    <a:extLst>
                      <a:ext uri="{0D108BD9-81ED-4DB2-BD59-A6C34878D82A}">
                        <a16:rowId xmlns:a16="http://schemas.microsoft.com/office/drawing/2014/main" val="2193569698"/>
                      </a:ext>
                    </a:extLst>
                  </a:tr>
                  <a:tr h="720604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CA-25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1,20.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𝑦𝑘</m:t>
                                  </m:r>
                                </m:sub>
                              </m:sSub>
                            </m:oMath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18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--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2.</a:t>
                          </a: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𝜙</m:t>
                              </m:r>
                            </m:oMath>
                          </a14:m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4.</a:t>
                          </a: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𝜙</m:t>
                              </m:r>
                            </m:oMath>
                          </a14:m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/>
                    </a:tc>
                    <a:extLst>
                      <a:ext uri="{0D108BD9-81ED-4DB2-BD59-A6C34878D82A}">
                        <a16:rowId xmlns:a16="http://schemas.microsoft.com/office/drawing/2014/main" val="188038284"/>
                      </a:ext>
                    </a:extLst>
                  </a:tr>
                  <a:tr h="720604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CA-50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1,08.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𝑦𝑘</m:t>
                                  </m:r>
                                </m:sub>
                              </m:sSub>
                            </m:oMath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4.</a:t>
                          </a: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𝜙</m:t>
                              </m:r>
                            </m:oMath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6.</a:t>
                          </a: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𝜙</m:t>
                              </m:r>
                            </m:oMath>
                          </a14:m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1,5</a:t>
                          </a:r>
                        </a:p>
                      </a:txBody>
                      <a:tcPr marL="43604" marR="43604" marT="0" marB="0"/>
                    </a:tc>
                    <a:extLst>
                      <a:ext uri="{0D108BD9-81ED-4DB2-BD59-A6C34878D82A}">
                        <a16:rowId xmlns:a16="http://schemas.microsoft.com/office/drawing/2014/main" val="3258609064"/>
                      </a:ext>
                    </a:extLst>
                  </a:tr>
                  <a:tr h="720604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CA-60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600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1,05.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𝑦𝑘</m:t>
                                  </m:r>
                                </m:sub>
                              </m:sSub>
                            </m:oMath>
                          </a14:m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--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5.</a:t>
                          </a:r>
                          <a14:m>
                            <m:oMath xmlns:m="http://schemas.openxmlformats.org/officeDocument/2006/math">
                              <m:r>
                                <a:rPr lang="pt-BR" sz="1400">
                                  <a:effectLst/>
                                </a:rPr>
                                <m:t>𝜙</m:t>
                              </m:r>
                            </m:oMath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-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1,5</a:t>
                          </a:r>
                        </a:p>
                      </a:txBody>
                      <a:tcPr marL="43604" marR="43604" marT="0" marB="0"/>
                    </a:tc>
                    <a:extLst>
                      <a:ext uri="{0D108BD9-81ED-4DB2-BD59-A6C34878D82A}">
                        <a16:rowId xmlns:a16="http://schemas.microsoft.com/office/drawing/2014/main" val="60480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E9EB1AF0-B3B2-4C2B-BDF8-BAEA627D6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367418"/>
                  </p:ext>
                </p:extLst>
              </p:nvPr>
            </p:nvGraphicFramePr>
            <p:xfrm>
              <a:off x="257705" y="709869"/>
              <a:ext cx="11665297" cy="4835054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86592567"/>
                        </a:ext>
                      </a:extLst>
                    </a:gridCol>
                    <a:gridCol w="1135368">
                      <a:extLst>
                        <a:ext uri="{9D8B030D-6E8A-4147-A177-3AD203B41FA5}">
                          <a16:colId xmlns:a16="http://schemas.microsoft.com/office/drawing/2014/main" val="227976264"/>
                        </a:ext>
                      </a:extLst>
                    </a:gridCol>
                    <a:gridCol w="1598294">
                      <a:extLst>
                        <a:ext uri="{9D8B030D-6E8A-4147-A177-3AD203B41FA5}">
                          <a16:colId xmlns:a16="http://schemas.microsoft.com/office/drawing/2014/main" val="4104842157"/>
                        </a:ext>
                      </a:extLst>
                    </a:gridCol>
                    <a:gridCol w="1373506">
                      <a:extLst>
                        <a:ext uri="{9D8B030D-6E8A-4147-A177-3AD203B41FA5}">
                          <a16:colId xmlns:a16="http://schemas.microsoft.com/office/drawing/2014/main" val="330867100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552338273"/>
                        </a:ext>
                      </a:extLst>
                    </a:gridCol>
                    <a:gridCol w="1010653">
                      <a:extLst>
                        <a:ext uri="{9D8B030D-6E8A-4147-A177-3AD203B41FA5}">
                          <a16:colId xmlns:a16="http://schemas.microsoft.com/office/drawing/2014/main" val="186003659"/>
                        </a:ext>
                      </a:extLst>
                    </a:gridCol>
                    <a:gridCol w="902369">
                      <a:extLst>
                        <a:ext uri="{9D8B030D-6E8A-4147-A177-3AD203B41FA5}">
                          <a16:colId xmlns:a16="http://schemas.microsoft.com/office/drawing/2014/main" val="2828467375"/>
                        </a:ext>
                      </a:extLst>
                    </a:gridCol>
                    <a:gridCol w="998621">
                      <a:extLst>
                        <a:ext uri="{9D8B030D-6E8A-4147-A177-3AD203B41FA5}">
                          <a16:colId xmlns:a16="http://schemas.microsoft.com/office/drawing/2014/main" val="3339111536"/>
                        </a:ext>
                      </a:extLst>
                    </a:gridCol>
                    <a:gridCol w="1166770">
                      <a:extLst>
                        <a:ext uri="{9D8B030D-6E8A-4147-A177-3AD203B41FA5}">
                          <a16:colId xmlns:a16="http://schemas.microsoft.com/office/drawing/2014/main" val="37820067"/>
                        </a:ext>
                      </a:extLst>
                    </a:gridCol>
                  </a:tblGrid>
                  <a:tr h="475787">
                    <a:tc rowSpan="3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Tipo</a:t>
                          </a:r>
                        </a:p>
                      </a:txBody>
                      <a:tcPr marL="43604" marR="43604" marT="0" marB="0" anchor="ctr"/>
                    </a:tc>
                    <a:tc gridSpan="4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Ensaios de tração (valores mínimos)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Ensaio de dobramento a 180º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Aderência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856206"/>
                      </a:ext>
                    </a:extLst>
                  </a:tr>
                  <a:tr h="72496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124599" t="-22992" r="-798930" b="-9833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160305" t="-22992" r="-470229" b="-9833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303111" t="-22992" r="-447556" b="-9833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268343" t="-22992" r="-197929" b="-9833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Diâmetro do pino (mm)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Valores mínimos de η para </a:t>
                          </a:r>
                        </a:p>
                      </a:txBody>
                      <a:tcPr marL="43604" marR="43604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1570734"/>
                      </a:ext>
                    </a:extLst>
                  </a:tr>
                  <a:tr h="147249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750000" t="-83471" r="-303012" b="-146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953378" t="-83471" r="-239865" b="-146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950610" t="-83471" r="-116463" b="-146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>
                        <a:blipFill>
                          <a:blip r:embed="rId4"/>
                          <a:stretch>
                            <a:fillRect l="-902094" t="-83471" b="-146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569698"/>
                      </a:ext>
                    </a:extLst>
                  </a:tr>
                  <a:tr h="720604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CA-25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160305" t="-376271" r="-470229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18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--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750000" t="-376271" r="-303012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953378" t="-376271" r="-239865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/>
                    </a:tc>
                    <a:extLst>
                      <a:ext uri="{0D108BD9-81ED-4DB2-BD59-A6C34878D82A}">
                        <a16:rowId xmlns:a16="http://schemas.microsoft.com/office/drawing/2014/main" val="188038284"/>
                      </a:ext>
                    </a:extLst>
                  </a:tr>
                  <a:tr h="720604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CA-50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500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160305" t="-472269" r="-470229" b="-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8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750000" t="-472269" r="-303012" b="-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953378" t="-472269" r="-239865" b="-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1,5</a:t>
                          </a:r>
                        </a:p>
                      </a:txBody>
                      <a:tcPr marL="43604" marR="43604" marT="0" marB="0"/>
                    </a:tc>
                    <a:extLst>
                      <a:ext uri="{0D108BD9-81ED-4DB2-BD59-A6C34878D82A}">
                        <a16:rowId xmlns:a16="http://schemas.microsoft.com/office/drawing/2014/main" val="3258609064"/>
                      </a:ext>
                    </a:extLst>
                  </a:tr>
                  <a:tr h="720604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CA-60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600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160305" t="-577119" r="-470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5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--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04" marR="43604" marT="0" marB="0" anchor="ctr">
                        <a:blipFill>
                          <a:blip r:embed="rId4"/>
                          <a:stretch>
                            <a:fillRect l="-750000" t="-577119" r="-3030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-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</a:t>
                          </a:r>
                        </a:p>
                      </a:txBody>
                      <a:tcPr marL="43604" marR="43604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endParaRPr lang="pt-BR" sz="1400" dirty="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1,5</a:t>
                          </a:r>
                        </a:p>
                      </a:txBody>
                      <a:tcPr marL="43604" marR="43604" marT="0" marB="0"/>
                    </a:tc>
                    <a:extLst>
                      <a:ext uri="{0D108BD9-81ED-4DB2-BD59-A6C34878D82A}">
                        <a16:rowId xmlns:a16="http://schemas.microsoft.com/office/drawing/2014/main" val="60480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703509-8098-4F6A-AAB3-34576F839A0F}"/>
              </a:ext>
            </a:extLst>
          </p:cNvPr>
          <p:cNvSpPr txBox="1"/>
          <p:nvPr/>
        </p:nvSpPr>
        <p:spPr>
          <a:xfrm>
            <a:off x="257704" y="5709913"/>
            <a:ext cx="11665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Propriedades mecânicas exigíveis de barras e fios de aço destinados a armaduras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83506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1149</Words>
  <Application>Microsoft Office PowerPoint</Application>
  <PresentationFormat>Widescreen</PresentationFormat>
  <Paragraphs>355</Paragraphs>
  <Slides>13</Slides>
  <Notes>13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Twentieth Century</vt:lpstr>
      <vt:lpstr>Calibri</vt:lpstr>
      <vt:lpstr>Arial</vt:lpstr>
      <vt:lpstr>Tw Cen MT</vt:lpstr>
      <vt:lpstr>CMU Serif</vt:lpstr>
      <vt:lpstr>Tema do Office</vt:lpstr>
      <vt:lpstr>Imagem do Paintbrush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28</cp:revision>
  <dcterms:created xsi:type="dcterms:W3CDTF">2021-03-07T23:44:41Z</dcterms:created>
  <dcterms:modified xsi:type="dcterms:W3CDTF">2021-05-31T18:18:35Z</dcterms:modified>
</cp:coreProperties>
</file>