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6" r:id="rId4"/>
    <p:sldId id="277" r:id="rId5"/>
    <p:sldId id="291" r:id="rId6"/>
    <p:sldId id="287" r:id="rId7"/>
    <p:sldId id="292" r:id="rId8"/>
    <p:sldId id="288" r:id="rId9"/>
    <p:sldId id="289" r:id="rId10"/>
    <p:sldId id="293" r:id="rId11"/>
    <p:sldId id="294" r:id="rId12"/>
    <p:sldId id="295" r:id="rId13"/>
    <p:sldId id="296" r:id="rId14"/>
    <p:sldId id="26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MU Serif" panose="02000603000000000000" pitchFamily="2" charset="0"/>
      <p:regular r:id="rId22"/>
      <p:bold r:id="rId23"/>
      <p:italic r:id="rId24"/>
      <p:boldItalic r:id="rId25"/>
    </p:embeddedFont>
    <p:embeddedFont>
      <p:font typeface="Goudy Old Style" panose="02020502050305020303" pitchFamily="18" charset="0"/>
      <p:regular r:id="rId26"/>
      <p:bold r:id="rId27"/>
      <p:italic r:id="rId28"/>
    </p:embeddedFont>
    <p:embeddedFont>
      <p:font typeface="Tw Cen MT" panose="020B06020201040206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99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28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722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571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16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9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2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490518-936D-4F76-B6D0-436FE481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68DD16-4A07-4BEB-B674-BD3B6DBD1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71" y="1452562"/>
            <a:ext cx="8524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9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11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2B5396-42E9-408E-B444-197E2DC14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12" y="1140124"/>
            <a:ext cx="7071602" cy="4577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DF24A8-2CEB-4A5B-A4CF-D777EF4509F1}"/>
                  </a:ext>
                </a:extLst>
              </p:cNvPr>
              <p:cNvSpPr txBox="1"/>
              <p:nvPr/>
            </p:nvSpPr>
            <p:spPr>
              <a:xfrm>
                <a:off x="7607301" y="2325326"/>
                <a:ext cx="4262388" cy="2461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𝛾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𝑓</m:t>
                        </m:r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1,00 (Combinações raras);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𝛾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𝑓</m:t>
                        </m:r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𝛹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(Combinações frequente);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𝛾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𝑓</m:t>
                        </m:r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𝛹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(Combinações quase permanente).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DF24A8-2CEB-4A5B-A4CF-D777EF450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01" y="2325326"/>
                <a:ext cx="4262388" cy="2461571"/>
              </a:xfrm>
              <a:prstGeom prst="rect">
                <a:avLst/>
              </a:prstGeom>
              <a:blipFill>
                <a:blip r:embed="rId5"/>
                <a:stretch>
                  <a:fillRect l="-1431" r="-1431" b="-3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5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CA773-1426-4392-BFAA-0C0A8666CF85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Coeficientes adicionais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5BCA40-33E7-4471-B382-D308600C7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291" y="1230312"/>
            <a:ext cx="7858125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FB9597B-5937-4209-8916-278410107642}"/>
                  </a:ext>
                </a:extLst>
              </p:cNvPr>
              <p:cNvSpPr txBox="1"/>
              <p:nvPr/>
            </p:nvSpPr>
            <p:spPr>
              <a:xfrm>
                <a:off x="257707" y="2608927"/>
                <a:ext cx="2541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=1,95−0,05.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FB9597B-5937-4209-8916-278410107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7" y="2608927"/>
                <a:ext cx="2541938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E50F7FD-846C-4B57-82FC-443C43D42538}"/>
                  </a:ext>
                </a:extLst>
              </p:cNvPr>
              <p:cNvSpPr txBox="1"/>
              <p:nvPr/>
            </p:nvSpPr>
            <p:spPr>
              <a:xfrm>
                <a:off x="257706" y="3515375"/>
                <a:ext cx="2541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=1,95−0,05.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E50F7FD-846C-4B57-82FC-443C43D4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3515375"/>
                <a:ext cx="2541938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14B302-FAE7-46DB-93C6-EF3AA0290E24}"/>
              </a:ext>
            </a:extLst>
          </p:cNvPr>
          <p:cNvSpPr txBox="1"/>
          <p:nvPr/>
        </p:nvSpPr>
        <p:spPr>
          <a:xfrm>
            <a:off x="3136900" y="2674272"/>
            <a:ext cx="874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Pilar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443A6A3-F2C5-4EDA-86BB-91ECB3B9AF0B}"/>
              </a:ext>
            </a:extLst>
          </p:cNvPr>
          <p:cNvSpPr txBox="1"/>
          <p:nvPr/>
        </p:nvSpPr>
        <p:spPr>
          <a:xfrm>
            <a:off x="3136899" y="3558773"/>
            <a:ext cx="874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Laje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7C328A-D5AD-44CB-A679-7C6231C38E8A}"/>
              </a:ext>
            </a:extLst>
          </p:cNvPr>
          <p:cNvSpPr txBox="1"/>
          <p:nvPr/>
        </p:nvSpPr>
        <p:spPr>
          <a:xfrm>
            <a:off x="9071306" y="1305196"/>
            <a:ext cx="2310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Combinação Última Normal</a:t>
            </a:r>
            <a:endParaRPr lang="pt-BR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233AE0D-862D-46A9-AEA1-72FDC92F5B7B}"/>
                  </a:ext>
                </a:extLst>
              </p:cNvPr>
              <p:cNvSpPr txBox="1"/>
              <p:nvPr/>
            </p:nvSpPr>
            <p:spPr>
              <a:xfrm>
                <a:off x="257706" y="1117548"/>
                <a:ext cx="8187794" cy="1083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endChr m:val="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𝑞𝑗</m:t>
                                  </m:r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233AE0D-862D-46A9-AEA1-72FDC92F5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1117548"/>
                <a:ext cx="8187794" cy="10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214951C-C2EB-430D-9BA3-7726A07D6C24}"/>
                  </a:ext>
                </a:extLst>
              </p:cNvPr>
              <p:cNvSpPr txBox="1"/>
              <p:nvPr/>
            </p:nvSpPr>
            <p:spPr>
              <a:xfrm>
                <a:off x="257706" y="2867803"/>
                <a:ext cx="8187794" cy="704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𝑠𝑒𝑟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𝑞𝑗</m:t>
                                  </m:r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214951C-C2EB-430D-9BA3-7726A07D6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2867803"/>
                <a:ext cx="8187794" cy="704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EEE557-3118-4FBF-B822-8818EE5B7439}"/>
              </a:ext>
            </a:extLst>
          </p:cNvPr>
          <p:cNvSpPr txBox="1"/>
          <p:nvPr/>
        </p:nvSpPr>
        <p:spPr>
          <a:xfrm>
            <a:off x="9071305" y="2867803"/>
            <a:ext cx="2310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Combinação Quase Permanente</a:t>
            </a:r>
            <a:endParaRPr lang="pt-BR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6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E56B3C-BFAF-48A6-B9DB-0FACEB24E422}"/>
              </a:ext>
            </a:extLst>
          </p:cNvPr>
          <p:cNvSpPr txBox="1"/>
          <p:nvPr/>
        </p:nvSpPr>
        <p:spPr>
          <a:xfrm>
            <a:off x="257706" y="544615"/>
            <a:ext cx="11665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Conceitualmente, segurança estrutural pode ser dada como a distância entre uma situação de ruína e uma situação de uso, sendo que ao longo da vida útil dessa estrutura a segurança permitirá a ela suportar as ações mais desfavoráveis que podem vir a ocorrer.</a:t>
            </a:r>
            <a:endParaRPr lang="pt-BR" sz="20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91DAAB8F-8FC1-49B5-979F-AE61BFDCEF4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68700" y="1616510"/>
            <a:ext cx="5283200" cy="46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C419A1-49FB-4159-8ADE-502418C9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9" y="851205"/>
            <a:ext cx="4876190" cy="487619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D0F277-4DE4-4D06-921B-C54BEA5DA6B6}"/>
              </a:ext>
            </a:extLst>
          </p:cNvPr>
          <p:cNvSpPr txBox="1"/>
          <p:nvPr/>
        </p:nvSpPr>
        <p:spPr>
          <a:xfrm>
            <a:off x="7488366" y="2781468"/>
            <a:ext cx="389352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75F78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Incerteza intrínseca (natural);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effectLst/>
              <a:latin typeface="CMU Serif" panose="02000603000000000000" pitchFamily="2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Incerteza epistêmica.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965AC8-0F7B-4D5B-84E7-119C1759DA99}"/>
              </a:ext>
            </a:extLst>
          </p:cNvPr>
          <p:cNvSpPr txBox="1"/>
          <p:nvPr/>
        </p:nvSpPr>
        <p:spPr>
          <a:xfrm>
            <a:off x="293508" y="860991"/>
            <a:ext cx="7542391" cy="14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Métodos Clássicos ou Método das Tensões Admissíveis;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 dos Estados Limites.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A4FBF2E-91F3-4A01-BEFA-125ECF802A9D}"/>
                  </a:ext>
                </a:extLst>
              </p:cNvPr>
              <p:cNvSpPr txBox="1"/>
              <p:nvPr/>
            </p:nvSpPr>
            <p:spPr>
              <a:xfrm>
                <a:off x="8422787" y="860991"/>
                <a:ext cx="1231900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A4FBF2E-91F3-4A01-BEFA-125ECF80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87" y="860991"/>
                <a:ext cx="1231900" cy="665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1526D0E-9DC8-49B5-BD27-CFBAFF62D37B}"/>
                  </a:ext>
                </a:extLst>
              </p:cNvPr>
              <p:cNvSpPr txBox="1"/>
              <p:nvPr/>
            </p:nvSpPr>
            <p:spPr>
              <a:xfrm>
                <a:off x="9972187" y="999872"/>
                <a:ext cx="14097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1526D0E-9DC8-49B5-BD27-CFBAFF62D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187" y="999872"/>
                <a:ext cx="1409700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D4FA3B6-4D81-449A-AB56-FEC88E9E72EA}"/>
              </a:ext>
            </a:extLst>
          </p:cNvPr>
          <p:cNvCxnSpPr/>
          <p:nvPr/>
        </p:nvCxnSpPr>
        <p:spPr>
          <a:xfrm>
            <a:off x="2552700" y="2288433"/>
            <a:ext cx="2832100" cy="1458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DD6D39-23DD-449D-9448-C4C9F52403A1}"/>
              </a:ext>
            </a:extLst>
          </p:cNvPr>
          <p:cNvSpPr txBox="1"/>
          <p:nvPr/>
        </p:nvSpPr>
        <p:spPr>
          <a:xfrm>
            <a:off x="5796142" y="3238668"/>
            <a:ext cx="3695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75F78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Método atual empregado nas normativas nacionais e internacionais.</a:t>
            </a:r>
          </a:p>
        </p:txBody>
      </p:sp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Gráfico 6">
            <a:extLst>
              <a:ext uri="{FF2B5EF4-FFF2-40B4-BE49-F238E27FC236}">
                <a16:creationId xmlns:a16="http://schemas.microsoft.com/office/drawing/2014/main" id="{DBAF912A-DBBF-4177-9336-E9AE7954A4A1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998" y="1144894"/>
            <a:ext cx="6782329" cy="459671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EC27B1-B951-4E16-AAF2-46B6957D9E44}"/>
              </a:ext>
            </a:extLst>
          </p:cNvPr>
          <p:cNvSpPr txBox="1"/>
          <p:nvPr/>
        </p:nvSpPr>
        <p:spPr>
          <a:xfrm>
            <a:off x="7051327" y="1585329"/>
            <a:ext cx="4871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Basicamente o modelo semi-probablísticos implementou a filosofia das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combinações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e dos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coeficientes parciais de segurança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.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22527C2-3108-4248-9A45-A7BC19FDEEBA}"/>
                  </a:ext>
                </a:extLst>
              </p:cNvPr>
              <p:cNvSpPr txBox="1"/>
              <p:nvPr/>
            </p:nvSpPr>
            <p:spPr>
              <a:xfrm>
                <a:off x="7051327" y="3429000"/>
                <a:ext cx="4871675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000" i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22527C2-3108-4248-9A45-A7BC19FDE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27" y="3429000"/>
                <a:ext cx="4871675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19009E-FF1A-4725-9179-24054F7A7337}"/>
              </a:ext>
            </a:extLst>
          </p:cNvPr>
          <p:cNvSpPr txBox="1"/>
          <p:nvPr/>
        </p:nvSpPr>
        <p:spPr>
          <a:xfrm>
            <a:off x="257706" y="535173"/>
            <a:ext cx="11665296" cy="3889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caso das normativas brasileiras existem dois tipos de abordagem para consideração dos Estados Limites. A ABNT NBR 8681 “Ações e segurança nas estruturas – Procedimento” [13] define esses dois conceitos, são eles: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000" dirty="0">
              <a:effectLst/>
              <a:latin typeface="CMU Serif" panose="02000603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lphaLcParenBoth"/>
            </a:pP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Estado Limite Último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(ELU);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000" dirty="0">
              <a:latin typeface="CMU Serif" panose="02000603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Estado Limite de Serviço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(ELS).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CA773-1426-4392-BFAA-0C0A8666CF85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Aspectos sobre a resistência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F8132-62FA-45E6-9395-72CE9BC97245}"/>
                  </a:ext>
                </a:extLst>
              </p:cNvPr>
              <p:cNvSpPr txBox="1"/>
              <p:nvPr/>
            </p:nvSpPr>
            <p:spPr>
              <a:xfrm>
                <a:off x="257706" y="1185038"/>
                <a:ext cx="3628494" cy="729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F8132-62FA-45E6-9395-72CE9BC97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1185038"/>
                <a:ext cx="3628494" cy="729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1B2C9B-8E0C-4B81-A07A-CA0DC2C25D42}"/>
                  </a:ext>
                </a:extLst>
              </p:cNvPr>
              <p:cNvSpPr txBox="1"/>
              <p:nvPr/>
            </p:nvSpPr>
            <p:spPr>
              <a:xfrm>
                <a:off x="1391816" y="1353013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1B2C9B-8E0C-4B81-A07A-CA0DC2C2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16" y="1353013"/>
                <a:ext cx="6096000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BE27DFA-799B-4C14-BF58-FAECB714DFB7}"/>
                  </a:ext>
                </a:extLst>
              </p:cNvPr>
              <p:cNvSpPr txBox="1"/>
              <p:nvPr/>
            </p:nvSpPr>
            <p:spPr>
              <a:xfrm>
                <a:off x="257706" y="2182896"/>
                <a:ext cx="11665296" cy="3889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𝛾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𝑚</m:t>
                        </m:r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leva em conta a variabilidade da resistência efetiva, transformando a resistência característica em um valor extremo de menor probabilidade de ocorrência;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pt-BR" sz="2000" dirty="0">
                  <a:effectLst/>
                  <a:latin typeface="CMU Serif" panose="02000603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𝛾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𝑚</m:t>
                        </m:r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considera as diferenças entre a resistência efetiva do material da estrutura e a resistência medida convencionalmente em corpos-de-prova padronizados;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pt-BR" sz="2000" dirty="0">
                  <a:latin typeface="CMU Serif" panose="02000603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𝛾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𝑚</m:t>
                        </m:r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considera as incertezas existentes na determinação das solicitações.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BE27DFA-799B-4C14-BF58-FAECB714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2182896"/>
                <a:ext cx="11665296" cy="3889463"/>
              </a:xfrm>
              <a:prstGeom prst="rect">
                <a:avLst/>
              </a:prstGeom>
              <a:blipFill>
                <a:blip r:embed="rId6"/>
                <a:stretch>
                  <a:fillRect l="-522" r="-575" b="-1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4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7A6F01-9B93-4CE1-AA7C-4C5D7A79A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079" y="795400"/>
            <a:ext cx="7448550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529F30F-AA57-4846-908C-17F3FED0AA39}"/>
                  </a:ext>
                </a:extLst>
              </p:cNvPr>
              <p:cNvSpPr txBox="1"/>
              <p:nvPr/>
            </p:nvSpPr>
            <p:spPr>
              <a:xfrm>
                <a:off x="257707" y="2744031"/>
                <a:ext cx="1166529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A mesma norma afirma que para avaliações em Estado Limite de Serviço não necessitam de minoração, portanto,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𝛾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= 1,0.</a:t>
                </a:r>
                <a:endParaRPr lang="pt-BR" sz="20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529F30F-AA57-4846-908C-17F3FED0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7" y="2744031"/>
                <a:ext cx="11665295" cy="707886"/>
              </a:xfrm>
              <a:prstGeom prst="rect">
                <a:avLst/>
              </a:prstGeom>
              <a:blipFill>
                <a:blip r:embed="rId5"/>
                <a:stretch>
                  <a:fillRect l="-522" t="-4310" r="-575" b="-155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00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A1CE83-61ED-4F9D-8A00-864BB2C087C1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Ações e combinações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81EFE4-02A4-43C0-968F-023E773F7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03" y="1109199"/>
            <a:ext cx="6759997" cy="219353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300C83-3E08-4E34-8822-5B0666DCB64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55490" y="3187702"/>
            <a:ext cx="5267512" cy="3132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E1E6481-870C-46EC-95E3-9DE34B039B9E}"/>
                  </a:ext>
                </a:extLst>
              </p:cNvPr>
              <p:cNvSpPr txBox="1"/>
              <p:nvPr/>
            </p:nvSpPr>
            <p:spPr>
              <a:xfrm>
                <a:off x="525597" y="4040117"/>
                <a:ext cx="6096000" cy="891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pt-BR" sz="2000" i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pt-BR" sz="2000" i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pt-BR" sz="2000" i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pt-BR" sz="2000" i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pt-BR" sz="2000" i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pt-BR" sz="2000" i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pt-BR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E1E6481-870C-46EC-95E3-9DE34B03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97" y="4040117"/>
                <a:ext cx="6096000" cy="891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730819-B33B-47C6-81A3-EACC7A72BD1B}"/>
              </a:ext>
            </a:extLst>
          </p:cNvPr>
          <p:cNvSpPr txBox="1"/>
          <p:nvPr/>
        </p:nvSpPr>
        <p:spPr>
          <a:xfrm>
            <a:off x="2194795" y="5064815"/>
            <a:ext cx="275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regra de </a:t>
            </a:r>
            <a:r>
              <a:rPr lang="pt-BR" sz="2000" b="1" dirty="0" err="1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Turkstra</a:t>
            </a:r>
            <a:endParaRPr lang="pt-BR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37CC1DA-A103-45CA-8658-4BD09F37511B}"/>
                  </a:ext>
                </a:extLst>
              </p:cNvPr>
              <p:cNvSpPr txBox="1"/>
              <p:nvPr/>
            </p:nvSpPr>
            <p:spPr>
              <a:xfrm>
                <a:off x="8115298" y="855329"/>
                <a:ext cx="3807703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37CC1DA-A103-45CA-8658-4BD09F375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298" y="855329"/>
                <a:ext cx="3807703" cy="4247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97BDC53-3249-46A7-BFDD-722286BC6C9A}"/>
                  </a:ext>
                </a:extLst>
              </p:cNvPr>
              <p:cNvSpPr txBox="1"/>
              <p:nvPr/>
            </p:nvSpPr>
            <p:spPr>
              <a:xfrm>
                <a:off x="8115297" y="1713881"/>
                <a:ext cx="3807703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97BDC53-3249-46A7-BFDD-722286BC6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297" y="1713881"/>
                <a:ext cx="3807703" cy="4247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59B21B-7F7E-41B2-B3CC-281FE454FA45}"/>
              </a:ext>
            </a:extLst>
          </p:cNvPr>
          <p:cNvSpPr txBox="1"/>
          <p:nvPr/>
        </p:nvSpPr>
        <p:spPr>
          <a:xfrm>
            <a:off x="11049000" y="944725"/>
            <a:ext cx="874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ELU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519D391-8EA4-4B7D-8D13-82D73906D582}"/>
              </a:ext>
            </a:extLst>
          </p:cNvPr>
          <p:cNvSpPr txBox="1"/>
          <p:nvPr/>
        </p:nvSpPr>
        <p:spPr>
          <a:xfrm>
            <a:off x="11049000" y="1880971"/>
            <a:ext cx="874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356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512</Words>
  <Application>Microsoft Office PowerPoint</Application>
  <PresentationFormat>Widescreen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Goudy Old Style</vt:lpstr>
      <vt:lpstr>CMU Serif</vt:lpstr>
      <vt:lpstr>Cambria Math</vt:lpstr>
      <vt:lpstr>Tw Cen MT</vt:lpstr>
      <vt:lpstr>Twentieth Century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62</cp:revision>
  <dcterms:created xsi:type="dcterms:W3CDTF">2021-03-07T23:44:41Z</dcterms:created>
  <dcterms:modified xsi:type="dcterms:W3CDTF">2021-06-29T12:18:20Z</dcterms:modified>
</cp:coreProperties>
</file>