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6" r:id="rId4"/>
    <p:sldId id="277" r:id="rId5"/>
    <p:sldId id="291" r:id="rId6"/>
    <p:sldId id="287" r:id="rId7"/>
    <p:sldId id="292" r:id="rId8"/>
    <p:sldId id="288" r:id="rId9"/>
    <p:sldId id="289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CMU Serif" panose="02000603000000000000" pitchFamily="2" charset="0"/>
      <p:regular r:id="rId18"/>
      <p:bold r:id="rId19"/>
      <p:italic r:id="rId20"/>
      <p:bold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2:51:0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3 693 1201,'0'0'22415,"19"-9"-22111,-11 1-279,1 0-1,-2-1 1,1 0-1,-1 0 1,-1-1 0,1 0-1,-2 0 1,1 0-1,-2-1 1,1 0-1,-1 0 1,-1 0-1,0 0 1,2-18-1,5-78 99,-1 43-88,-8 34-13,-3-37 87,1 63-107,0-1 0,0 1 1,0 0-1,-1-1 0,0 1 0,1 0 1,-1 0-1,-1 0 0,1 0 0,-1 1 0,1-1 1,-5-3-1,4 3 15,0 1-1,-1-1 1,0 1 0,1 0-1,-1 0 1,0 1 0,-8-5-1,9 6 2,-1 0 0,1 0 0,-1 0 0,1 0 0,-1 1-1,0-1 1,1 1 0,-7 0 0,9 0-17,0 0 0,0 0-1,0 0 1,0 0 0,1 0 0,-1 1 0,0-1 0,0 0-1,0 0 1,1 1 0,-1-1 0,0 0 0,0 1-1,1-1 1,-1 1 0,0-1 0,1 1 0,-1-1 0,0 1-1,1-1 1,-1 1 0,1 0 0,-1-1 0,1 1 0,-1 0-1,1 0 1,-1-1 0,1 1 0,0 0 0,0 0-1,-1 0 1,1-1 0,0 1 0,0 1 0,-1 47 99,0-20-70,0 0 0,3 0 0,0 0 0,1 0 0,12 42 0,-9-55-17,0-1-1,1 1 1,11 17 0,-2 12 7,-1-1 8,-9-32-23,1 1-1,1-1 1,0 0 0,1 0 0,0-1 0,21 20 0,-28-30-9,0 1 0,0-1 0,1 1 0,-1-1 0,0 0 0,1 0-1,-1 0 1,1 0 0,0 0 0,-1 0 0,1-1 0,0 1 0,-1-1 0,1 0 0,0 0-1,-1 0 1,1 0 0,0 0 0,0 0 0,-1-1 0,1 0 0,-1 1 0,1-1 0,0 0-1,-1 0 1,0 0 0,1-1 0,-1 1 0,0-1 0,1 1 0,-1-1 0,0 0 0,0 1-1,0-1 1,0 0 0,-1 0 0,1-1 0,-1 1 0,1 0 0,-1-1 0,0 1 0,2-3 0,2-6-16,-1 0 1,0 0 0,-1-1 0,0 1 0,0-1-1,-1 0 1,-1 0 0,0-14 0,-1-210 0,0 235 22,0 23-542,3 6 552,0 0-1,2-1 1,1 1 0,2-1-1,14 37 1,0 5 2,-12-54 7,-10-14-19,1 0 0,0 0 0,0 0-1,0 0 1,-1 0 0,1 0 0,-1 0-1,1 0 1,-1 0 0,1 1 0,-1-1-1,0 0 1,1 0 0,-1 0 0,0 3-1,0-3 20,0-34-297,1 21 289,0 1-1,1-1 1,1 0 0,0 1 0,6-17 0,3-10-1,5-2-57,-14 35 30,0 0 0,0-1 0,0 0 0,-1 0 0,0 0 0,2-10 0,26 16-495,-24 8 506,0 0 1,-1 1-1,0 0 0,0 0 0,-1 0 1,0 0-1,-1 1 0,0-1 1,3 20-1,4 4 14,-8-26-5,2 5 9,-1-1 0,0 0 0,0 1 0,-2 0 1,1-1-1,-1 20 0,-1-29 6,0-13 3,0-178-72,0 187 39,0 0 1,0 0-1,0 1 0,0-1 0,0 0 0,0 0 1,1 1-1,-1-1 0,0 0 0,1 0 0,0 1 1,-1-1-1,1 1 0,0-1 0,0 1 0,0-1 1,0 1-1,0-1 0,0 1 0,0 0 0,1-1 1,-1 1-1,0 0 0,1 0 0,1-1 1,-2 2 2,1 0 0,-1 0 1,1 0-1,-1 0 1,0 0-1,1 0 0,-1 0 1,0 0-1,1 1 1,-1-1-1,0 0 0,1 1 1,-1-1-1,0 1 1,0 0-1,1-1 0,-1 1 1,0 0-1,0 0 1,0 0-1,0 0 0,0 0 1,0 0-1,0 0 1,0 0-1,-1 0 0,1 0 1,0 0-1,-1 1 1,1-1-1,-1 0 0,1 2 1,9 21 58,-1-1 1,-2 2 0,8 35 0,2 10 75,-17-68-117,0 0-1,1-1 1,-1 1 0,0 0-1,1 0 1,-1-1 0,1 1 0,0 0-1,-1-1 1,1 1 0,0 0-1,0-1 1,0 1 0,0-1 0,0 0-1,0 1 1,1-1 0,-1 0-1,0 0 1,1 1 0,-1-1 0,1 0-1,-1-1 1,1 1 0,0 0-1,-1 0 1,1-1 0,0 1 0,1 0-1,4 2-61,-3-2 32,-1 0 0,0 0 0,1 0 0,-1 0 0,1-1 0,-1 0 0,1 1 0,-1-1 0,1 0 0,-1-1 0,1 1 0,-1-1 0,1 1 0,-1-1 0,1 0 0,-1 0 0,0-1 0,1 1 0,-1-1 0,0 1 0,0-1 0,0 0 0,0 0 0,-1-1 0,1 1 0,-1 0 0,1-1 0,-1 0 0,3-2 0,6-10-45,-1 0 0,0-1-1,-1 0 1,9-22 0,-11 23-105,-1 0 143,0 0 0,-1 0 1,-1 0-1,0-1 0,-1 0 0,1-23 1,-4-101-131,-1 67 125,1 50 40,-4-67 130,3 84-128,0 0 0,0 0-1,-1 0 1,0 0 0,0 0-1,0 0 1,-1 0 0,0 1-1,0-1 1,0 1 0,-1 0-1,-4-5 1,3 8 67,-1 0 1,1 0-1,-1 0 0,0 1 1,1 0-1,-1 0 0,0 1 0,0-1 1,0 1-1,0 0 0,1 1 1,-1 0-1,0-1 0,-11 5 1,15-3-74,0 0 0,0 0 0,0 1-1,0-1 1,0 0 0,0 1 0,0 0 0,1-1 0,-1 1 0,1 0 0,0 0 0,0 0 0,0 0 0,0 0 0,1 0-1,-1 0 1,1 0 0,0 4 0,-4 67 96,4-64-84,0 41 25,6 217 394,-1-210-331,2 0 0,24 92 0,96 255 94,-121-387 748,-3-25-671,-4-39-4202,1 30-1182,0-11-6167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2:51:0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73 2225,'0'0'6848,"10"24"-183,-8-64-5102,-6 31 4281,-23-32-5389,19 35-418,6 6-487,6 1-2088,12 6-3272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customXml" Target="../ink/ink1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77D231-599A-4D32-83F7-678EE781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Picture 2" descr="ABNT NBR 6023:2018 - Novas Regras - Gramática e Cognição">
            <a:extLst>
              <a:ext uri="{FF2B5EF4-FFF2-40B4-BE49-F238E27FC236}">
                <a16:creationId xmlns:a16="http://schemas.microsoft.com/office/drawing/2014/main" id="{B2AFE17E-B3B6-4E99-B488-4218AAE3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8" y="1720858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2CE141-4FC9-4764-B0A9-6990FD82BDEC}"/>
              </a:ext>
            </a:extLst>
          </p:cNvPr>
          <p:cNvSpPr txBox="1"/>
          <p:nvPr/>
        </p:nvSpPr>
        <p:spPr>
          <a:xfrm>
            <a:off x="7531100" y="3243198"/>
            <a:ext cx="39728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NBR 6120 </a:t>
            </a:r>
            <a:endParaRPr lang="pt-BR" sz="2000" dirty="0">
              <a:solidFill>
                <a:srgbClr val="0000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5D4F24-A384-4C40-B15D-DD2325E7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34" y="659948"/>
            <a:ext cx="6610350" cy="55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B70565-2D72-432E-8A6C-710CC50F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526290"/>
            <a:ext cx="6216107" cy="5867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0C74A10-2134-45BA-B635-4BB24A78A257}"/>
                  </a:ext>
                </a:extLst>
              </p:cNvPr>
              <p:cNvSpPr txBox="1"/>
              <p:nvPr/>
            </p:nvSpPr>
            <p:spPr>
              <a:xfrm>
                <a:off x="6831235" y="2024162"/>
                <a:ext cx="50917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=0,50.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0C74A10-2134-45BA-B635-4BB24A78A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35" y="2024162"/>
                <a:ext cx="5091767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0068CC-0F3E-43FC-8B7A-65FD9670297E}"/>
              </a:ext>
            </a:extLst>
          </p:cNvPr>
          <p:cNvSpPr txBox="1"/>
          <p:nvPr/>
        </p:nvSpPr>
        <p:spPr>
          <a:xfrm>
            <a:off x="7409085" y="1009671"/>
            <a:ext cx="397280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75F7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CARGA PARA TELHADO</a:t>
            </a:r>
            <a:endParaRPr lang="pt-BR" sz="2000" dirty="0">
              <a:solidFill>
                <a:srgbClr val="0000FF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CF5A3AA-8D99-4E91-8F73-9E858BCAC42B}"/>
                  </a:ext>
                </a:extLst>
              </p:cNvPr>
              <p:cNvSpPr txBox="1"/>
              <p:nvPr/>
            </p:nvSpPr>
            <p:spPr>
              <a:xfrm>
                <a:off x="6831235" y="2616557"/>
                <a:ext cx="2579466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&amp;1,00 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&amp;2,00−0,50.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&amp;0,50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CF5A3AA-8D99-4E91-8F73-9E858BCA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35" y="2616557"/>
                <a:ext cx="2579466" cy="1074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DD4C2A0-32F0-4864-99AA-AA9EC25F5538}"/>
                  </a:ext>
                </a:extLst>
              </p:cNvPr>
              <p:cNvSpPr txBox="1"/>
              <p:nvPr/>
            </p:nvSpPr>
            <p:spPr>
              <a:xfrm>
                <a:off x="9245599" y="2653079"/>
                <a:ext cx="2273301" cy="918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1%&lt;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 ≤ 2%  </m:t>
                          </m:r>
                        </m:e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&amp;2%&lt;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&lt; 3%</m:t>
                          </m:r>
                        </m:e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≥ 3%</m:t>
                          </m:r>
                        </m:e>
                      </m:eqAr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DD4C2A0-32F0-4864-99AA-AA9EC25F5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99" y="2653079"/>
                <a:ext cx="2273301" cy="918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0DA994-08CD-4316-A044-62FADED541B3}"/>
              </a:ext>
            </a:extLst>
          </p:cNvPr>
          <p:cNvPicPr/>
          <p:nvPr/>
        </p:nvPicPr>
        <p:blipFill rotWithShape="1">
          <a:blip r:embed="rId4"/>
          <a:srcRect b="15499"/>
          <a:stretch/>
        </p:blipFill>
        <p:spPr bwMode="auto">
          <a:xfrm>
            <a:off x="6949682" y="3667896"/>
            <a:ext cx="4973320" cy="2621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5F5DF6B-4CFC-4A5F-B5C7-698F3F395182}"/>
              </a:ext>
            </a:extLst>
          </p:cNvPr>
          <p:cNvPicPr/>
          <p:nvPr/>
        </p:nvPicPr>
        <p:blipFill rotWithShape="1">
          <a:blip r:embed="rId5"/>
          <a:srcRect b="10921"/>
          <a:stretch/>
        </p:blipFill>
        <p:spPr bwMode="auto">
          <a:xfrm>
            <a:off x="6949682" y="568189"/>
            <a:ext cx="4973320" cy="3039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F755778-1B5B-4D19-B931-19A1D48B1B3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5595" y="530281"/>
            <a:ext cx="4357542" cy="58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3BB4BD-54D9-41F3-B7CB-AA73D987E5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9" y="1033966"/>
            <a:ext cx="2493010" cy="145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61DBF1-D027-4945-9AE6-287F661387A8}"/>
              </a:ext>
            </a:extLst>
          </p:cNvPr>
          <p:cNvSpPr txBox="1"/>
          <p:nvPr/>
        </p:nvSpPr>
        <p:spPr>
          <a:xfrm>
            <a:off x="1391816" y="2712848"/>
            <a:ext cx="1407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Lajes</a:t>
            </a:r>
            <a:endParaRPr lang="pt-BR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4A93C6C-2E97-40C5-9B6F-97E472C11B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51" y="582523"/>
            <a:ext cx="1906270" cy="2096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E93ECB-E2EC-4C9B-85FA-8BDFB62EA307}"/>
              </a:ext>
            </a:extLst>
          </p:cNvPr>
          <p:cNvSpPr txBox="1"/>
          <p:nvPr/>
        </p:nvSpPr>
        <p:spPr>
          <a:xfrm>
            <a:off x="9074502" y="2806989"/>
            <a:ext cx="1407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Vigas</a:t>
            </a:r>
            <a:endParaRPr lang="pt-BR" sz="2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DADC894-38A7-4020-B27C-FAF6296F031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40" y="3268654"/>
            <a:ext cx="94869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A6B4E4-E8F4-4D5F-ABFD-20C6B73E112E}"/>
              </a:ext>
            </a:extLst>
          </p:cNvPr>
          <p:cNvSpPr txBox="1"/>
          <p:nvPr/>
        </p:nvSpPr>
        <p:spPr>
          <a:xfrm>
            <a:off x="6197829" y="5635039"/>
            <a:ext cx="1345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01827A-D1F8-47C9-B08A-5E61A90C848A}"/>
                  </a:ext>
                </a:extLst>
              </p:cNvPr>
              <p:cNvSpPr txBox="1"/>
              <p:nvPr/>
            </p:nvSpPr>
            <p:spPr>
              <a:xfrm>
                <a:off x="257706" y="798975"/>
                <a:ext cx="6096000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𝑙𝑎𝑗𝑒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𝑙𝑎𝑗𝑒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701827A-D1F8-47C9-B08A-5E61A90C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798975"/>
                <a:ext cx="6096000" cy="489814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4FAFD8-71F1-4642-B6DB-31EA5BA907CA}"/>
              </a:ext>
            </a:extLst>
          </p:cNvPr>
          <p:cNvSpPr txBox="1"/>
          <p:nvPr/>
        </p:nvSpPr>
        <p:spPr>
          <a:xfrm>
            <a:off x="2799644" y="772008"/>
            <a:ext cx="2064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 maciça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7F0274-2213-4008-9A6F-3CB6C1B99C96}"/>
              </a:ext>
            </a:extLst>
          </p:cNvPr>
          <p:cNvSpPr txBox="1"/>
          <p:nvPr/>
        </p:nvSpPr>
        <p:spPr>
          <a:xfrm>
            <a:off x="5847644" y="85144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00FF"/>
                </a:solidFill>
                <a:latin typeface="Tw Cen MT" panose="020B0602020104020603" pitchFamily="34" charset="0"/>
              </a:rPr>
              <a:t>https://www.atex.com.br/upload/PDFCalculista/Catalogorevjan19_636867676630505412.pdf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F5805-C0C2-4C44-8542-A89880976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9" y="1637289"/>
            <a:ext cx="10326509" cy="421787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D1521B-DF83-4431-88C1-14DB1492FBF3}"/>
              </a:ext>
            </a:extLst>
          </p:cNvPr>
          <p:cNvSpPr txBox="1"/>
          <p:nvPr/>
        </p:nvSpPr>
        <p:spPr>
          <a:xfrm>
            <a:off x="9580477" y="5674907"/>
            <a:ext cx="234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 nervurada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E86351-C049-4AF6-99C0-920D18154A9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Carga de alvenaria em lajes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56EAD5C-AB24-423B-A699-FDDB4D2C70B2}"/>
                  </a:ext>
                </a:extLst>
              </p:cNvPr>
              <p:cNvSpPr txBox="1"/>
              <p:nvPr/>
            </p:nvSpPr>
            <p:spPr>
              <a:xfrm>
                <a:off x="257706" y="1238920"/>
                <a:ext cx="17234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𝜆</m:t>
                    </m:r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≤2</m:t>
                    </m:r>
                  </m:oMath>
                </a14:m>
                <a:r>
                  <a:rPr lang="pt-BR" sz="2000" dirty="0"/>
                  <a:t> </a:t>
                </a: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56EAD5C-AB24-423B-A699-FDDB4D2C7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238920"/>
                <a:ext cx="1723494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897C352-5E86-439D-AB94-BE870FC2CCB2}"/>
                  </a:ext>
                </a:extLst>
              </p:cNvPr>
              <p:cNvSpPr txBox="1"/>
              <p:nvPr/>
            </p:nvSpPr>
            <p:spPr>
              <a:xfrm>
                <a:off x="1841500" y="1051016"/>
                <a:ext cx="6096000" cy="775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𝑎𝑙𝑣</m:t>
                          </m:r>
                        </m:sup>
                      </m:sSubSup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897C352-5E86-439D-AB94-BE870FC2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00" y="1051016"/>
                <a:ext cx="6096000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3017A46-D26C-47B9-B591-EA1CB9F82F2A}"/>
                  </a:ext>
                </a:extLst>
              </p:cNvPr>
              <p:cNvSpPr txBox="1"/>
              <p:nvPr/>
            </p:nvSpPr>
            <p:spPr>
              <a:xfrm>
                <a:off x="267862" y="2335960"/>
                <a:ext cx="17234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𝜆</m:t>
                    </m:r>
                    <m:r>
                      <a:rPr lang="pt-BR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&gt;</m:t>
                    </m:r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2</m:t>
                    </m:r>
                  </m:oMath>
                </a14:m>
                <a:r>
                  <a:rPr lang="pt-BR" sz="2000" dirty="0"/>
                  <a:t> </a:t>
                </a: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3017A46-D26C-47B9-B591-EA1CB9F82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2" y="2335960"/>
                <a:ext cx="1723494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4BD632CB-6408-4714-BF00-F27FA5487BA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644" y="1745286"/>
            <a:ext cx="1385570" cy="352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9EF297-EE88-4191-8286-4B2D443415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44" y="1826934"/>
            <a:ext cx="1850390" cy="35147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0A6556-AE2B-4F0C-B355-4035AD27C5DF}"/>
                  </a:ext>
                </a:extLst>
              </p:cNvPr>
              <p:cNvSpPr txBox="1"/>
              <p:nvPr/>
            </p:nvSpPr>
            <p:spPr>
              <a:xfrm>
                <a:off x="293509" y="5485989"/>
                <a:ext cx="3478391" cy="800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𝑎𝑙𝑣</m:t>
                          </m:r>
                        </m:sup>
                      </m:sSubSup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𝑎𝑙𝑣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𝑖𝑛𝑓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0A6556-AE2B-4F0C-B355-4035AD27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5485989"/>
                <a:ext cx="3478391" cy="800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D02C0D97-820C-4C7F-B35E-34CC75EDAE68}"/>
              </a:ext>
            </a:extLst>
          </p:cNvPr>
          <p:cNvGrpSpPr/>
          <p:nvPr/>
        </p:nvGrpSpPr>
        <p:grpSpPr>
          <a:xfrm>
            <a:off x="4332560" y="2945360"/>
            <a:ext cx="331920" cy="415800"/>
            <a:chOff x="4332560" y="2945360"/>
            <a:chExt cx="33192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B78C0FD-716A-4580-A14E-F6E8F93FF501}"/>
                    </a:ext>
                  </a:extLst>
                </p14:cNvPr>
                <p14:cNvContentPartPr/>
                <p14:nvPr/>
              </p14:nvContentPartPr>
              <p14:xfrm>
                <a:off x="4332560" y="2945360"/>
                <a:ext cx="331920" cy="415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B78C0FD-716A-4580-A14E-F6E8F93FF5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3560" y="2936360"/>
                  <a:ext cx="349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1ADE5F6C-5823-4A29-877A-623F24E2C69E}"/>
                    </a:ext>
                  </a:extLst>
                </p14:cNvPr>
                <p14:cNvContentPartPr/>
                <p14:nvPr/>
              </p14:nvContentPartPr>
              <p14:xfrm>
                <a:off x="4427240" y="2973800"/>
                <a:ext cx="14760" cy="349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1ADE5F6C-5823-4A29-877A-623F24E2C6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8240" y="2965160"/>
                  <a:ext cx="3240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F0A672-08DD-4417-AB61-E581BE75EDDD}"/>
                  </a:ext>
                </a:extLst>
              </p:cNvPr>
              <p:cNvSpPr txBox="1"/>
              <p:nvPr/>
            </p:nvSpPr>
            <p:spPr>
              <a:xfrm>
                <a:off x="3632199" y="5645844"/>
                <a:ext cx="2458155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𝑙𝑎𝑗𝑒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F0A672-08DD-4417-AB61-E581BE75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99" y="5645844"/>
                <a:ext cx="2458155" cy="424796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E44B821-C265-4E45-A0D1-E446F109A05C}"/>
                  </a:ext>
                </a:extLst>
              </p:cNvPr>
              <p:cNvSpPr txBox="1"/>
              <p:nvPr/>
            </p:nvSpPr>
            <p:spPr>
              <a:xfrm>
                <a:off x="7544689" y="5681291"/>
                <a:ext cx="4353802" cy="416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E44B821-C265-4E45-A0D1-E446F109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89" y="5681291"/>
                <a:ext cx="4353802" cy="416268"/>
              </a:xfrm>
              <a:prstGeom prst="rect">
                <a:avLst/>
              </a:prstGeom>
              <a:blipFill>
                <a:blip r:embed="rId1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A1CE83-61ED-4F9D-8A00-864BB2C087C1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Em vigas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065C800-6D20-4F27-A268-73472B3CD54B}"/>
                  </a:ext>
                </a:extLst>
              </p:cNvPr>
              <p:cNvSpPr txBox="1"/>
              <p:nvPr/>
            </p:nvSpPr>
            <p:spPr>
              <a:xfrm>
                <a:off x="268999" y="1098613"/>
                <a:ext cx="3185401" cy="416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𝑎𝑙𝑣</m:t>
                              </m:r>
                            </m:sub>
                          </m:sSub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𝑎𝑙𝑣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065C800-6D20-4F27-A268-73472B3C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9" y="1098613"/>
                <a:ext cx="3185401" cy="416268"/>
              </a:xfrm>
              <a:prstGeom prst="rect">
                <a:avLst/>
              </a:prstGeom>
              <a:blipFill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C28FAB7-802D-431F-AA82-C326F41D8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100" y="864217"/>
            <a:ext cx="6955578" cy="51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5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220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CMU Serif</vt:lpstr>
      <vt:lpstr>Cambria Math</vt:lpstr>
      <vt:lpstr>Tw Cen MT</vt:lpstr>
      <vt:lpstr>Twentieth 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67</cp:revision>
  <dcterms:created xsi:type="dcterms:W3CDTF">2021-03-07T23:44:41Z</dcterms:created>
  <dcterms:modified xsi:type="dcterms:W3CDTF">2021-06-29T12:59:42Z</dcterms:modified>
</cp:coreProperties>
</file>