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6" r:id="rId4"/>
    <p:sldId id="277" r:id="rId5"/>
    <p:sldId id="291" r:id="rId6"/>
    <p:sldId id="293" r:id="rId7"/>
    <p:sldId id="287" r:id="rId8"/>
    <p:sldId id="292" r:id="rId9"/>
    <p:sldId id="288" r:id="rId10"/>
    <p:sldId id="294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MU Serif" panose="02000603000000000000" pitchFamily="2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9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77D231-599A-4D32-83F7-678EE781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01AB343-E828-44D5-9DE6-283107FF26C5}"/>
              </a:ext>
            </a:extLst>
          </p:cNvPr>
          <p:cNvPicPr/>
          <p:nvPr/>
        </p:nvPicPr>
        <p:blipFill rotWithShape="1">
          <a:blip r:embed="rId4"/>
          <a:srcRect r="30384"/>
          <a:stretch/>
        </p:blipFill>
        <p:spPr bwMode="auto">
          <a:xfrm>
            <a:off x="323290" y="849223"/>
            <a:ext cx="4176464" cy="3426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11F5A46-65F6-40E3-AC47-E996CEAE2F9F}"/>
                  </a:ext>
                </a:extLst>
              </p:cNvPr>
              <p:cNvSpPr txBox="1"/>
              <p:nvPr/>
            </p:nvSpPr>
            <p:spPr>
              <a:xfrm>
                <a:off x="5194300" y="1337887"/>
                <a:ext cx="6096000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den>
                          </m:f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ad>
                            <m:radPr>
                              <m:degHide m:val="on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rad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11F5A46-65F6-40E3-AC47-E996CEAE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1337887"/>
                <a:ext cx="6096000" cy="728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930A74C-5756-4077-89E9-69F81CB2FABB}"/>
                  </a:ext>
                </a:extLst>
              </p:cNvPr>
              <p:cNvSpPr txBox="1"/>
              <p:nvPr/>
            </p:nvSpPr>
            <p:spPr>
              <a:xfrm>
                <a:off x="5194300" y="2611021"/>
                <a:ext cx="6096000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930A74C-5756-4077-89E9-69F81CB2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2611021"/>
                <a:ext cx="6096000" cy="100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0010DFD-8130-4DF4-94DA-34A851E77A24}"/>
                  </a:ext>
                </a:extLst>
              </p:cNvPr>
              <p:cNvSpPr txBox="1"/>
              <p:nvPr/>
            </p:nvSpPr>
            <p:spPr>
              <a:xfrm>
                <a:off x="5194300" y="44066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0010DFD-8130-4DF4-94DA-34A851E77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4406616"/>
                <a:ext cx="6096000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D4C93A-92E8-44C3-8DF2-A2865BC4AE89}"/>
              </a:ext>
            </a:extLst>
          </p:cNvPr>
          <p:cNvSpPr txBox="1"/>
          <p:nvPr/>
        </p:nvSpPr>
        <p:spPr>
          <a:xfrm>
            <a:off x="5346700" y="5199046"/>
            <a:ext cx="6576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Conversão de desaprumo em força horizontal no pavimento 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4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Picture 2" descr="ABNT NBR 6023:2018 - Novas Regras - Gramática e Cognição">
            <a:extLst>
              <a:ext uri="{FF2B5EF4-FFF2-40B4-BE49-F238E27FC236}">
                <a16:creationId xmlns:a16="http://schemas.microsoft.com/office/drawing/2014/main" id="{B2AFE17E-B3B6-4E99-B488-4218AAE3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8" y="1720858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2CE141-4FC9-4764-B0A9-6990FD82BDEC}"/>
              </a:ext>
            </a:extLst>
          </p:cNvPr>
          <p:cNvSpPr txBox="1"/>
          <p:nvPr/>
        </p:nvSpPr>
        <p:spPr>
          <a:xfrm>
            <a:off x="7531100" y="3243198"/>
            <a:ext cx="39728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NBR 6123</a:t>
            </a:r>
            <a:endParaRPr lang="pt-BR" sz="2000" dirty="0">
              <a:solidFill>
                <a:srgbClr val="0000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E9BC53-0488-4D0A-8959-D0E9008513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6" y="1614086"/>
            <a:ext cx="6265966" cy="33147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724C54B-11D3-4B14-AE57-1CDA2D06A02D}"/>
                  </a:ext>
                </a:extLst>
              </p:cNvPr>
              <p:cNvSpPr txBox="1"/>
              <p:nvPr/>
            </p:nvSpPr>
            <p:spPr>
              <a:xfrm>
                <a:off x="6798082" y="800042"/>
                <a:ext cx="48618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724C54B-11D3-4B14-AE57-1CDA2D06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82" y="800042"/>
                <a:ext cx="4861802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A3F9E237-0596-4329-90B2-8EFDCFC0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994177"/>
            <a:ext cx="550809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Velocidade básica;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topográfico;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de rugosidade do terreno (dimensões e altura da edificação);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estatístico.</a:t>
            </a:r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57815DF-9046-4D5F-80EE-893548B93E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2" y="731401"/>
            <a:ext cx="4419283" cy="5347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08E8C89-DD91-42E3-A60C-1277D459765D}"/>
              </a:ext>
            </a:extLst>
          </p:cNvPr>
          <p:cNvCxnSpPr/>
          <p:nvPr/>
        </p:nvCxnSpPr>
        <p:spPr>
          <a:xfrm flipV="1">
            <a:off x="3213100" y="3405345"/>
            <a:ext cx="4292600" cy="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5CFF23-0575-4791-BE2B-42B914FC7156}"/>
              </a:ext>
            </a:extLst>
          </p:cNvPr>
          <p:cNvSpPr txBox="1"/>
          <p:nvPr/>
        </p:nvSpPr>
        <p:spPr>
          <a:xfrm>
            <a:off x="7950200" y="3251456"/>
            <a:ext cx="3972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 30 e 35 m/s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73415C-9F49-407C-8301-8963013C6E03}"/>
              </a:ext>
            </a:extLst>
          </p:cNvPr>
          <p:cNvSpPr txBox="1"/>
          <p:nvPr/>
        </p:nvSpPr>
        <p:spPr>
          <a:xfrm>
            <a:off x="293508" y="716062"/>
            <a:ext cx="695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https://www.ebanataw.com.br/roberto/vento/vento2.htm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44E137-0EA9-4D27-AEDB-75C5D5938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8" y="1547778"/>
            <a:ext cx="4295775" cy="18954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4B0B6BC-8632-402E-9A5A-0BB42048266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3"/>
          <a:stretch/>
        </p:blipFill>
        <p:spPr bwMode="auto">
          <a:xfrm>
            <a:off x="6797674" y="1212835"/>
            <a:ext cx="4362450" cy="2423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DE7004-778D-4966-93D2-EF50E556909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9" b="7996"/>
          <a:stretch/>
        </p:blipFill>
        <p:spPr bwMode="auto">
          <a:xfrm>
            <a:off x="7091362" y="3960304"/>
            <a:ext cx="3952875" cy="2143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73415C-9F49-407C-8301-8963013C6E03}"/>
              </a:ext>
            </a:extLst>
          </p:cNvPr>
          <p:cNvSpPr txBox="1"/>
          <p:nvPr/>
        </p:nvSpPr>
        <p:spPr>
          <a:xfrm>
            <a:off x="293508" y="716062"/>
            <a:ext cx="695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https://www.ebanataw.com.br/roberto/vento/vento2.htm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766804-5D57-461D-80E3-6BA2D93A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0" y="1193718"/>
            <a:ext cx="6353175" cy="33337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394B5B-1306-4695-9BD1-E6A0C84AF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427" y="3874068"/>
            <a:ext cx="6124575" cy="2495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3C8015-35C4-4689-BEDE-6FDEF86453DC}"/>
                  </a:ext>
                </a:extLst>
              </p:cNvPr>
              <p:cNvSpPr txBox="1"/>
              <p:nvPr/>
            </p:nvSpPr>
            <p:spPr>
              <a:xfrm>
                <a:off x="6985000" y="2031918"/>
                <a:ext cx="4966576" cy="653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3C8015-35C4-4689-BEDE-6FDEF864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2031918"/>
                <a:ext cx="4966576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09540E-2631-416A-9A2F-21592FD8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79" y="1585912"/>
            <a:ext cx="8210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C45BACB-BE92-4871-9D0C-6554D9ADA860}"/>
                  </a:ext>
                </a:extLst>
              </p:cNvPr>
              <p:cNvSpPr txBox="1"/>
              <p:nvPr/>
            </p:nvSpPr>
            <p:spPr>
              <a:xfrm>
                <a:off x="513644" y="1044020"/>
                <a:ext cx="3187700" cy="412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=0,613∙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C45BACB-BE92-4871-9D0C-6554D9A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4" y="1044020"/>
                <a:ext cx="3187700" cy="412292"/>
              </a:xfrm>
              <a:prstGeom prst="rect">
                <a:avLst/>
              </a:prstGeom>
              <a:blipFill>
                <a:blip r:embed="rId4"/>
                <a:stretch>
                  <a:fillRect t="-108824" r="-5736" b="-17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634E2A7A-4954-4449-8EC9-6026D548E574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Força do vento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F0581E-A768-4AC8-869B-2429E8A274FA}"/>
                  </a:ext>
                </a:extLst>
              </p:cNvPr>
              <p:cNvSpPr txBox="1"/>
              <p:nvPr/>
            </p:nvSpPr>
            <p:spPr>
              <a:xfrm>
                <a:off x="513644" y="1891575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𝐶𝑎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F0581E-A768-4AC8-869B-2429E8A2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4" y="1891575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B39BADF9-A2A2-4703-8801-60155244AFD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89" y="544615"/>
            <a:ext cx="4446905" cy="50101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767FA6-9695-46A4-8ECD-6990667B2321}"/>
              </a:ext>
            </a:extLst>
          </p:cNvPr>
          <p:cNvSpPr txBox="1"/>
          <p:nvPr/>
        </p:nvSpPr>
        <p:spPr>
          <a:xfrm>
            <a:off x="7776790" y="5554765"/>
            <a:ext cx="3868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Condição para o vento não turbulento</a:t>
            </a:r>
            <a:endParaRPr lang="pt-BR" sz="20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9106887-28E6-4F9C-A1B0-C09094D39E0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74" y="2550718"/>
            <a:ext cx="3449725" cy="333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601477-CCDB-45CF-9E49-9A35B1303D74}"/>
                  </a:ext>
                </a:extLst>
              </p:cNvPr>
              <p:cNvSpPr txBox="1"/>
              <p:nvPr/>
            </p:nvSpPr>
            <p:spPr>
              <a:xfrm>
                <a:off x="257706" y="861162"/>
                <a:ext cx="388249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601477-CCDB-45CF-9E49-9A35B130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861162"/>
                <a:ext cx="388249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4346-A27E-4A70-B422-9C28A0E29724}"/>
              </a:ext>
            </a:extLst>
          </p:cNvPr>
          <p:cNvSpPr txBox="1"/>
          <p:nvPr/>
        </p:nvSpPr>
        <p:spPr>
          <a:xfrm>
            <a:off x="4460032" y="1053041"/>
            <a:ext cx="5157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Força em um pavimento intermediário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7FD39A-A8AA-4D6E-A871-70C6E24E4306}"/>
                  </a:ext>
                </a:extLst>
              </p:cNvPr>
              <p:cNvSpPr txBox="1"/>
              <p:nvPr/>
            </p:nvSpPr>
            <p:spPr>
              <a:xfrm>
                <a:off x="257706" y="1867057"/>
                <a:ext cx="418211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7FD39A-A8AA-4D6E-A871-70C6E24E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867057"/>
                <a:ext cx="4182110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80D9A5B3-C05B-45AC-ADBD-C768E4FA6773}"/>
              </a:ext>
            </a:extLst>
          </p:cNvPr>
          <p:cNvSpPr txBox="1"/>
          <p:nvPr/>
        </p:nvSpPr>
        <p:spPr>
          <a:xfrm>
            <a:off x="4460032" y="20423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Força no pavimento cobertura</a:t>
            </a:r>
            <a:endParaRPr lang="pt-BR" sz="20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0509DCE-38DB-4DC5-9F7D-3FBC92A5BB1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2681294"/>
            <a:ext cx="3934702" cy="342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309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CMU Serif</vt:lpstr>
      <vt:lpstr>Cambria Math</vt:lpstr>
      <vt:lpstr>Tw Cen MT</vt:lpstr>
      <vt:lpstr>Twentieth 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70</cp:revision>
  <dcterms:created xsi:type="dcterms:W3CDTF">2021-03-07T23:44:41Z</dcterms:created>
  <dcterms:modified xsi:type="dcterms:W3CDTF">2021-06-29T13:23:19Z</dcterms:modified>
</cp:coreProperties>
</file>