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96" r:id="rId4"/>
    <p:sldId id="276" r:id="rId5"/>
    <p:sldId id="277" r:id="rId6"/>
    <p:sldId id="291" r:id="rId7"/>
    <p:sldId id="293" r:id="rId8"/>
    <p:sldId id="287" r:id="rId9"/>
    <p:sldId id="26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CMU Serif" panose="02000603000000000000" pitchFamily="2" charset="0"/>
      <p:regular r:id="rId17"/>
      <p:bold r:id="rId18"/>
      <p:italic r:id="rId19"/>
      <p:boldItalic r:id="rId20"/>
    </p:embeddedFont>
    <p:embeddedFont>
      <p:font typeface="Goudy Old Style" panose="02020502050305020303" pitchFamily="18" charset="0"/>
      <p:regular r:id="rId21"/>
      <p:bold r:id="rId22"/>
      <p: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39" d="100"/>
          <a:sy n="39" d="100"/>
        </p:scale>
        <p:origin x="10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6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67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83C537B-7238-4A06-BEBE-A78CCAEC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D9EF4E-DCA7-4846-88DF-3EEEE89BAB05}"/>
              </a:ext>
            </a:extLst>
          </p:cNvPr>
          <p:cNvSpPr txBox="1"/>
          <p:nvPr/>
        </p:nvSpPr>
        <p:spPr>
          <a:xfrm>
            <a:off x="257706" y="531560"/>
            <a:ext cx="11665296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duas as perspectivas possíveis para análise de esforços em uma estrutura: (a) A análise linear; (b) A análise não linear.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 algn="just">
              <a:buAutoNum type="alphaLcParenBoth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análise linear; 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(b) A análise não linear.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5112BE6-3C67-423E-AA88-0B2A79CD57E7}"/>
              </a:ext>
            </a:extLst>
          </p:cNvPr>
          <p:cNvSpPr/>
          <p:nvPr/>
        </p:nvSpPr>
        <p:spPr>
          <a:xfrm>
            <a:off x="5238974" y="1751287"/>
            <a:ext cx="6301946" cy="169196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pt-BR" sz="200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Não Linear Geométrica;</a:t>
            </a:r>
            <a:endParaRPr lang="pt-BR" sz="200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pt-BR" sz="200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Não Linear de Contato.</a:t>
            </a:r>
            <a:endParaRPr lang="pt-BR" sz="200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pt-BR" sz="200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Não Linear Física.</a:t>
            </a:r>
            <a:endParaRPr lang="pt-BR" sz="200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5129676-9D87-4873-9262-3D80B21A7AE5}"/>
              </a:ext>
            </a:extLst>
          </p:cNvPr>
          <p:cNvCxnSpPr/>
          <p:nvPr/>
        </p:nvCxnSpPr>
        <p:spPr>
          <a:xfrm>
            <a:off x="3253568" y="2597270"/>
            <a:ext cx="1729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4690725-AF7D-4A81-A5EC-47C12368ADE1}"/>
                  </a:ext>
                </a:extLst>
              </p:cNvPr>
              <p:cNvSpPr txBox="1"/>
              <p:nvPr/>
            </p:nvSpPr>
            <p:spPr>
              <a:xfrm>
                <a:off x="257706" y="565929"/>
                <a:ext cx="11665296" cy="4195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consideração da não linearidade física é feita através do uso de um processo simplificado que consiste na aplicação de coeficientes redutores da relação de rigidez a flexão (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𝐸</m:t>
                    </m:r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.</m:t>
                    </m:r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𝐼</m:t>
                    </m:r>
                  </m:oMath>
                </a14:m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de cada elemento em uma análise global da estrutura. A NBR 6118 apresenta esse critério no item 15.7.3. São eles:</a:t>
                </a:r>
                <a:endParaRPr lang="pt-BR" sz="2000" dirty="0">
                  <a:solidFill>
                    <a:schemeClr val="tx1"/>
                  </a:solidFill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algn="just">
                  <a:lnSpc>
                    <a:spcPct val="200000"/>
                  </a:lnSpc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Lajes: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𝐸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.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𝑠𝑒𝑐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=0,30.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𝑐𝑖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2000" dirty="0">
                  <a:solidFill>
                    <a:schemeClr val="tx1"/>
                  </a:solidFill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algn="just">
                  <a:lnSpc>
                    <a:spcPct val="200000"/>
                  </a:lnSpc>
                  <a:buFont typeface="+mj-lt"/>
                  <a:buAutoNum type="alphaLcParenR"/>
                </a:pPr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Vigas: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𝐸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.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𝑠𝑒𝑐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=0,40.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𝑐𝑖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s</m:t>
                            </m:r>
                          </m:sub>
                        </m:sSub>
                      </m:e>
                      <m:sup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′</m:t>
                        </m:r>
                      </m:sup>
                    </m:sSup>
                    <m:r>
                      <a:rPr lang="pt-BR" sz="2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≠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s</m:t>
                            </m:r>
                          </m:sub>
                        </m:sSub>
                      </m:e>
                      <m:sup/>
                    </m:sSup>
                  </m:oMath>
                </a14:m>
                <a:endParaRPr lang="pt-BR" sz="2000" dirty="0">
                  <a:solidFill>
                    <a:schemeClr val="tx1"/>
                  </a:solidFill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algn="just">
                  <a:lnSpc>
                    <a:spcPct val="200000"/>
                  </a:lnSpc>
                  <a:buFont typeface="+mj-lt"/>
                  <a:buAutoNum type="alphaLcParenR"/>
                </a:pPr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Vigas: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𝐸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.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𝑠𝑒𝑐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=0,50.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𝑐𝑖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s</m:t>
                            </m:r>
                          </m:sub>
                        </m:sSub>
                      </m:e>
                      <m:sup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′</m:t>
                        </m:r>
                      </m:sup>
                    </m:sSup>
                    <m:r>
                      <a:rPr lang="pt-BR" sz="2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s</m:t>
                            </m:r>
                          </m:sub>
                        </m:sSub>
                      </m:e>
                      <m:sup/>
                    </m:sSup>
                  </m:oMath>
                </a14:m>
                <a:endParaRPr lang="pt-BR" sz="2000" dirty="0">
                  <a:solidFill>
                    <a:schemeClr val="tx1"/>
                  </a:solidFill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algn="just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Pilares: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𝐸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.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U Serif" panose="02000603000000000000" pitchFamily="2" charset="0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𝑠𝑒𝑐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=0,80.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𝑐𝑖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.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</m:t>
                        </m:r>
                      </m:sub>
                    </m:sSub>
                  </m:oMath>
                </a14:m>
                <a:endParaRPr lang="pt-BR" sz="2000" dirty="0">
                  <a:solidFill>
                    <a:schemeClr val="tx1"/>
                  </a:solidFill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4690725-AF7D-4A81-A5EC-47C12368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565929"/>
                <a:ext cx="11665296" cy="4195957"/>
              </a:xfrm>
              <a:prstGeom prst="rect">
                <a:avLst/>
              </a:prstGeom>
              <a:blipFill>
                <a:blip r:embed="rId4"/>
                <a:stretch>
                  <a:fillRect l="-522" r="-575" b="-17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F38B519A-EA63-4BBD-908C-FC308E7EE8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76004" y="893988"/>
            <a:ext cx="3727332" cy="502271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9A9DA2A2-F9F7-4AFD-B2C6-901B3AABF0F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04337" y="893988"/>
            <a:ext cx="4111659" cy="4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Imagem 78">
            <a:extLst>
              <a:ext uri="{FF2B5EF4-FFF2-40B4-BE49-F238E27FC236}">
                <a16:creationId xmlns:a16="http://schemas.microsoft.com/office/drawing/2014/main" id="{7C847725-08FD-445A-A778-97D2CE4EA1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16062" y="855364"/>
            <a:ext cx="8748583" cy="51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038F7421-0F2B-424A-84C8-11A162E150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706" y="790664"/>
            <a:ext cx="7783523" cy="2822799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1D9E3B13-8B45-425C-8BD5-60C70123A3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91867" y="3438401"/>
            <a:ext cx="7498724" cy="26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06" name="Imagem 105">
            <a:extLst>
              <a:ext uri="{FF2B5EF4-FFF2-40B4-BE49-F238E27FC236}">
                <a16:creationId xmlns:a16="http://schemas.microsoft.com/office/drawing/2014/main" id="{1E9C6F63-A297-428A-8596-9E9FF04EF55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7643" b="19077"/>
          <a:stretch/>
        </p:blipFill>
        <p:spPr bwMode="auto">
          <a:xfrm rot="16200000">
            <a:off x="1759598" y="-629332"/>
            <a:ext cx="2422619" cy="5426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B8ACB871-C43E-473A-B71F-FA4CFC17DC5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r="44280" b="4513"/>
          <a:stretch/>
        </p:blipFill>
        <p:spPr bwMode="auto">
          <a:xfrm rot="16200000">
            <a:off x="6311091" y="-71777"/>
            <a:ext cx="1822720" cy="9401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475DFB61-CB81-46E1-8D14-B195FF3CF71B}"/>
              </a:ext>
            </a:extLst>
          </p:cNvPr>
          <p:cNvSpPr txBox="1"/>
          <p:nvPr/>
        </p:nvSpPr>
        <p:spPr>
          <a:xfrm>
            <a:off x="6389509" y="1929981"/>
            <a:ext cx="54264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Modelo de viga contínua + lajes por métodos aproximados</a:t>
            </a: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9035DE0-DF68-4804-9880-A963C724B274}"/>
              </a:ext>
            </a:extLst>
          </p:cNvPr>
          <p:cNvSpPr txBox="1"/>
          <p:nvPr/>
        </p:nvSpPr>
        <p:spPr>
          <a:xfrm>
            <a:off x="2521900" y="5586924"/>
            <a:ext cx="9401101" cy="398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Pórtico H + Pilares</a:t>
            </a:r>
            <a:endParaRPr lang="pt-B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1FFE478B-9A1A-4C48-A7B3-A39BBD94C7F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3636" r="32147" b="31965"/>
          <a:stretch/>
        </p:blipFill>
        <p:spPr bwMode="auto">
          <a:xfrm rot="16200000">
            <a:off x="2073777" y="-1190588"/>
            <a:ext cx="2798816" cy="64309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98648FF2-A104-4637-814C-B7C4C0F65A2A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0" r="31730" b="36714"/>
          <a:stretch/>
        </p:blipFill>
        <p:spPr bwMode="auto">
          <a:xfrm rot="16200000">
            <a:off x="6608515" y="918029"/>
            <a:ext cx="3500111" cy="71288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45A9E8D5-34B1-4012-9ED9-BEA4D22F22AD}"/>
              </a:ext>
            </a:extLst>
          </p:cNvPr>
          <p:cNvSpPr txBox="1"/>
          <p:nvPr/>
        </p:nvSpPr>
        <p:spPr>
          <a:xfrm>
            <a:off x="7018638" y="1444407"/>
            <a:ext cx="4904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Pórtico espacial</a:t>
            </a: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3883666-3873-4EA9-A1D8-3B4CC0327237}"/>
              </a:ext>
            </a:extLst>
          </p:cNvPr>
          <p:cNvSpPr txBox="1"/>
          <p:nvPr/>
        </p:nvSpPr>
        <p:spPr>
          <a:xfrm>
            <a:off x="268996" y="4534497"/>
            <a:ext cx="452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Pórtico plano</a:t>
            </a:r>
            <a:endParaRPr lang="pt-B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301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Tw Cen MT</vt:lpstr>
      <vt:lpstr>Arial</vt:lpstr>
      <vt:lpstr>Calibri</vt:lpstr>
      <vt:lpstr>Goudy Old Style</vt:lpstr>
      <vt:lpstr>Twentieth Century</vt:lpstr>
      <vt:lpstr>Cambria Math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83</cp:revision>
  <dcterms:created xsi:type="dcterms:W3CDTF">2021-03-07T23:44:41Z</dcterms:created>
  <dcterms:modified xsi:type="dcterms:W3CDTF">2021-06-29T16:56:18Z</dcterms:modified>
</cp:coreProperties>
</file>