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4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96" r:id="rId4"/>
    <p:sldId id="297" r:id="rId5"/>
    <p:sldId id="298" r:id="rId6"/>
    <p:sldId id="299" r:id="rId7"/>
    <p:sldId id="300" r:id="rId8"/>
    <p:sldId id="260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mbria Math" panose="02040503050406030204" pitchFamily="18" charset="0"/>
      <p:regular r:id="rId15"/>
    </p:embeddedFont>
    <p:embeddedFont>
      <p:font typeface="CMU Serif" panose="02000603000000000000" pitchFamily="2" charset="0"/>
      <p:regular r:id="rId16"/>
      <p:bold r:id="rId17"/>
      <p:italic r:id="rId18"/>
      <p:boldItalic r:id="rId19"/>
    </p:embeddedFont>
    <p:embeddedFont>
      <p:font typeface="Tw Cen MT" panose="020B06020201040206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hXF1BXzQvv2zZalSgqmiWUwhqCy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derlei malaquias pereira junior" initials="wmpj" lastIdx="2" clrIdx="0">
    <p:extLst>
      <p:ext uri="{19B8F6BF-5375-455C-9EA6-DF929625EA0E}">
        <p15:presenceInfo xmlns:p15="http://schemas.microsoft.com/office/powerpoint/2012/main" userId="a7d26e79292d6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5F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78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719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69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928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358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8835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583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5260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C16A18-18AC-49EA-97BB-C3C679DB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2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312087-E99F-410C-BFF8-C355D1D55009}"/>
              </a:ext>
            </a:extLst>
          </p:cNvPr>
          <p:cNvSpPr txBox="1"/>
          <p:nvPr/>
        </p:nvSpPr>
        <p:spPr>
          <a:xfrm>
            <a:off x="5454869" y="771030"/>
            <a:ext cx="64681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rgbClr val="000000"/>
                </a:solidFill>
                <a:effectLst/>
                <a:latin typeface="CMU Serif" panose="02000603000000000000" pitchFamily="2" charset="0"/>
                <a:ea typeface="Times New Roman" panose="02020603050405020304" pitchFamily="18" charset="0"/>
              </a:rPr>
              <a:t>Antes de começar o detalhamento de uma estrutura é essencial que o projetista já tenha uma planta de fôrma</a:t>
            </a:r>
            <a:r>
              <a:rPr lang="pt-BR" sz="2000" dirty="0">
                <a:latin typeface="CMU Serif" panose="02000603000000000000" pitchFamily="2" charset="0"/>
                <a:ea typeface="Times New Roman" panose="02020603050405020304" pitchFamily="18" charset="0"/>
              </a:rPr>
              <a:t> pré-executiva para que na fase final do projeto não sejam necessárias grandes modificações.</a:t>
            </a:r>
          </a:p>
          <a:p>
            <a:pPr algn="just"/>
            <a:endParaRPr lang="pt-BR" sz="2000" dirty="0">
              <a:solidFill>
                <a:srgbClr val="000000"/>
              </a:solidFill>
              <a:effectLst/>
              <a:latin typeface="CMU Serif" panose="02000603000000000000" pitchFamily="2" charset="0"/>
              <a:ea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CMU Serif" panose="02000603000000000000" pitchFamily="2" charset="0"/>
                <a:ea typeface="Times New Roman" panose="02020603050405020304" pitchFamily="18" charset="0"/>
              </a:rPr>
              <a:t>Verificações de cisalhamento;</a:t>
            </a:r>
          </a:p>
          <a:p>
            <a:pPr marL="457200" indent="-457200" algn="just">
              <a:buAutoNum type="alphaLcParenR"/>
            </a:pPr>
            <a:endParaRPr lang="pt-BR" sz="2000" dirty="0">
              <a:latin typeface="CMU Serif" panose="02000603000000000000" pitchFamily="2" charset="0"/>
              <a:ea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CMU Serif" panose="02000603000000000000" pitchFamily="2" charset="0"/>
                <a:ea typeface="Times New Roman" panose="02020603050405020304" pitchFamily="18" charset="0"/>
              </a:rPr>
              <a:t>Verificações de flecha;</a:t>
            </a:r>
          </a:p>
          <a:p>
            <a:pPr marL="457200" indent="-457200" algn="just">
              <a:buAutoNum type="alphaLcParenR"/>
            </a:pPr>
            <a:endParaRPr lang="pt-BR" sz="2000" dirty="0">
              <a:latin typeface="CMU Serif" panose="02000603000000000000" pitchFamily="2" charset="0"/>
              <a:ea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CMU Serif" panose="02000603000000000000" pitchFamily="2" charset="0"/>
                <a:ea typeface="Times New Roman" panose="02020603050405020304" pitchFamily="18" charset="0"/>
              </a:rPr>
              <a:t>Verificações de estabilidade.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8BAD3E-1B83-4801-B5A6-CF5746FF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83" y="988839"/>
            <a:ext cx="4880322" cy="488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54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3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362281A-FF41-4FF2-942C-6776B9335BC3}"/>
                  </a:ext>
                </a:extLst>
              </p:cNvPr>
              <p:cNvSpPr txBox="1"/>
              <p:nvPr/>
            </p:nvSpPr>
            <p:spPr>
              <a:xfrm>
                <a:off x="257706" y="1129914"/>
                <a:ext cx="609337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𝑠𝑑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𝑅𝑑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362281A-FF41-4FF2-942C-6776B933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1129914"/>
                <a:ext cx="6093372" cy="400110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ED8D966-9980-41C8-91F7-4BE46DB9949A}"/>
                  </a:ext>
                </a:extLst>
              </p:cNvPr>
              <p:cNvSpPr txBox="1"/>
              <p:nvPr/>
            </p:nvSpPr>
            <p:spPr>
              <a:xfrm>
                <a:off x="257706" y="1677305"/>
                <a:ext cx="6430959" cy="446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𝑅𝑑</m:t>
                              </m:r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"/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𝑅𝑑</m:t>
                              </m:r>
                            </m:sub>
                          </m:s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1,2+40.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+0,15.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</m:sSub>
                        </m:e>
                      </m:d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ED8D966-9980-41C8-91F7-4BE46DB99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6" y="1677305"/>
                <a:ext cx="6430959" cy="446020"/>
              </a:xfrm>
              <a:prstGeom prst="rect">
                <a:avLst/>
              </a:prstGeom>
              <a:blipFill>
                <a:blip r:embed="rId5"/>
                <a:stretch>
                  <a:fillRect t="-154795" b="-226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C73A2A23-E62A-46D0-97ED-FD8DEAA38AC9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Verificação de cisalhamento para lajes sem armadura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C58B37C4-74AD-4C29-A8FA-D5D15899E8C3}"/>
              </a:ext>
            </a:extLst>
          </p:cNvPr>
          <p:cNvSpPr/>
          <p:nvPr/>
        </p:nvSpPr>
        <p:spPr>
          <a:xfrm>
            <a:off x="257705" y="2382616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Verificação de flecha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961667A-AC1B-423A-BB86-B49D2719E2B7}"/>
                  </a:ext>
                </a:extLst>
              </p:cNvPr>
              <p:cNvSpPr txBox="1"/>
              <p:nvPr/>
            </p:nvSpPr>
            <p:spPr>
              <a:xfrm>
                <a:off x="257705" y="2860272"/>
                <a:ext cx="6093372" cy="457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961667A-AC1B-423A-BB86-B49D2719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5" y="2860272"/>
                <a:ext cx="6093372" cy="457241"/>
              </a:xfrm>
              <a:prstGeom prst="rect">
                <a:avLst/>
              </a:prstGeom>
              <a:blipFill>
                <a:blip r:embed="rId6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FDF7173-807E-4499-A90E-2F2FE52BE09B}"/>
                  </a:ext>
                </a:extLst>
              </p:cNvPr>
              <p:cNvSpPr txBox="1"/>
              <p:nvPr/>
            </p:nvSpPr>
            <p:spPr>
              <a:xfrm>
                <a:off x="426499" y="2857610"/>
                <a:ext cx="6093372" cy="426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FFDF7173-807E-4499-A90E-2F2FE52BE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9" y="2857610"/>
                <a:ext cx="6093372" cy="426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D90DE13-3B88-49CF-99B5-70BF8ECB068E}"/>
                  </a:ext>
                </a:extLst>
              </p:cNvPr>
              <p:cNvSpPr txBox="1"/>
              <p:nvPr/>
            </p:nvSpPr>
            <p:spPr>
              <a:xfrm>
                <a:off x="257705" y="3513164"/>
                <a:ext cx="3695498" cy="457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=0,30.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/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3D90DE13-3B88-49CF-99B5-70BF8ECB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5" y="3513164"/>
                <a:ext cx="3695498" cy="457241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0B5B1340-D17F-4AA3-87EC-7940F89E7169}"/>
                  </a:ext>
                </a:extLst>
              </p:cNvPr>
              <p:cNvSpPr txBox="1"/>
              <p:nvPr/>
            </p:nvSpPr>
            <p:spPr>
              <a:xfrm>
                <a:off x="426499" y="3531086"/>
                <a:ext cx="6093372" cy="426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</m:sSubSup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/>
                      </m:sSubSup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0B5B1340-D17F-4AA3-87EC-7940F89E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99" y="3531086"/>
                <a:ext cx="6093372" cy="426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A89DBEF-0C67-4F58-B4F5-5246B88A1B54}"/>
                  </a:ext>
                </a:extLst>
              </p:cNvPr>
              <p:cNvSpPr txBox="1"/>
              <p:nvPr/>
            </p:nvSpPr>
            <p:spPr>
              <a:xfrm>
                <a:off x="5288515" y="3267372"/>
                <a:ext cx="6093372" cy="4630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=∞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6A89DBEF-0C67-4F58-B4F5-5246B88A1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515" y="3267372"/>
                <a:ext cx="6093372" cy="463012"/>
              </a:xfrm>
              <a:prstGeom prst="rect">
                <a:avLst/>
              </a:prstGeom>
              <a:blipFill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3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4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73A2A23-E62A-46D0-97ED-FD8DEAA38AC9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Verificação de estabilidade global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CED1E21-F23C-4A32-8666-E1D47D147F2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9899" y="1190559"/>
            <a:ext cx="7771326" cy="2084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606B14E-1A85-493F-A4E3-7461DE43DFE2}"/>
              </a:ext>
            </a:extLst>
          </p:cNvPr>
          <p:cNvPicPr/>
          <p:nvPr/>
        </p:nvPicPr>
        <p:blipFill rotWithShape="1">
          <a:blip r:embed="rId5"/>
          <a:srcRect l="4091" t="7792"/>
          <a:stretch/>
        </p:blipFill>
        <p:spPr bwMode="auto">
          <a:xfrm>
            <a:off x="1595558" y="3093999"/>
            <a:ext cx="1926590" cy="28098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44D41FB-34D2-4222-8DC8-8661D52044E1}"/>
              </a:ext>
            </a:extLst>
          </p:cNvPr>
          <p:cNvPicPr/>
          <p:nvPr/>
        </p:nvPicPr>
        <p:blipFill rotWithShape="1">
          <a:blip r:embed="rId6"/>
          <a:srcRect t="4498"/>
          <a:stretch/>
        </p:blipFill>
        <p:spPr bwMode="auto">
          <a:xfrm>
            <a:off x="3920834" y="3429000"/>
            <a:ext cx="2628900" cy="26289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1938349E-A67B-4783-B535-0A642DB09046}"/>
              </a:ext>
            </a:extLst>
          </p:cNvPr>
          <p:cNvSpPr txBox="1"/>
          <p:nvPr/>
        </p:nvSpPr>
        <p:spPr>
          <a:xfrm>
            <a:off x="2097339" y="5950664"/>
            <a:ext cx="284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CMU Serif" panose="02000603000000000000" pitchFamily="2" charset="0"/>
                <a:ea typeface="Times New Roman" panose="02020603050405020304" pitchFamily="18" charset="0"/>
              </a:rPr>
              <a:t>Coluna de Euller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B39358-24DA-419C-9F7D-74815D56A2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0246" y="3769224"/>
            <a:ext cx="2084415" cy="208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5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73A2A23-E62A-46D0-97ED-FD8DEAA38AC9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Verificação de estabilidade global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938349E-A67B-4783-B535-0A642DB09046}"/>
              </a:ext>
            </a:extLst>
          </p:cNvPr>
          <p:cNvSpPr txBox="1"/>
          <p:nvPr/>
        </p:nvSpPr>
        <p:spPr>
          <a:xfrm>
            <a:off x="257706" y="1143482"/>
            <a:ext cx="7372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latin typeface="CMU Serif" panose="02000603000000000000" pitchFamily="2" charset="0"/>
                <a:ea typeface="Times New Roman" panose="02020603050405020304" pitchFamily="18" charset="0"/>
              </a:rPr>
              <a:t>Parâmetro alfa: O termômetro da análise de 2º ordem</a:t>
            </a:r>
            <a:endParaRPr lang="pt-BR" sz="200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AFF48E8-B9A5-410F-927D-A1EA34C9215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7706" y="1704441"/>
            <a:ext cx="7095078" cy="28510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E344EA6-33CE-4FEB-8068-39C2A8892586}"/>
                  </a:ext>
                </a:extLst>
              </p:cNvPr>
              <p:cNvSpPr txBox="1"/>
              <p:nvPr/>
            </p:nvSpPr>
            <p:spPr>
              <a:xfrm>
                <a:off x="7352784" y="2636103"/>
                <a:ext cx="4581510" cy="760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  <m:sup/>
                      </m:sSubSup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8.</m:t>
                          </m:r>
                          <m:sSub>
                            <m:sSub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E344EA6-33CE-4FEB-8068-39C2A8892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784" y="2636103"/>
                <a:ext cx="4581510" cy="7605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A4D2052-AF87-4B3E-A9AE-F3837EC8C6B6}"/>
                  </a:ext>
                </a:extLst>
              </p:cNvPr>
              <p:cNvSpPr txBox="1"/>
              <p:nvPr/>
            </p:nvSpPr>
            <p:spPr>
              <a:xfrm>
                <a:off x="7630510" y="4214504"/>
                <a:ext cx="4303784" cy="1001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pt-BR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𝑐𝑠</m:t>
                                  </m:r>
                                </m:sub>
                              </m:s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A4D2052-AF87-4B3E-A9AE-F3837EC8C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10" y="4214504"/>
                <a:ext cx="4303784" cy="10016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38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6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73A2A23-E62A-46D0-97ED-FD8DEAA38AC9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Verificação de estabilidade global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938349E-A67B-4783-B535-0A642DB09046}"/>
                  </a:ext>
                </a:extLst>
              </p:cNvPr>
              <p:cNvSpPr txBox="1"/>
              <p:nvPr/>
            </p:nvSpPr>
            <p:spPr>
              <a:xfrm>
                <a:off x="257705" y="1143482"/>
                <a:ext cx="11676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2000" dirty="0">
                    <a:latin typeface="CMU Serif" panose="02000603000000000000" pitchFamily="2" charset="0"/>
                    <a:ea typeface="Times New Roman" panose="02020603050405020304" pitchFamily="18" charset="0"/>
                  </a:rPr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  <m:sub>
                        <m:r>
                          <a:rPr lang="pt-B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pt-B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sz="2000" dirty="0">
                    <a:latin typeface="CMU Serif" panose="02000603000000000000" pitchFamily="2" charset="0"/>
                    <a:ea typeface="Times New Roman" panose="02020603050405020304" pitchFamily="18" charset="0"/>
                  </a:rPr>
                  <a:t>: Quantifica os esforços de 2º ordem que ocorrem na estrutura</a:t>
                </a:r>
                <a:endParaRPr lang="pt-BR" sz="2000" dirty="0"/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938349E-A67B-4783-B535-0A642DB09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5" y="1143482"/>
                <a:ext cx="11676589" cy="400110"/>
              </a:xfrm>
              <a:prstGeom prst="rect">
                <a:avLst/>
              </a:prstGeom>
              <a:blipFill>
                <a:blip r:embed="rId4"/>
                <a:stretch>
                  <a:fillRect l="-522" t="-7692" b="-2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520B5FD-A153-4CF5-9FBC-241963D9D03E}"/>
                  </a:ext>
                </a:extLst>
              </p:cNvPr>
              <p:cNvSpPr txBox="1"/>
              <p:nvPr/>
            </p:nvSpPr>
            <p:spPr>
              <a:xfrm>
                <a:off x="257705" y="2630972"/>
                <a:ext cx="5181397" cy="1019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pt-BR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 </m:t>
                          </m:r>
                          <m:f>
                            <m:fPr>
                              <m:ctrlPr>
                                <a:rPr lang="pt-B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𝑡𝑜𝑡</m:t>
                                  </m:r>
                                  <m:r>
                                    <a:rPr lang="pt-BR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pt-B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520B5FD-A153-4CF5-9FBC-241963D9D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05" y="2630972"/>
                <a:ext cx="5181397" cy="10198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B12D0A5-AD18-4732-8D26-9796B3868BF9}"/>
                  </a:ext>
                </a:extLst>
              </p:cNvPr>
              <p:cNvSpPr txBox="1"/>
              <p:nvPr/>
            </p:nvSpPr>
            <p:spPr>
              <a:xfrm>
                <a:off x="4897016" y="2194309"/>
                <a:ext cx="6093372" cy="837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𝑉𝑑</m:t>
                                  </m:r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B12D0A5-AD18-4732-8D26-9796B3868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16" y="2194309"/>
                <a:ext cx="6093372" cy="837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A48F41C-FDDC-4502-BA70-63CBA5BD47E6}"/>
                  </a:ext>
                </a:extLst>
              </p:cNvPr>
              <p:cNvSpPr txBox="1"/>
              <p:nvPr/>
            </p:nvSpPr>
            <p:spPr>
              <a:xfrm>
                <a:off x="4897016" y="3369838"/>
                <a:ext cx="6093372" cy="837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𝑡𝑜𝑡</m:t>
                          </m:r>
                          <m:r>
                            <a:rPr lang="pt-BR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pt-BR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𝐻𝑑</m:t>
                                  </m:r>
                                  <m:r>
                                    <a:rPr lang="pt-BR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000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4A48F41C-FDDC-4502-BA70-63CBA5BD4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016" y="3369838"/>
                <a:ext cx="6093372" cy="837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77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2"/>
          <p:cNvCxnSpPr/>
          <p:nvPr/>
        </p:nvCxnSpPr>
        <p:spPr>
          <a:xfrm>
            <a:off x="263352" y="488382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2"/>
          <p:cNvSpPr/>
          <p:nvPr/>
        </p:nvSpPr>
        <p:spPr>
          <a:xfrm>
            <a:off x="257706" y="6444915"/>
            <a:ext cx="254193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i="0" u="none" strike="noStrike" cap="none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W. M. PEREIRA JUNIOR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63352" y="81143"/>
            <a:ext cx="41764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wentieth Century"/>
              <a:buNone/>
            </a:pPr>
            <a:r>
              <a:rPr lang="pt-BR" sz="1800" b="1" dirty="0">
                <a:solidFill>
                  <a:srgbClr val="175F78"/>
                </a:solidFill>
                <a:latin typeface="Tw Cen MT" panose="020B0602020104020603" pitchFamily="34" charset="0"/>
                <a:ea typeface="Twentieth Century"/>
                <a:cs typeface="Twentieth Century"/>
                <a:sym typeface="Twentieth Century"/>
              </a:rPr>
              <a:t>ESTRUTURAS DE CONCRETO ARMADO 1</a:t>
            </a:r>
            <a:endParaRPr sz="1800" b="0" i="0" u="none" strike="noStrike" cap="none" dirty="0">
              <a:solidFill>
                <a:srgbClr val="175F78"/>
              </a:solidFill>
              <a:latin typeface="Tw Cen MT" panose="020B0602020104020603" pitchFamily="34" charset="0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AECA6-72DA-4EC6-9F00-562912569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887" y="43231"/>
            <a:ext cx="544863" cy="351011"/>
          </a:xfrm>
          <a:prstGeom prst="rect">
            <a:avLst/>
          </a:prstGeom>
        </p:spPr>
      </p:pic>
      <p:cxnSp>
        <p:nvCxnSpPr>
          <p:cNvPr id="13" name="Google Shape;92;p2">
            <a:extLst>
              <a:ext uri="{FF2B5EF4-FFF2-40B4-BE49-F238E27FC236}">
                <a16:creationId xmlns:a16="http://schemas.microsoft.com/office/drawing/2014/main" id="{423E0BD0-5FA5-4950-A2C5-7AA14DF26A81}"/>
              </a:ext>
            </a:extLst>
          </p:cNvPr>
          <p:cNvCxnSpPr/>
          <p:nvPr/>
        </p:nvCxnSpPr>
        <p:spPr>
          <a:xfrm>
            <a:off x="257706" y="6398124"/>
            <a:ext cx="11665296" cy="0"/>
          </a:xfrm>
          <a:prstGeom prst="straightConnector1">
            <a:avLst/>
          </a:prstGeom>
          <a:noFill/>
          <a:ln w="28575" cap="flat" cmpd="sng">
            <a:solidFill>
              <a:srgbClr val="175F7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C6460B2-723D-465D-B58A-ADB2E070F9DC}"/>
              </a:ext>
            </a:extLst>
          </p:cNvPr>
          <p:cNvSpPr txBox="1"/>
          <p:nvPr/>
        </p:nvSpPr>
        <p:spPr>
          <a:xfrm>
            <a:off x="6090354" y="6475671"/>
            <a:ext cx="598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48F41F0E-5BD5-4CBE-8293-94E46BB844EC}" type="slidenum">
              <a:rPr lang="pt-BR" sz="1800" b="1" i="0" u="none" strike="noStrike" cap="none" smtClean="0">
                <a:solidFill>
                  <a:srgbClr val="175F78"/>
                </a:solidFill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  <a:sym typeface="Sorts Mill Goudy"/>
              </a:rPr>
              <a:pPr algn="ctr"/>
              <a:t>7</a:t>
            </a:fld>
            <a:endParaRPr lang="pt-BR" sz="1800" b="1" dirty="0">
              <a:solidFill>
                <a:srgbClr val="175F78"/>
              </a:solidFill>
              <a:latin typeface="Tw Cen MT" panose="020B0602020104020603" pitchFamily="34" charset="0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73A2A23-E62A-46D0-97ED-FD8DEAA38AC9}"/>
              </a:ext>
            </a:extLst>
          </p:cNvPr>
          <p:cNvSpPr/>
          <p:nvPr/>
        </p:nvSpPr>
        <p:spPr>
          <a:xfrm>
            <a:off x="257706" y="582523"/>
            <a:ext cx="86172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pt-BR" sz="2000" b="1" dirty="0">
                <a:latin typeface="Tw Cen MT" panose="020B0602020104020603" pitchFamily="34" charset="0"/>
                <a:ea typeface="CMU Serif" panose="02000603000000000000" pitchFamily="2" charset="0"/>
                <a:cs typeface="CMU Serif" panose="02000603000000000000" pitchFamily="2" charset="0"/>
              </a:rPr>
              <a:t>Limitações de deslocamentos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CBCF002-366F-49E8-A87E-2EAA02472A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7706" y="1069343"/>
            <a:ext cx="7073260" cy="297949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90FD913-FE76-4D6F-B8DA-D4212ACCE16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788166" y="1951217"/>
            <a:ext cx="4134836" cy="41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4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33CBF4-1FDF-40A5-A9D3-3D855737D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961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214</Words>
  <Application>Microsoft Office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Twentieth Century</vt:lpstr>
      <vt:lpstr>Arial</vt:lpstr>
      <vt:lpstr>Calibri</vt:lpstr>
      <vt:lpstr>CMU Serif</vt:lpstr>
      <vt:lpstr>Cambria Math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wanderlei malaquias pereira junior</dc:creator>
  <cp:lastModifiedBy>wanderlei malaquias pereira junior</cp:lastModifiedBy>
  <cp:revision>95</cp:revision>
  <dcterms:created xsi:type="dcterms:W3CDTF">2021-03-07T23:44:41Z</dcterms:created>
  <dcterms:modified xsi:type="dcterms:W3CDTF">2021-07-05T15:22:00Z</dcterms:modified>
</cp:coreProperties>
</file>