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MU Serif" panose="02000603000000000000" pitchFamily="2" charset="0"/>
      <p:regular r:id="rId22"/>
      <p:bold r:id="rId23"/>
      <p:italic r:id="rId24"/>
      <p:boldItalic r:id="rId25"/>
    </p:embeddedFont>
    <p:embeddedFont>
      <p:font typeface="Goudy Old Style" panose="02020502050305020303" pitchFamily="18" charset="0"/>
      <p:regular r:id="rId26"/>
      <p:bold r:id="rId27"/>
      <p:italic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97" d="100"/>
          <a:sy n="97" d="100"/>
        </p:scale>
        <p:origin x="26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28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78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744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Retração: Quando as deformações são independentes do carregamento e são devidas a alguma alteração na umidade no gel do cimento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000000"/>
              </a:solidFill>
              <a:effectLst/>
              <a:latin typeface="CMU Serif" panose="02000603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</a:rPr>
              <a:t>Fluência: </a:t>
            </a:r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quando as deformações dependem do carregamento e que são devidas à uma variação no volume do gel do cimento ocasionada por carregamento e descarregamento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75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79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89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004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95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85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41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59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1621AE-0F5A-4892-AF40-6ABA21EF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53A3FF-02F7-4BA6-9CAA-8A7EB5F82326}"/>
              </a:ext>
            </a:extLst>
          </p:cNvPr>
          <p:cNvSpPr txBox="1"/>
          <p:nvPr/>
        </p:nvSpPr>
        <p:spPr>
          <a:xfrm>
            <a:off x="328474" y="772209"/>
            <a:ext cx="5604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Diagrama tensão-deformação do concreto na compressão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C9F0534-E2CE-4C79-8C9C-0248E41091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0" y="1097608"/>
            <a:ext cx="493522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097BB2-951E-41DA-BFF4-DC54A014B274}"/>
              </a:ext>
            </a:extLst>
          </p:cNvPr>
          <p:cNvSpPr txBox="1"/>
          <p:nvPr/>
        </p:nvSpPr>
        <p:spPr>
          <a:xfrm>
            <a:off x="499115" y="4064345"/>
            <a:ext cx="348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Para concretos de classes até C50</a:t>
            </a:r>
            <a:endParaRPr lang="pt-BR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5C9D1A4-60D9-47AD-8B1A-FB95AE760556}"/>
                  </a:ext>
                </a:extLst>
              </p:cNvPr>
              <p:cNvSpPr txBox="1"/>
              <p:nvPr/>
            </p:nvSpPr>
            <p:spPr>
              <a:xfrm>
                <a:off x="0" y="4582913"/>
                <a:ext cx="22815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 = 2,0 ‰;</m:t>
                      </m:r>
                    </m:oMath>
                  </m:oMathPara>
                </a14:m>
                <a:endParaRPr lang="pt-BR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5C9D1A4-60D9-47AD-8B1A-FB95AE76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2913"/>
                <a:ext cx="2281562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1CAC81DA-4A21-49BF-9A74-32A6614F37E4}"/>
                  </a:ext>
                </a:extLst>
              </p:cNvPr>
              <p:cNvSpPr txBox="1"/>
              <p:nvPr/>
            </p:nvSpPr>
            <p:spPr>
              <a:xfrm>
                <a:off x="0" y="5181299"/>
                <a:ext cx="22815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pt-BR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3,5 ‰</m:t>
                      </m:r>
                    </m:oMath>
                  </m:oMathPara>
                </a14:m>
                <a:endParaRPr lang="pt-BR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1CAC81DA-4A21-49BF-9A74-32A6614F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1299"/>
                <a:ext cx="228156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DCEC51-17CB-4508-9A5B-BCD08A6711FD}"/>
              </a:ext>
            </a:extLst>
          </p:cNvPr>
          <p:cNvSpPr txBox="1"/>
          <p:nvPr/>
        </p:nvSpPr>
        <p:spPr>
          <a:xfrm>
            <a:off x="6199575" y="3989006"/>
            <a:ext cx="3486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B05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Para concretos de classes C55 até C90</a:t>
            </a:r>
            <a:endParaRPr lang="pt-B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504FB8E-62B5-4896-8D65-0F2D4653DF3C}"/>
                  </a:ext>
                </a:extLst>
              </p:cNvPr>
              <p:cNvSpPr txBox="1"/>
              <p:nvPr/>
            </p:nvSpPr>
            <p:spPr>
              <a:xfrm>
                <a:off x="3322820" y="4599416"/>
                <a:ext cx="609452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0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 = 2,0 ‰+0,085‰∙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𝑐𝑘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−50</m:t>
                              </m:r>
                            </m:e>
                          </m:d>
                        </m:e>
                        <m:sup>
                          <m:r>
                            <a:rPr lang="pt-BR" sz="2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0,53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504FB8E-62B5-4896-8D65-0F2D4653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20" y="4599416"/>
                <a:ext cx="6094520" cy="403637"/>
              </a:xfrm>
              <a:prstGeom prst="rect">
                <a:avLst/>
              </a:prstGeom>
              <a:blipFill>
                <a:blip r:embed="rId7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4407553-A86A-4898-8FB7-06FF22A452F9}"/>
                  </a:ext>
                </a:extLst>
              </p:cNvPr>
              <p:cNvSpPr txBox="1"/>
              <p:nvPr/>
            </p:nvSpPr>
            <p:spPr>
              <a:xfrm>
                <a:off x="3047260" y="5101760"/>
                <a:ext cx="6094520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pt-BR" sz="20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 2,6 ‰+35‰∙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4407553-A86A-4898-8FB7-06FF22A45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5101760"/>
                <a:ext cx="6094520" cy="8367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12B1E9A-17D5-4F98-B6A2-B7E5146F858C}"/>
                  </a:ext>
                </a:extLst>
              </p:cNvPr>
              <p:cNvSpPr txBox="1"/>
              <p:nvPr/>
            </p:nvSpPr>
            <p:spPr>
              <a:xfrm>
                <a:off x="5828482" y="1154696"/>
                <a:ext cx="6094520" cy="819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=0,85∙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pt-BR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12B1E9A-17D5-4F98-B6A2-B7E5146F8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482" y="1154696"/>
                <a:ext cx="6094520" cy="819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025D687-A822-472A-9092-95A1304C24A7}"/>
                  </a:ext>
                </a:extLst>
              </p:cNvPr>
              <p:cNvSpPr txBox="1"/>
              <p:nvPr/>
            </p:nvSpPr>
            <p:spPr>
              <a:xfrm>
                <a:off x="2177601" y="4957849"/>
                <a:ext cx="11452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025D687-A822-472A-9092-95A1304C2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01" y="4957849"/>
                <a:ext cx="114521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9C6A51B2-D3E2-43E4-8F31-BDF734C49FB0}"/>
                  </a:ext>
                </a:extLst>
              </p:cNvPr>
              <p:cNvSpPr txBox="1"/>
              <p:nvPr/>
            </p:nvSpPr>
            <p:spPr>
              <a:xfrm>
                <a:off x="8676775" y="4801234"/>
                <a:ext cx="3386091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=1,4+23,40∙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9C6A51B2-D3E2-43E4-8F31-BDF734C4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775" y="4801234"/>
                <a:ext cx="3386091" cy="8367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62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12B1E9A-17D5-4F98-B6A2-B7E5146F858C}"/>
                  </a:ext>
                </a:extLst>
              </p:cNvPr>
              <p:cNvSpPr txBox="1"/>
              <p:nvPr/>
            </p:nvSpPr>
            <p:spPr>
              <a:xfrm>
                <a:off x="257705" y="908092"/>
                <a:ext cx="4967155" cy="819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=0,85∙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pt-BR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12B1E9A-17D5-4F98-B6A2-B7E5146F8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908092"/>
                <a:ext cx="4967155" cy="819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>
            <a:extLst>
              <a:ext uri="{FF2B5EF4-FFF2-40B4-BE49-F238E27FC236}">
                <a16:creationId xmlns:a16="http://schemas.microsoft.com/office/drawing/2014/main" id="{1C96F2C0-0075-4E93-B463-74238B3956AE}"/>
              </a:ext>
            </a:extLst>
          </p:cNvPr>
          <p:cNvSpPr/>
          <p:nvPr/>
        </p:nvSpPr>
        <p:spPr>
          <a:xfrm>
            <a:off x="1518082" y="994299"/>
            <a:ext cx="659519" cy="630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9794A3D-0E8D-4D73-B79B-A0C215CC562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65" y="1146884"/>
            <a:ext cx="479361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98E5DF-8B7A-438A-BE4B-7D8C1DB76C98}"/>
              </a:ext>
            </a:extLst>
          </p:cNvPr>
          <p:cNvSpPr txBox="1"/>
          <p:nvPr/>
        </p:nvSpPr>
        <p:spPr>
          <a:xfrm>
            <a:off x="6269854" y="4048387"/>
            <a:ext cx="565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Diagramas tensão-deformação do concreto com variação no tempo de carregamento do corpo-de-prova</a:t>
            </a:r>
            <a:endParaRPr lang="pt-BR" sz="18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6264C63-6A3F-46F8-A33E-D6D7B3D18231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 flipH="1">
            <a:off x="1847841" y="1624614"/>
            <a:ext cx="1" cy="781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47B9AEF-9233-40B2-B04D-954AB54BD6FB}"/>
              </a:ext>
            </a:extLst>
          </p:cNvPr>
          <p:cNvSpPr txBox="1"/>
          <p:nvPr/>
        </p:nvSpPr>
        <p:spPr>
          <a:xfrm>
            <a:off x="1144297" y="2406021"/>
            <a:ext cx="1407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Efeito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Rüsch</a:t>
            </a:r>
            <a:r>
              <a:rPr lang="pt-BR" sz="1400" b="1" dirty="0">
                <a:solidFill>
                  <a:srgbClr val="FF0000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</a:t>
            </a:r>
            <a:endParaRPr lang="pt-BR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5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73A705B-0EB9-430C-A034-2BA2B79D84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0" y="582523"/>
            <a:ext cx="5704354" cy="463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8033E8-9898-4D0F-80A5-CF0D1C1F75FD}"/>
              </a:ext>
            </a:extLst>
          </p:cNvPr>
          <p:cNvSpPr txBox="1"/>
          <p:nvPr/>
        </p:nvSpPr>
        <p:spPr>
          <a:xfrm>
            <a:off x="190917" y="53976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Diagrama tensão-deformação do concreto na tração </a:t>
            </a:r>
            <a:endParaRPr lang="pt-BR" sz="18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DFC6107-9CE4-4032-9632-7C94CB6E2DD4}"/>
              </a:ext>
            </a:extLst>
          </p:cNvPr>
          <p:cNvCxnSpPr/>
          <p:nvPr/>
        </p:nvCxnSpPr>
        <p:spPr>
          <a:xfrm>
            <a:off x="7031115" y="710214"/>
            <a:ext cx="0" cy="537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7985654-140E-4F05-AE4B-DE5A7FCD1F00}"/>
              </a:ext>
            </a:extLst>
          </p:cNvPr>
          <p:cNvSpPr txBox="1"/>
          <p:nvPr/>
        </p:nvSpPr>
        <p:spPr>
          <a:xfrm>
            <a:off x="7441706" y="1189621"/>
            <a:ext cx="4481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2000 kg/m</a:t>
            </a:r>
            <a:r>
              <a:rPr lang="pt-BR" sz="2000" baseline="30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e 2800 kg/m</a:t>
            </a:r>
            <a:r>
              <a:rPr lang="pt-BR" sz="2000" baseline="30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3</a:t>
            </a:r>
            <a:endParaRPr lang="pt-BR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F07F42-A78A-4059-80E7-40104BC20CB0}"/>
              </a:ext>
            </a:extLst>
          </p:cNvPr>
          <p:cNvSpPr txBox="1"/>
          <p:nvPr/>
        </p:nvSpPr>
        <p:spPr>
          <a:xfrm>
            <a:off x="7847863" y="672646"/>
            <a:ext cx="3417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Concretos Normais </a:t>
            </a: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4FAF5F5-B006-4913-AC40-D83546D59DBE}"/>
              </a:ext>
            </a:extLst>
          </p:cNvPr>
          <p:cNvSpPr txBox="1"/>
          <p:nvPr/>
        </p:nvSpPr>
        <p:spPr>
          <a:xfrm>
            <a:off x="7523084" y="2339896"/>
            <a:ext cx="4481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&lt; 2000 kg/m</a:t>
            </a:r>
            <a:r>
              <a:rPr lang="pt-BR" sz="2000" baseline="30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3</a:t>
            </a:r>
            <a:endParaRPr lang="pt-BR" sz="2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AC71C3F-4327-418B-9966-DC869BCD5623}"/>
              </a:ext>
            </a:extLst>
          </p:cNvPr>
          <p:cNvSpPr txBox="1"/>
          <p:nvPr/>
        </p:nvSpPr>
        <p:spPr>
          <a:xfrm>
            <a:off x="7929241" y="1822921"/>
            <a:ext cx="3417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Concretos Leve</a:t>
            </a: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F83010-EAB2-47BA-9957-C79066753B26}"/>
              </a:ext>
            </a:extLst>
          </p:cNvPr>
          <p:cNvSpPr txBox="1"/>
          <p:nvPr/>
        </p:nvSpPr>
        <p:spPr>
          <a:xfrm>
            <a:off x="7523084" y="3651980"/>
            <a:ext cx="4481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&gt; 2800 kg/m</a:t>
            </a:r>
            <a:r>
              <a:rPr lang="pt-BR" sz="2000" baseline="30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3</a:t>
            </a:r>
            <a:endParaRPr lang="pt-BR" sz="2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8CFE77-726A-4444-827B-A38B1047AD6B}"/>
              </a:ext>
            </a:extLst>
          </p:cNvPr>
          <p:cNvSpPr txBox="1"/>
          <p:nvPr/>
        </p:nvSpPr>
        <p:spPr>
          <a:xfrm>
            <a:off x="7992865" y="3113969"/>
            <a:ext cx="3417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Concretos Pesado</a:t>
            </a:r>
            <a:endParaRPr lang="pt-BR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9DD896E-20C0-4BDD-93EA-D8851C4E5242}"/>
                  </a:ext>
                </a:extLst>
              </p:cNvPr>
              <p:cNvSpPr txBox="1"/>
              <p:nvPr/>
            </p:nvSpPr>
            <p:spPr>
              <a:xfrm>
                <a:off x="8054783" y="5397629"/>
                <a:ext cx="3417897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1.10</m:t>
                          </m:r>
                        </m:e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°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9DD896E-20C0-4BDD-93EA-D8851C4E5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83" y="5397629"/>
                <a:ext cx="3417897" cy="403637"/>
              </a:xfrm>
              <a:prstGeom prst="rect">
                <a:avLst/>
              </a:prstGeom>
              <a:blipFill>
                <a:blip r:embed="rId5"/>
                <a:stretch>
                  <a:fillRect t="-111940" b="-1761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0FA349AC-0F0C-4A13-A08F-6CCC75028611}"/>
              </a:ext>
            </a:extLst>
          </p:cNvPr>
          <p:cNvSpPr txBox="1"/>
          <p:nvPr/>
        </p:nvSpPr>
        <p:spPr>
          <a:xfrm>
            <a:off x="8054783" y="4964064"/>
            <a:ext cx="3417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Dilatação térmica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7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C6DE91A-F8F6-4889-BD1A-CFFDCF76D0D4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Reologia do concreto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7621AA-E738-4C1F-8AA1-2604EFA6F283}"/>
              </a:ext>
            </a:extLst>
          </p:cNvPr>
          <p:cNvSpPr txBox="1"/>
          <p:nvPr/>
        </p:nvSpPr>
        <p:spPr>
          <a:xfrm>
            <a:off x="257705" y="1345248"/>
            <a:ext cx="116652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As primeiras deformações tratadas são as que tem o tempo como uma de suas variáveis de projeto:</a:t>
            </a:r>
          </a:p>
          <a:p>
            <a:endParaRPr lang="pt-BR" sz="2000" dirty="0">
              <a:latin typeface="CMU Serif" panose="02000603000000000000" pitchFamily="2" charset="0"/>
            </a:endParaRPr>
          </a:p>
          <a:p>
            <a:pPr marL="342900" indent="-342900">
              <a:buAutoNum type="alphaLcParenR"/>
            </a:pPr>
            <a:r>
              <a:rPr lang="pt-BR" sz="2000" dirty="0">
                <a:latin typeface="CMU Serif" panose="02000603000000000000" pitchFamily="2" charset="0"/>
              </a:rPr>
              <a:t>Retração;</a:t>
            </a:r>
          </a:p>
          <a:p>
            <a:pPr marL="342900" indent="-342900">
              <a:buAutoNum type="alphaLcParenR"/>
            </a:pPr>
            <a:endParaRPr lang="pt-BR" sz="2000" dirty="0">
              <a:latin typeface="CMU Serif" panose="02000603000000000000" pitchFamily="2" charset="0"/>
            </a:endParaRPr>
          </a:p>
          <a:p>
            <a:pPr marL="342900" indent="-342900">
              <a:buAutoNum type="alphaLcParenR"/>
            </a:pPr>
            <a:r>
              <a:rPr lang="pt-BR" sz="2000" dirty="0">
                <a:latin typeface="CMU Serif" panose="02000603000000000000" pitchFamily="2" charset="0"/>
              </a:rPr>
              <a:t>Fluência.</a:t>
            </a:r>
            <a:endParaRPr lang="pt-BR" sz="2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D26E573-0C00-4A63-887A-B0ECCB805BCF}"/>
              </a:ext>
            </a:extLst>
          </p:cNvPr>
          <p:cNvSpPr txBox="1"/>
          <p:nvPr/>
        </p:nvSpPr>
        <p:spPr>
          <a:xfrm>
            <a:off x="6688665" y="4510634"/>
            <a:ext cx="5234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NBR 6118, em seu anexo A</a:t>
            </a:r>
            <a:endParaRPr lang="pt-BR" sz="2000" dirty="0"/>
          </a:p>
        </p:txBody>
      </p:sp>
      <p:pic>
        <p:nvPicPr>
          <p:cNvPr id="28" name="Picture 2" descr="ABNT NBR 6023:2018 - Novas Regras - Gramática e Cognição">
            <a:extLst>
              <a:ext uri="{FF2B5EF4-FFF2-40B4-BE49-F238E27FC236}">
                <a16:creationId xmlns:a16="http://schemas.microsoft.com/office/drawing/2014/main" id="{BFECA249-7BB0-4520-824A-D4CC61D5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0" y="2986828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4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9BB4AC-4D16-4CA5-9986-027B12114498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O concreto estrutural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87F8F0-8F86-4D13-BD71-B1CD9453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6989"/>
              </p:ext>
            </p:extLst>
          </p:nvPr>
        </p:nvGraphicFramePr>
        <p:xfrm>
          <a:off x="866287" y="1498970"/>
          <a:ext cx="10515600" cy="298247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67305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82520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43987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6491239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Classe de resistência Grupo I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Resistência característica à compressão (MPa)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Classe de resistência Grupo II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Resistência característica à compressão (MPa)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9007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C20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C55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55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56740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C25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C60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33784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C30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C70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87089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C35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C80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40403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C40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C90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813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C45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45</a:t>
                      </a: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C100</a:t>
                      </a: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15819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C50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50</a:t>
                      </a: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2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23D86E-9B35-4C4B-8AA5-CABB3868964C}"/>
              </a:ext>
            </a:extLst>
          </p:cNvPr>
          <p:cNvSpPr txBox="1"/>
          <p:nvPr/>
        </p:nvSpPr>
        <p:spPr>
          <a:xfrm>
            <a:off x="257705" y="812588"/>
            <a:ext cx="116652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Um dos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parâmetros mais importantes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no controle tecnológico do concreto é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curva tensão-deformação à compressão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, que fornece várias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informações importantes 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para elaboração de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projetos estruturais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, tais como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resistência à compressão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, o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módulo de elasticidade </a:t>
            </a:r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tangente inicial e secante, a deformação na carga de pico e a tenacidade do concreto.</a:t>
            </a:r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DD0A17-297B-4D80-9669-D0D92E5F553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6" y="2173299"/>
            <a:ext cx="6163136" cy="3486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A9B9CD2-0073-416D-BED0-D0FD0BD756EE}"/>
                  </a:ext>
                </a:extLst>
              </p:cNvPr>
              <p:cNvSpPr txBox="1"/>
              <p:nvPr/>
            </p:nvSpPr>
            <p:spPr>
              <a:xfrm>
                <a:off x="257705" y="2182817"/>
                <a:ext cx="524563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Por definição, a 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resistência característica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𝑐𝑘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)</a:t>
                </a:r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à compressão do concreto é o valor que apresenta um 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grau de confiança de 95%</a:t>
                </a:r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𝑐𝑘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é o valor da resistência à compressão do concreto, 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de modo que 95% dos resultados dos ensaios estejam acima deste valor ou 5% abaixo</a:t>
                </a:r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.</a:t>
                </a:r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A9B9CD2-0073-416D-BED0-D0FD0BD7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2182817"/>
                <a:ext cx="5245631" cy="2246769"/>
              </a:xfrm>
              <a:prstGeom prst="rect">
                <a:avLst/>
              </a:prstGeom>
              <a:blipFill>
                <a:blip r:embed="rId5"/>
                <a:stretch>
                  <a:fillRect l="-1161" t="-1355" r="-1161" b="-4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8F660AB-ED82-49D1-BCAE-348B528FF2B6}"/>
                  </a:ext>
                </a:extLst>
              </p:cNvPr>
              <p:cNvSpPr txBox="1"/>
              <p:nvPr/>
            </p:nvSpPr>
            <p:spPr>
              <a:xfrm>
                <a:off x="435259" y="836036"/>
                <a:ext cx="3983600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𝑐𝑘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sepChr m:val=",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𝑐𝑘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,28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8F660AB-ED82-49D1-BCAE-348B528FF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9" y="836036"/>
                <a:ext cx="3983600" cy="424796"/>
              </a:xfrm>
              <a:prstGeom prst="rect">
                <a:avLst/>
              </a:prstGeom>
              <a:blipFill>
                <a:blip r:embed="rId4"/>
                <a:stretch>
                  <a:fillRect l="-612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F14CECE-E9B2-44AD-BAAE-83C7135A493C}"/>
                  </a:ext>
                </a:extLst>
              </p:cNvPr>
              <p:cNvSpPr txBox="1"/>
              <p:nvPr/>
            </p:nvSpPr>
            <p:spPr>
              <a:xfrm>
                <a:off x="435259" y="1608485"/>
                <a:ext cx="4102465" cy="918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28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F14CECE-E9B2-44AD-BAAE-83C7135A4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9" y="1608485"/>
                <a:ext cx="4102465" cy="918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33FC5A6-AF63-42E2-BF56-48ED595B6975}"/>
                  </a:ext>
                </a:extLst>
              </p:cNvPr>
              <p:cNvSpPr txBox="1"/>
              <p:nvPr/>
            </p:nvSpPr>
            <p:spPr>
              <a:xfrm>
                <a:off x="4922997" y="746572"/>
                <a:ext cx="7011297" cy="1735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s</m:t>
                    </m:r>
                    <m:r>
                      <a:rPr lang="pt-BR" sz="20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=0,38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concreto de cimento CP III e CP IV;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s</m:t>
                    </m:r>
                    <m: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=0,25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concreto de cimento CP I e CP II;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s</m:t>
                    </m:r>
                    <m: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=0,20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concreto de cimento CP V – ARI.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33FC5A6-AF63-42E2-BF56-48ED595B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97" y="746572"/>
                <a:ext cx="7011297" cy="1735027"/>
              </a:xfrm>
              <a:prstGeom prst="rect">
                <a:avLst/>
              </a:prstGeom>
              <a:blipFill>
                <a:blip r:embed="rId6"/>
                <a:stretch>
                  <a:fillRect l="-870"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97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3B83089-B778-46A2-AFF6-32E678E04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90574"/>
              </p:ext>
            </p:extLst>
          </p:nvPr>
        </p:nvGraphicFramePr>
        <p:xfrm>
          <a:off x="491450" y="763480"/>
          <a:ext cx="4616388" cy="209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4552381" imgH="1619476" progId="Paint.Picture">
                  <p:embed/>
                </p:oleObj>
              </mc:Choice>
              <mc:Fallback>
                <p:oleObj name="Imagem de Bitmap" r:id="rId4" imgW="4552381" imgH="1619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50" y="763480"/>
                        <a:ext cx="4616388" cy="2092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025070-9C92-459F-B0D4-62226A208856}"/>
              </a:ext>
            </a:extLst>
          </p:cNvPr>
          <p:cNvSpPr txBox="1"/>
          <p:nvPr/>
        </p:nvSpPr>
        <p:spPr>
          <a:xfrm>
            <a:off x="73356" y="2762077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Tração direta</a:t>
            </a:r>
            <a:endParaRPr lang="pt-BR" sz="1800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97E1571-09D8-415A-988E-5F395F103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592686"/>
              </p:ext>
            </p:extLst>
          </p:nvPr>
        </p:nvGraphicFramePr>
        <p:xfrm>
          <a:off x="7297445" y="666593"/>
          <a:ext cx="3835154" cy="205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6" imgW="3533333" imgH="1886213" progId="Paint.Picture">
                  <p:embed/>
                </p:oleObj>
              </mc:Choice>
              <mc:Fallback>
                <p:oleObj name="Imagem de Bitmap" r:id="rId6" imgW="3533333" imgH="188621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445" y="666593"/>
                        <a:ext cx="3835154" cy="2058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6B6F4A-476C-4A86-BB88-15CFF9D2CFFA}"/>
              </a:ext>
            </a:extLst>
          </p:cNvPr>
          <p:cNvSpPr txBox="1"/>
          <p:nvPr/>
        </p:nvSpPr>
        <p:spPr>
          <a:xfrm>
            <a:off x="6592608" y="2743484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Tração por compressão diametral</a:t>
            </a:r>
            <a:endParaRPr lang="pt-BR" sz="18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A2C183B-4030-4986-B1DC-020284BB24A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69" y="3131409"/>
            <a:ext cx="4330569" cy="2462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BE9BE6-285E-4BBB-96E9-A0AD443B16C1}"/>
              </a:ext>
            </a:extLst>
          </p:cNvPr>
          <p:cNvSpPr txBox="1"/>
          <p:nvPr/>
        </p:nvSpPr>
        <p:spPr>
          <a:xfrm>
            <a:off x="3573112" y="5571176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Tração na flexão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0425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DD9617D-B988-406B-9A0C-A6AE47F45412}"/>
                  </a:ext>
                </a:extLst>
              </p:cNvPr>
              <p:cNvSpPr txBox="1"/>
              <p:nvPr/>
            </p:nvSpPr>
            <p:spPr>
              <a:xfrm>
                <a:off x="257706" y="894565"/>
                <a:ext cx="3841558" cy="47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𝑐𝑡𝑚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=0,3∙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𝑐𝑘</m:t>
                          </m:r>
                        </m:sub>
                        <m:sup>
                          <m:f>
                            <m:fPr>
                              <m:type m:val="lin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DD9617D-B988-406B-9A0C-A6AE47F4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894565"/>
                <a:ext cx="3841558" cy="473656"/>
              </a:xfrm>
              <a:prstGeom prst="rect">
                <a:avLst/>
              </a:prstGeom>
              <a:blipFill>
                <a:blip r:embed="rId4"/>
                <a:stretch>
                  <a:fillRect l="-635" t="-75325" b="-80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D00032C-E2BA-466D-ACF6-D18045F283EA}"/>
                  </a:ext>
                </a:extLst>
              </p:cNvPr>
              <p:cNvSpPr txBox="1"/>
              <p:nvPr/>
            </p:nvSpPr>
            <p:spPr>
              <a:xfrm>
                <a:off x="257706" y="1818476"/>
                <a:ext cx="3841558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𝑐𝑡𝑘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=0,7∙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𝑐𝑡𝑚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D00032C-E2BA-466D-ACF6-D18045F2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818476"/>
                <a:ext cx="3841558" cy="424732"/>
              </a:xfrm>
              <a:prstGeom prst="rect">
                <a:avLst/>
              </a:prstGeom>
              <a:blipFill>
                <a:blip r:embed="rId5"/>
                <a:stretch>
                  <a:fillRect l="-63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9449F2B-7744-4D95-9B3A-739FFD38E40A}"/>
                  </a:ext>
                </a:extLst>
              </p:cNvPr>
              <p:cNvSpPr txBox="1"/>
              <p:nvPr/>
            </p:nvSpPr>
            <p:spPr>
              <a:xfrm>
                <a:off x="257706" y="2693463"/>
                <a:ext cx="3841558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𝑐𝑡𝑘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=1,3∙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𝑐𝑡𝑚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9449F2B-7744-4D95-9B3A-739FFD38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2693463"/>
                <a:ext cx="3841558" cy="423770"/>
              </a:xfrm>
              <a:prstGeom prst="rect">
                <a:avLst/>
              </a:prstGeom>
              <a:blipFill>
                <a:blip r:embed="rId6"/>
                <a:stretch>
                  <a:fillRect l="-635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FF21704-D01B-4DB4-BEB4-EF28E7BCDE3A}"/>
              </a:ext>
            </a:extLst>
          </p:cNvPr>
          <p:cNvCxnSpPr>
            <a:stCxn id="12" idx="3"/>
          </p:cNvCxnSpPr>
          <p:nvPr/>
        </p:nvCxnSpPr>
        <p:spPr>
          <a:xfrm flipV="1">
            <a:off x="4099264" y="1118586"/>
            <a:ext cx="1538056" cy="12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DE1E04-8DC5-45D5-BF45-E0E4AF5213E4}"/>
              </a:ext>
            </a:extLst>
          </p:cNvPr>
          <p:cNvSpPr txBox="1"/>
          <p:nvPr/>
        </p:nvSpPr>
        <p:spPr>
          <a:xfrm>
            <a:off x="6295120" y="946727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Valor médio</a:t>
            </a:r>
            <a:endParaRPr lang="pt-BR" sz="18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168C0F8-1CD0-4E50-8D10-1D08D30C5F38}"/>
              </a:ext>
            </a:extLst>
          </p:cNvPr>
          <p:cNvCxnSpPr/>
          <p:nvPr/>
        </p:nvCxnSpPr>
        <p:spPr>
          <a:xfrm flipV="1">
            <a:off x="4099264" y="2045735"/>
            <a:ext cx="1538056" cy="12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5BD3475-52D0-4CDB-A134-A70597D310A9}"/>
              </a:ext>
            </a:extLst>
          </p:cNvPr>
          <p:cNvSpPr txBox="1"/>
          <p:nvPr/>
        </p:nvSpPr>
        <p:spPr>
          <a:xfrm>
            <a:off x="6295120" y="1873876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Valor inferior</a:t>
            </a:r>
            <a:endParaRPr lang="pt-BR" sz="1800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065ABD2-8169-45E9-B320-05D2074F15E4}"/>
              </a:ext>
            </a:extLst>
          </p:cNvPr>
          <p:cNvCxnSpPr/>
          <p:nvPr/>
        </p:nvCxnSpPr>
        <p:spPr>
          <a:xfrm flipV="1">
            <a:off x="4099264" y="3023206"/>
            <a:ext cx="1538056" cy="12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8BF694E-B8C7-41E3-B54B-DDA18AF69A24}"/>
              </a:ext>
            </a:extLst>
          </p:cNvPr>
          <p:cNvSpPr txBox="1"/>
          <p:nvPr/>
        </p:nvSpPr>
        <p:spPr>
          <a:xfrm>
            <a:off x="6295120" y="2851347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Valor superior</a:t>
            </a:r>
            <a:endParaRPr lang="pt-B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EF9CDBE-A52E-45C9-9857-0D248B1C9CB7}"/>
                  </a:ext>
                </a:extLst>
              </p:cNvPr>
              <p:cNvSpPr txBox="1"/>
              <p:nvPr/>
            </p:nvSpPr>
            <p:spPr>
              <a:xfrm>
                <a:off x="1052004" y="4288926"/>
                <a:ext cx="3617650" cy="86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𝑐𝑡𝑚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=1,41.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𝑐𝑘</m:t>
                                      </m:r>
                                      <m:r>
                                        <a:rPr lang="pt-BR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EF9CDBE-A52E-45C9-9857-0D248B1C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4" y="4288926"/>
                <a:ext cx="3617650" cy="86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DF90BD1-582A-4186-A789-6006E93E31BD}"/>
              </a:ext>
            </a:extLst>
          </p:cNvPr>
          <p:cNvCxnSpPr/>
          <p:nvPr/>
        </p:nvCxnSpPr>
        <p:spPr>
          <a:xfrm flipV="1">
            <a:off x="4872473" y="4721320"/>
            <a:ext cx="1538056" cy="12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F8A69F6-F3DF-4B28-97AA-4A3E87139523}"/>
              </a:ext>
            </a:extLst>
          </p:cNvPr>
          <p:cNvSpPr txBox="1"/>
          <p:nvPr/>
        </p:nvSpPr>
        <p:spPr>
          <a:xfrm>
            <a:off x="6389509" y="4549158"/>
            <a:ext cx="503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Estimativa Prof. José Milton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7937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F8A69F6-F3DF-4B28-97AA-4A3E87139523}"/>
              </a:ext>
            </a:extLst>
          </p:cNvPr>
          <p:cNvSpPr txBox="1"/>
          <p:nvPr/>
        </p:nvSpPr>
        <p:spPr>
          <a:xfrm>
            <a:off x="257705" y="3844147"/>
            <a:ext cx="383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Módulo tangente inicial</a:t>
            </a:r>
            <a:endParaRPr lang="pt-BR" sz="1800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5D845C1-4D29-4AF8-8A55-AB3EC4589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27952"/>
              </p:ext>
            </p:extLst>
          </p:nvPr>
        </p:nvGraphicFramePr>
        <p:xfrm>
          <a:off x="607122" y="830206"/>
          <a:ext cx="3488924" cy="268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5904762" imgH="4657143" progId="Paint.Picture">
                  <p:embed/>
                </p:oleObj>
              </mc:Choice>
              <mc:Fallback>
                <p:oleObj name="Imagem de Bitmap" r:id="rId4" imgW="5904762" imgH="465714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22" y="830206"/>
                        <a:ext cx="3488924" cy="2687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7F7F5044-6361-451C-BF84-7472BB4F02EE}"/>
              </a:ext>
            </a:extLst>
          </p:cNvPr>
          <p:cNvSpPr txBox="1"/>
          <p:nvPr/>
        </p:nvSpPr>
        <p:spPr>
          <a:xfrm>
            <a:off x="10034278" y="758835"/>
            <a:ext cx="188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ABNT NBR 8522 </a:t>
            </a:r>
            <a:endParaRPr lang="pt-BR" b="1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0001356-BFD1-4774-9E0F-5C2A0E7D1B9D}"/>
                  </a:ext>
                </a:extLst>
              </p:cNvPr>
              <p:cNvSpPr txBox="1"/>
              <p:nvPr/>
            </p:nvSpPr>
            <p:spPr>
              <a:xfrm>
                <a:off x="4096046" y="1226804"/>
                <a:ext cx="3355758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∙5600∙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0001356-BFD1-4774-9E0F-5C2A0E7D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46" y="1226804"/>
                <a:ext cx="3355758" cy="465064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7080821-32E4-4420-9FCC-7EF06F5524E4}"/>
                  </a:ext>
                </a:extLst>
              </p:cNvPr>
              <p:cNvSpPr txBox="1"/>
              <p:nvPr/>
            </p:nvSpPr>
            <p:spPr>
              <a:xfrm>
                <a:off x="8567244" y="1198446"/>
                <a:ext cx="3355758" cy="503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𝑐𝑘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20 a 50 MPa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7080821-32E4-4420-9FCC-7EF06F552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244" y="1198446"/>
                <a:ext cx="3355758" cy="503921"/>
              </a:xfrm>
              <a:prstGeom prst="rect">
                <a:avLst/>
              </a:prstGeom>
              <a:blipFill>
                <a:blip r:embed="rId7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C6C7A4B-761B-457D-885E-6E3A1E52C021}"/>
                  </a:ext>
                </a:extLst>
              </p:cNvPr>
              <p:cNvSpPr txBox="1"/>
              <p:nvPr/>
            </p:nvSpPr>
            <p:spPr>
              <a:xfrm>
                <a:off x="5855933" y="3308974"/>
                <a:ext cx="5122707" cy="2350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=1,2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basalto e diabásio;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=1,0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granito e gnaisse;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=0,9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calcário;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𝐸</m:t>
                        </m:r>
                      </m:sub>
                    </m:sSub>
                    <m:r>
                      <a:rPr lang="pt-BR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=0,7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arenito.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C6C7A4B-761B-457D-885E-6E3A1E52C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33" y="3308974"/>
                <a:ext cx="5122707" cy="23505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0872C89-4579-4DA9-8C13-60B5C18E8404}"/>
                  </a:ext>
                </a:extLst>
              </p:cNvPr>
              <p:cNvSpPr txBox="1"/>
              <p:nvPr/>
            </p:nvSpPr>
            <p:spPr>
              <a:xfrm>
                <a:off x="4457687" y="1915183"/>
                <a:ext cx="4389034" cy="86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=21,5∙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+1,25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0872C89-4579-4DA9-8C13-60B5C18E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687" y="1915183"/>
                <a:ext cx="4389034" cy="86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008F94-92E0-4257-9577-E71DEAB41FB9}"/>
                  </a:ext>
                </a:extLst>
              </p:cNvPr>
              <p:cNvSpPr txBox="1"/>
              <p:nvPr/>
            </p:nvSpPr>
            <p:spPr>
              <a:xfrm>
                <a:off x="8846721" y="2019091"/>
                <a:ext cx="3076281" cy="503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𝑓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𝑐𝑘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00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55 a 90 MPa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6008F94-92E0-4257-9577-E71DEAB4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721" y="2019091"/>
                <a:ext cx="3076281" cy="503921"/>
              </a:xfrm>
              <a:prstGeom prst="rect">
                <a:avLst/>
              </a:prstGeom>
              <a:blipFill>
                <a:blip r:embed="rId10"/>
                <a:stretch>
                  <a:fillRect l="-1980" b="-20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3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5BD3475-52D0-4CDB-A134-A70597D310A9}"/>
              </a:ext>
            </a:extLst>
          </p:cNvPr>
          <p:cNvSpPr txBox="1"/>
          <p:nvPr/>
        </p:nvSpPr>
        <p:spPr>
          <a:xfrm>
            <a:off x="613561" y="3800765"/>
            <a:ext cx="375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Módulo secante</a:t>
            </a:r>
            <a:endParaRPr lang="pt-BR" sz="18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D4BEA11-59DF-491A-8976-F162DBC0E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59693"/>
              </p:ext>
            </p:extLst>
          </p:nvPr>
        </p:nvGraphicFramePr>
        <p:xfrm>
          <a:off x="613561" y="681502"/>
          <a:ext cx="4229096" cy="307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4361905" imgH="3409524" progId="Paint.Picture">
                  <p:embed/>
                </p:oleObj>
              </mc:Choice>
              <mc:Fallback>
                <p:oleObj name="Imagem de Bitmap" r:id="rId4" imgW="4361905" imgH="3409524" progId="Paint.Pictur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AD4BEA11-59DF-491A-8976-F162DBC0E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1" y="681502"/>
                        <a:ext cx="4229096" cy="3074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7F7F5044-6361-451C-BF84-7472BB4F02EE}"/>
              </a:ext>
            </a:extLst>
          </p:cNvPr>
          <p:cNvSpPr txBox="1"/>
          <p:nvPr/>
        </p:nvSpPr>
        <p:spPr>
          <a:xfrm>
            <a:off x="10034278" y="758835"/>
            <a:ext cx="188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ABNT NBR 8522 </a:t>
            </a:r>
            <a:endParaRPr lang="pt-BR" b="1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AAEB498-8381-426E-AC7B-BAA5AAC5414D}"/>
                  </a:ext>
                </a:extLst>
              </p:cNvPr>
              <p:cNvSpPr txBox="1"/>
              <p:nvPr/>
            </p:nvSpPr>
            <p:spPr>
              <a:xfrm>
                <a:off x="5499703" y="2179604"/>
                <a:ext cx="23779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AAEB498-8381-426E-AC7B-BAA5AAC54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03" y="2179604"/>
                <a:ext cx="237792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43C03DA-7337-4F9E-BF30-2A0884C01199}"/>
                  </a:ext>
                </a:extLst>
              </p:cNvPr>
              <p:cNvSpPr txBox="1"/>
              <p:nvPr/>
            </p:nvSpPr>
            <p:spPr>
              <a:xfrm>
                <a:off x="7349345" y="2040912"/>
                <a:ext cx="4590047" cy="677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=0,8+0,2∙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𝑐𝑘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pt-BR" sz="2000" i="0">
                          <a:latin typeface="Cambria Math" panose="02040503050406030204" pitchFamily="18" charset="0"/>
                        </a:rPr>
                        <m:t>≤1,0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43C03DA-7337-4F9E-BF30-2A0884C0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45" y="2040912"/>
                <a:ext cx="4590047" cy="6774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AF8C481-588B-4517-915F-429C8D2AD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790525"/>
                  </p:ext>
                </p:extLst>
              </p:nvPr>
            </p:nvGraphicFramePr>
            <p:xfrm>
              <a:off x="257706" y="4636958"/>
              <a:ext cx="11665296" cy="1079500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162722">
                      <a:extLst>
                        <a:ext uri="{9D8B030D-6E8A-4147-A177-3AD203B41FA5}">
                          <a16:colId xmlns:a16="http://schemas.microsoft.com/office/drawing/2014/main" val="3322303075"/>
                        </a:ext>
                      </a:extLst>
                    </a:gridCol>
                    <a:gridCol w="781494">
                      <a:extLst>
                        <a:ext uri="{9D8B030D-6E8A-4147-A177-3AD203B41FA5}">
                          <a16:colId xmlns:a16="http://schemas.microsoft.com/office/drawing/2014/main" val="1243069725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716464806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450985250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39178816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3335543208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1021073389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968936236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3240436645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918523584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727787518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276912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Classe de resistência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C20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C30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C35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C40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C45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C60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C70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C80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C90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6854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𝑐𝑖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(</a:t>
                          </a:r>
                          <a:r>
                            <a:rPr lang="pt-BR" sz="1400" dirty="0" err="1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GPa</a:t>
                          </a: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47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8847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>
                                      <a:effectLst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400">
                                      <a:effectLst/>
                                    </a:rPr>
                                    <m:t>𝑐𝑠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(GPa)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27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37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47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99589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effectLst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>
                            <a:effectLst/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1,00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35484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AF8C481-588B-4517-915F-429C8D2AD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790525"/>
                  </p:ext>
                </p:extLst>
              </p:nvPr>
            </p:nvGraphicFramePr>
            <p:xfrm>
              <a:off x="257706" y="4636958"/>
              <a:ext cx="11665296" cy="1079500"/>
            </p:xfrm>
            <a:graphic>
              <a:graphicData uri="http://schemas.openxmlformats.org/drawingml/2006/table">
                <a:tbl>
                  <a:tblPr firstRow="1" firstCol="1" bandRow="1">
                    <a:tableStyleId>{5202B0CA-FC54-4496-8BCA-5EF66A818D29}</a:tableStyleId>
                  </a:tblPr>
                  <a:tblGrid>
                    <a:gridCol w="1162722">
                      <a:extLst>
                        <a:ext uri="{9D8B030D-6E8A-4147-A177-3AD203B41FA5}">
                          <a16:colId xmlns:a16="http://schemas.microsoft.com/office/drawing/2014/main" val="3322303075"/>
                        </a:ext>
                      </a:extLst>
                    </a:gridCol>
                    <a:gridCol w="781494">
                      <a:extLst>
                        <a:ext uri="{9D8B030D-6E8A-4147-A177-3AD203B41FA5}">
                          <a16:colId xmlns:a16="http://schemas.microsoft.com/office/drawing/2014/main" val="1243069725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716464806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450985250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39178816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3335543208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1021073389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968936236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3240436645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918523584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727787518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27691278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Classe de resistência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C20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C30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C35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C40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C45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C60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C70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C80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C90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68544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t="-219444" r="-902094" b="-2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47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88474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t="-328571" r="-902094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27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37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47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49958928"/>
                      </a:ext>
                    </a:extLst>
                  </a:tr>
                  <a:tr h="2260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t="-405405" r="-902094" b="-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0,89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0,98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00"/>
                            </a:spcBef>
                            <a:spcAft>
                              <a:spcPts val="100"/>
                            </a:spcAft>
                          </a:pPr>
                          <a:r>
                            <a:rPr lang="pt-BR" sz="1400" dirty="0"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1,00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3548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51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5BD3475-52D0-4CDB-A134-A70597D310A9}"/>
              </a:ext>
            </a:extLst>
          </p:cNvPr>
          <p:cNvSpPr txBox="1"/>
          <p:nvPr/>
        </p:nvSpPr>
        <p:spPr>
          <a:xfrm>
            <a:off x="2176031" y="875879"/>
            <a:ext cx="375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Poisson </a:t>
            </a:r>
            <a:endParaRPr lang="pt-BR" sz="18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2B6E2D-7186-4E2B-9B53-06F157484646}"/>
              </a:ext>
            </a:extLst>
          </p:cNvPr>
          <p:cNvSpPr txBox="1"/>
          <p:nvPr/>
        </p:nvSpPr>
        <p:spPr>
          <a:xfrm>
            <a:off x="257706" y="875879"/>
            <a:ext cx="2663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ν = 0,20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930B22-42AC-434D-BCD8-89027E1C067D}"/>
                  </a:ext>
                </a:extLst>
              </p:cNvPr>
              <p:cNvSpPr txBox="1"/>
              <p:nvPr/>
            </p:nvSpPr>
            <p:spPr>
              <a:xfrm>
                <a:off x="294989" y="1463430"/>
                <a:ext cx="60945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/>
                        </m:ctrlPr>
                      </m:sSubPr>
                      <m:e>
                        <m:r>
                          <a:rPr lang="pt-BR" sz="2000" i="1"/>
                          <m:t>𝐸</m:t>
                        </m:r>
                      </m:e>
                      <m:sub>
                        <m:r>
                          <a:rPr lang="pt-BR" sz="2000" i="1" baseline="-25000"/>
                          <m:t>𝑐𝑠</m:t>
                        </m:r>
                      </m:sub>
                    </m:sSub>
                    <m:r>
                      <a:rPr lang="pt-BR" sz="2000" i="1"/>
                      <m:t>/2,4</m:t>
                    </m:r>
                  </m:oMath>
                </a14:m>
                <a:endParaRPr lang="pt-BR" sz="2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930B22-42AC-434D-BCD8-89027E1C0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9" y="1463430"/>
                <a:ext cx="609452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DABD36-706E-4B9C-AFCB-0D6A2BEBDB5A}"/>
              </a:ext>
            </a:extLst>
          </p:cNvPr>
          <p:cNvSpPr txBox="1"/>
          <p:nvPr/>
        </p:nvSpPr>
        <p:spPr>
          <a:xfrm>
            <a:off x="2176030" y="1416640"/>
            <a:ext cx="375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CMU Serif" panose="02000603000000000000" pitchFamily="2" charset="0"/>
                <a:ea typeface="Times New Roman" panose="02020603050405020304" pitchFamily="18" charset="0"/>
              </a:rPr>
              <a:t>M</a:t>
            </a:r>
            <a:r>
              <a:rPr lang="pt-BR" sz="18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ódulo de elasticidade transversal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0257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745</Words>
  <Application>Microsoft Office PowerPoint</Application>
  <PresentationFormat>Widescreen</PresentationFormat>
  <Paragraphs>183</Paragraphs>
  <Slides>14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Goudy Old Style</vt:lpstr>
      <vt:lpstr>Twentieth Century</vt:lpstr>
      <vt:lpstr>Cambria Math</vt:lpstr>
      <vt:lpstr>Tw Cen MT</vt:lpstr>
      <vt:lpstr>CMU Serif</vt:lpstr>
      <vt:lpstr>Tema do Office</vt:lpstr>
      <vt:lpstr>Imagem do Paintbrush</vt:lpstr>
      <vt:lpstr>Imagem de Bitmap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36</cp:revision>
  <dcterms:created xsi:type="dcterms:W3CDTF">2021-03-07T23:44:41Z</dcterms:created>
  <dcterms:modified xsi:type="dcterms:W3CDTF">2021-06-08T13:55:49Z</dcterms:modified>
</cp:coreProperties>
</file>