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6" r:id="rId4"/>
    <p:sldId id="277" r:id="rId5"/>
    <p:sldId id="291" r:id="rId6"/>
    <p:sldId id="287" r:id="rId7"/>
    <p:sldId id="290" r:id="rId8"/>
    <p:sldId id="292" r:id="rId9"/>
    <p:sldId id="288" r:id="rId10"/>
    <p:sldId id="289" r:id="rId11"/>
    <p:sldId id="293" r:id="rId12"/>
    <p:sldId id="294" r:id="rId13"/>
    <p:sldId id="295" r:id="rId14"/>
    <p:sldId id="296" r:id="rId15"/>
    <p:sldId id="297" r:id="rId16"/>
    <p:sldId id="298" r:id="rId17"/>
    <p:sldId id="26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MU Serif" panose="02000603000000000000" pitchFamily="2" charset="0"/>
      <p:regular r:id="rId25"/>
      <p:bold r:id="rId26"/>
      <p:italic r:id="rId27"/>
      <p:boldItalic r:id="rId28"/>
    </p:embeddedFont>
    <p:embeddedFont>
      <p:font typeface="Goudy Old Style" panose="02020502050305020303" pitchFamily="18" charset="0"/>
      <p:regular r:id="rId29"/>
      <p:bold r:id="rId30"/>
      <p: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97" d="100"/>
          <a:sy n="97" d="100"/>
        </p:scale>
        <p:origin x="26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29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996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86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72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71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26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02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63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D77E86-5674-4665-B7E9-3AB330E5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1F82C11-B712-4BCF-A8B0-F943F069508A}"/>
                  </a:ext>
                </a:extLst>
              </p:cNvPr>
              <p:cNvSpPr txBox="1"/>
              <p:nvPr/>
            </p:nvSpPr>
            <p:spPr>
              <a:xfrm>
                <a:off x="257706" y="535173"/>
                <a:ext cx="11665296" cy="4197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espessura da mesa, quando não existirem tubulações horizontais embutidas, deve ser maior ou igual a 1/15 da distância entre as faces das nervuras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𝑙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e não menor que 4 cm;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valor mínimo absoluto da espessura da mesa deve ser 5 cm, quando existirem tubulações embutidas de diâmetro menor ou igual a 10 mm. Para tubulações com diâmetro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𝛷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maior que 10 mm, a mesa deve ter a espessura mínima de 4 cm +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𝛷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(Diâmetro nominal da tubulação), ou 4 cm + 2.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𝛷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caso de haver cruzamento destas tubulações;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espessura das nervuras não pode ser inferior a 5 cm;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Nervuras com espessura menores que 8 cm não podem conter armadura de compressão.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1F82C11-B712-4BCF-A8B0-F943F0695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535173"/>
                <a:ext cx="11665296" cy="4197431"/>
              </a:xfrm>
              <a:prstGeom prst="rect">
                <a:avLst/>
              </a:prstGeom>
              <a:blipFill>
                <a:blip r:embed="rId4"/>
                <a:stretch>
                  <a:fillRect l="-522" r="-575" b="-17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Gráfico 63">
            <a:extLst>
              <a:ext uri="{FF2B5EF4-FFF2-40B4-BE49-F238E27FC236}">
                <a16:creationId xmlns:a16="http://schemas.microsoft.com/office/drawing/2014/main" id="{7B0FE54F-913C-433F-8237-F45B676FBE03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06" y="582523"/>
            <a:ext cx="4326890" cy="258381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A8E0CA-BA2D-4D25-87C1-258E205606DD}"/>
              </a:ext>
            </a:extLst>
          </p:cNvPr>
          <p:cNvSpPr txBox="1"/>
          <p:nvPr/>
        </p:nvSpPr>
        <p:spPr>
          <a:xfrm>
            <a:off x="1845916" y="3298386"/>
            <a:ext cx="2241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armada em duas direções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2E46E56-EF28-428C-8963-837AF6F7A1A5}"/>
                  </a:ext>
                </a:extLst>
              </p:cNvPr>
              <p:cNvSpPr txBox="1"/>
              <p:nvPr/>
            </p:nvSpPr>
            <p:spPr>
              <a:xfrm>
                <a:off x="6499122" y="1145306"/>
                <a:ext cx="5435171" cy="424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2E46E56-EF28-428C-8963-837AF6F7A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22" y="1145306"/>
                <a:ext cx="5435171" cy="424283"/>
              </a:xfrm>
              <a:prstGeom prst="rect">
                <a:avLst/>
              </a:prstGeom>
              <a:blipFill>
                <a:blip r:embed="rId6"/>
                <a:stretch>
                  <a:fillRect t="-110145" b="-16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áfico 62">
            <a:extLst>
              <a:ext uri="{FF2B5EF4-FFF2-40B4-BE49-F238E27FC236}">
                <a16:creationId xmlns:a16="http://schemas.microsoft.com/office/drawing/2014/main" id="{0474D865-E8A1-49C5-9E1A-4DA06D5A75CD}"/>
              </a:ext>
            </a:extLst>
          </p:cNvPr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4269" y="3520281"/>
            <a:ext cx="5984242" cy="274671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892FC3-FCB2-4C04-92AB-F05754C7AAC5}"/>
              </a:ext>
            </a:extLst>
          </p:cNvPr>
          <p:cNvSpPr txBox="1"/>
          <p:nvPr/>
        </p:nvSpPr>
        <p:spPr>
          <a:xfrm>
            <a:off x="8350139" y="2812395"/>
            <a:ext cx="2241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armada em uma direção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109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44654F-9170-419A-AE2A-D38D51A4E61D}"/>
                  </a:ext>
                </a:extLst>
              </p:cNvPr>
              <p:cNvSpPr txBox="1"/>
              <p:nvPr/>
            </p:nvSpPr>
            <p:spPr>
              <a:xfrm>
                <a:off x="3962400" y="830557"/>
                <a:ext cx="6096000" cy="683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=2%.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44654F-9170-419A-AE2A-D38D51A4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830557"/>
                <a:ext cx="6096000" cy="683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F4DC9A-3BB3-49FC-94AD-90EF1ED2E02C}"/>
              </a:ext>
            </a:extLst>
          </p:cNvPr>
          <p:cNvSpPr txBox="1"/>
          <p:nvPr/>
        </p:nvSpPr>
        <p:spPr>
          <a:xfrm>
            <a:off x="293509" y="830557"/>
            <a:ext cx="6096000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Laje armada em duas direções: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A234A6-3B68-45D3-966D-CEBBAF5B3E54}"/>
              </a:ext>
            </a:extLst>
          </p:cNvPr>
          <p:cNvSpPr txBox="1"/>
          <p:nvPr/>
        </p:nvSpPr>
        <p:spPr>
          <a:xfrm>
            <a:off x="293509" y="1943324"/>
            <a:ext cx="6096000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Laje armada em uma direção: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9FBDC60-D321-4E6F-BD51-F5E423D9D892}"/>
                  </a:ext>
                </a:extLst>
              </p:cNvPr>
              <p:cNvSpPr txBox="1"/>
              <p:nvPr/>
            </p:nvSpPr>
            <p:spPr>
              <a:xfrm>
                <a:off x="3962400" y="2046530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=2%.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9FBDC60-D321-4E6F-BD51-F5E423D9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46530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248841-33E5-4C88-93FD-3610A69E49E3}"/>
              </a:ext>
            </a:extLst>
          </p:cNvPr>
          <p:cNvSpPr txBox="1"/>
          <p:nvPr/>
        </p:nvSpPr>
        <p:spPr>
          <a:xfrm>
            <a:off x="293509" y="33350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Lajes em balanço: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0A95DD-EA8C-4AA5-9FDF-66556022537F}"/>
                  </a:ext>
                </a:extLst>
              </p:cNvPr>
              <p:cNvSpPr txBox="1"/>
              <p:nvPr/>
            </p:nvSpPr>
            <p:spPr>
              <a:xfrm>
                <a:off x="3962400" y="327511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=4%.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0A95DD-EA8C-4AA5-9FDF-66556022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5111"/>
                <a:ext cx="6096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Pilares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1D7C0B-AC2D-457D-831C-7B61DA4123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6" y="1150413"/>
            <a:ext cx="6299494" cy="4434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0B4E160-56BB-4248-AA74-0E9007C4A223}"/>
                  </a:ext>
                </a:extLst>
              </p:cNvPr>
              <p:cNvSpPr txBox="1"/>
              <p:nvPr/>
            </p:nvSpPr>
            <p:spPr>
              <a:xfrm>
                <a:off x="7246374" y="3039566"/>
                <a:ext cx="4255300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0B4E160-56BB-4248-AA74-0E9007C4A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74" y="3039566"/>
                <a:ext cx="4255300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BF7D18-58EE-401B-A47F-002ABEB1B2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0606" y="1066171"/>
            <a:ext cx="11218607" cy="40333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7C328A-D5AD-44CB-A679-7C6231C38E8A}"/>
              </a:ext>
            </a:extLst>
          </p:cNvPr>
          <p:cNvSpPr txBox="1"/>
          <p:nvPr/>
        </p:nvSpPr>
        <p:spPr>
          <a:xfrm>
            <a:off x="1563329" y="5177053"/>
            <a:ext cx="2310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 Intermediário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4709C4-A026-436D-A140-D62C2C62E7B7}"/>
              </a:ext>
            </a:extLst>
          </p:cNvPr>
          <p:cNvSpPr txBox="1"/>
          <p:nvPr/>
        </p:nvSpPr>
        <p:spPr>
          <a:xfrm>
            <a:off x="5234218" y="5324299"/>
            <a:ext cx="231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 </a:t>
            </a: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Extremidade</a:t>
            </a:r>
            <a:endParaRPr lang="pt-BR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23C4B6-B4AE-409E-BB64-EEA8E68C789A}"/>
              </a:ext>
            </a:extLst>
          </p:cNvPr>
          <p:cNvSpPr txBox="1"/>
          <p:nvPr/>
        </p:nvSpPr>
        <p:spPr>
          <a:xfrm>
            <a:off x="8808244" y="5330941"/>
            <a:ext cx="231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 Canto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296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0BA488-E1CA-4AD3-BEB0-645A1D82B4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706" y="886108"/>
            <a:ext cx="6860426" cy="484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191AA64-257B-409F-BBD1-BD085E65860F}"/>
                  </a:ext>
                </a:extLst>
              </p:cNvPr>
              <p:cNvSpPr txBox="1"/>
              <p:nvPr/>
            </p:nvSpPr>
            <p:spPr>
              <a:xfrm>
                <a:off x="6971072" y="1290685"/>
                <a:ext cx="4951930" cy="4043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sz="200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0,45.</m:t>
                    </m:r>
                    <m:r>
                      <m:rPr>
                        <m:sty m:val="p"/>
                      </m:rPr>
                      <a:rPr lang="pt-BR" sz="200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l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Pilar de extremidade ou pilar de canto na direção da menor dimensão do pilar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b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);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0,50.</m:t>
                    </m:r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l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Pilar de extremidade ou pilar de canto na direção da maior dimensão do pilar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h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);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0,55.</m:t>
                    </m:r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l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Complemento dos casos anteriores.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191AA64-257B-409F-BBD1-BD085E65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72" y="1290685"/>
                <a:ext cx="4951930" cy="4043543"/>
              </a:xfrm>
              <a:prstGeom prst="rect">
                <a:avLst/>
              </a:prstGeom>
              <a:blipFill>
                <a:blip r:embed="rId5"/>
                <a:stretch>
                  <a:fillRect l="-1232" r="-1232" b="-1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58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25E159-8D58-4C9F-94EB-AEBF701E7A77}"/>
                  </a:ext>
                </a:extLst>
              </p:cNvPr>
              <p:cNvSpPr txBox="1"/>
              <p:nvPr/>
            </p:nvSpPr>
            <p:spPr>
              <a:xfrm>
                <a:off x="301710" y="544615"/>
                <a:ext cx="1162129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CMU Serif" panose="02000603000000000000" pitchFamily="2" charset="0"/>
                    <a:ea typeface="Times New Roman" panose="02020603050405020304" pitchFamily="18" charset="0"/>
                  </a:rPr>
                  <a:t>Piso: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𝑄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= 10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 a 12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</a:t>
                </a: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. </a:t>
                </a:r>
              </a:p>
              <a:p>
                <a:endParaRPr lang="pt-BR" sz="2000" dirty="0">
                  <a:latin typeface="CMU Serif" panose="02000603000000000000" pitchFamily="2" charset="0"/>
                  <a:ea typeface="Times New Roman" panose="02020603050405020304" pitchFamily="18" charset="0"/>
                </a:endParaRPr>
              </a:p>
              <a:p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Cobertura</a:t>
                </a:r>
                <a:r>
                  <a:rPr lang="pt-BR" sz="2000" dirty="0">
                    <a:solidFill>
                      <a:schemeClr val="tx1"/>
                    </a:solidFill>
                    <a:latin typeface="CMU Serif" panose="02000603000000000000" pitchFamily="2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𝑄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= 6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 a 8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 </a:t>
                </a: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</a:t>
                </a:r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25E159-8D58-4C9F-94EB-AEBF701E7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10" y="544615"/>
                <a:ext cx="11621292" cy="1015663"/>
              </a:xfrm>
              <a:prstGeom prst="rect">
                <a:avLst/>
              </a:prstGeom>
              <a:blipFill>
                <a:blip r:embed="rId4"/>
                <a:stretch>
                  <a:fillRect l="-524" t="-2994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534937-465A-446B-B9E2-B14F8F776893}"/>
                  </a:ext>
                </a:extLst>
              </p:cNvPr>
              <p:cNvSpPr txBox="1"/>
              <p:nvPr/>
            </p:nvSpPr>
            <p:spPr>
              <a:xfrm>
                <a:off x="257705" y="1873364"/>
                <a:ext cx="4569933" cy="617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p>
                            <m:r>
                              <a:rPr lang="pt-BR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pt-BR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0,85.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sub>
                        </m:sSub>
                        <m:r>
                          <a:rPr lang="pt-BR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=0,2%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&gt;= 360 cm²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534937-465A-446B-B9E2-B14F8F77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1873364"/>
                <a:ext cx="4569933" cy="617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F582F2-7193-4551-9284-D12B916618A7}"/>
                  </a:ext>
                </a:extLst>
              </p:cNvPr>
              <p:cNvSpPr txBox="1"/>
              <p:nvPr/>
            </p:nvSpPr>
            <p:spPr>
              <a:xfrm>
                <a:off x="6090354" y="983508"/>
                <a:ext cx="5832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F582F2-7193-4551-9284-D12B91661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983508"/>
                <a:ext cx="5832648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227826-7C03-4F00-B7FF-A58E46867CD5}"/>
                  </a:ext>
                </a:extLst>
              </p:cNvPr>
              <p:cNvSpPr txBox="1"/>
              <p:nvPr/>
            </p:nvSpPr>
            <p:spPr>
              <a:xfrm>
                <a:off x="6090354" y="1754905"/>
                <a:ext cx="5832648" cy="48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𝑡𝑖𝑝𝑜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𝑡𝑖𝑝𝑜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𝑐𝑜𝑏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𝑐𝑜𝑏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227826-7C03-4F00-B7FF-A58E4686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1754905"/>
                <a:ext cx="5832648" cy="488532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988C5E8-D9EE-4D24-81D0-3846AE0F9BDA}"/>
                  </a:ext>
                </a:extLst>
              </p:cNvPr>
              <p:cNvSpPr txBox="1"/>
              <p:nvPr/>
            </p:nvSpPr>
            <p:spPr>
              <a:xfrm>
                <a:off x="6090354" y="2599528"/>
                <a:ext cx="5832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988C5E8-D9EE-4D24-81D0-3846AE0F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2599528"/>
                <a:ext cx="5832648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377FA30-B224-48E9-B70F-11582D83C9CD}"/>
                  </a:ext>
                </a:extLst>
              </p:cNvPr>
              <p:cNvSpPr txBox="1"/>
              <p:nvPr/>
            </p:nvSpPr>
            <p:spPr>
              <a:xfrm>
                <a:off x="6688665" y="3960217"/>
                <a:ext cx="523433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10" algn="just">
                  <a:lnSpc>
                    <a:spcPct val="150000"/>
                  </a:lnSpc>
                  <a:spcBef>
                    <a:spcPts val="200"/>
                  </a:spcBef>
                  <a:spcAft>
                    <a:spcPts val="480"/>
                  </a:spcAft>
                </a:pP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=1,8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Pilares intermediários</a:t>
                </a:r>
                <a:endParaRPr lang="pt-BR" sz="2000" dirty="0"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" algn="just">
                  <a:lnSpc>
                    <a:spcPct val="150000"/>
                  </a:lnSpc>
                  <a:spcBef>
                    <a:spcPts val="200"/>
                  </a:spcBef>
                  <a:spcAft>
                    <a:spcPts val="480"/>
                  </a:spcAft>
                </a:pP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=2,2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Pilares de extremidade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=2,5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– Pilares de canto</a:t>
                </a:r>
                <a:endParaRPr lang="pt-BR" sz="20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377FA30-B224-48E9-B70F-11582D83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65" y="3960217"/>
                <a:ext cx="5234337" cy="1477328"/>
              </a:xfrm>
              <a:prstGeom prst="rect">
                <a:avLst/>
              </a:prstGeom>
              <a:blipFill>
                <a:blip r:embed="rId9"/>
                <a:stretch>
                  <a:fillRect b="-70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42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9D7797-EDCC-4084-81EF-880547079E7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58"/>
          <a:stretch/>
        </p:blipFill>
        <p:spPr bwMode="auto">
          <a:xfrm>
            <a:off x="448607" y="898114"/>
            <a:ext cx="4646020" cy="1323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C52479-C2D7-4095-BE58-92B0C8A35087}"/>
              </a:ext>
            </a:extLst>
          </p:cNvPr>
          <p:cNvSpPr txBox="1"/>
          <p:nvPr/>
        </p:nvSpPr>
        <p:spPr>
          <a:xfrm>
            <a:off x="6282812" y="1163617"/>
            <a:ext cx="5640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linear</a:t>
            </a: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4B3EECB-9F1C-4B1A-A57E-04F6754A3E4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57706" y="2631818"/>
            <a:ext cx="5437079" cy="1284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F2F041A-B518-44D6-A31A-999F04C8B6E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 bwMode="auto">
          <a:xfrm>
            <a:off x="1840389" y="4557171"/>
            <a:ext cx="1862455" cy="1402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2AEC54-A652-4D29-A486-37F547B46201}"/>
              </a:ext>
            </a:extLst>
          </p:cNvPr>
          <p:cNvSpPr txBox="1"/>
          <p:nvPr/>
        </p:nvSpPr>
        <p:spPr>
          <a:xfrm>
            <a:off x="6282812" y="3043143"/>
            <a:ext cx="5640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de superfície</a:t>
            </a:r>
            <a:endParaRPr lang="pt-BR" sz="2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BC874-1818-4411-8C4F-D6BBEF3DDC6F}"/>
              </a:ext>
            </a:extLst>
          </p:cNvPr>
          <p:cNvSpPr txBox="1"/>
          <p:nvPr/>
        </p:nvSpPr>
        <p:spPr>
          <a:xfrm>
            <a:off x="6282812" y="5058473"/>
            <a:ext cx="5640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de volume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65CCE5-50FF-4F93-85B7-1A17DBF9C547}"/>
              </a:ext>
            </a:extLst>
          </p:cNvPr>
          <p:cNvSpPr txBox="1"/>
          <p:nvPr/>
        </p:nvSpPr>
        <p:spPr>
          <a:xfrm>
            <a:off x="257706" y="1704316"/>
            <a:ext cx="116652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Vigas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(elementos lineares): O item 14.4.1.1 da NBR 6118 [4] define viga como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 linear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que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preponderante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(elementos lineares): O item 14.4.1.2 da NBR 6118 [4] define pilar como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 linear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eixo reto, usualmente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dispostos na vertical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as forças normais de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preponderantes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c) Lajes (elemento de superfície): O item 14.4.2.1 da NBR 6118 [4] define laje como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de superfície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plana, sujeitos principalmente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ações normais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seu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plano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Vigas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495E5A-77FE-4ECF-9F62-20CBC4E0AEB1}"/>
              </a:ext>
            </a:extLst>
          </p:cNvPr>
          <p:cNvSpPr txBox="1"/>
          <p:nvPr/>
        </p:nvSpPr>
        <p:spPr>
          <a:xfrm>
            <a:off x="293508" y="1022271"/>
            <a:ext cx="11629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“A seção transversal das vigas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não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pode apresentar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largura inferior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12 cm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 em uma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viga parede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largura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não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deve ser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inferior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15 cm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.”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BF2694-10C5-4037-BCCE-13C0B2115A91}"/>
              </a:ext>
            </a:extLst>
          </p:cNvPr>
          <p:cNvSpPr txBox="1"/>
          <p:nvPr/>
        </p:nvSpPr>
        <p:spPr>
          <a:xfrm>
            <a:off x="293508" y="1776947"/>
            <a:ext cx="11629494" cy="435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Estes limites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podem ser reduzidos</a:t>
            </a: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respeitando-se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mínimo absoluto de 10 cm </a:t>
            </a: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 casos excepcionais, sendo obrigatoriamente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respeitadas as seguintes condições</a:t>
            </a: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Alojamento das armaduras e suas interferências com as armaduras de outros elementos estruturais, respeitando os espaçamentos e cobrimentos estabelecidos nesta Norma;</a:t>
            </a:r>
          </a:p>
          <a:p>
            <a:pPr marL="34290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Lançamento e vibração do concreto de acordo com a NBR 14931” Execução de estruturas de concreto – procedimento” [17];</a:t>
            </a:r>
          </a:p>
        </p:txBody>
      </p: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050F783-73E1-4310-8BEC-0D476FFA70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7807" y="884912"/>
            <a:ext cx="6545840" cy="36016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92B8B8-F8F0-411B-B2E8-C1E3B49C91D4}"/>
              </a:ext>
            </a:extLst>
          </p:cNvPr>
          <p:cNvSpPr txBox="1"/>
          <p:nvPr/>
        </p:nvSpPr>
        <p:spPr>
          <a:xfrm>
            <a:off x="2050578" y="4833919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Vão efetivo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05DD916-5004-415B-86CC-0C3F83DA86E4}"/>
                  </a:ext>
                </a:extLst>
              </p:cNvPr>
              <p:cNvSpPr txBox="1"/>
              <p:nvPr/>
            </p:nvSpPr>
            <p:spPr>
              <a:xfrm>
                <a:off x="8170604" y="1550073"/>
                <a:ext cx="3752397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05DD916-5004-415B-86CC-0C3F83DA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4" y="1550073"/>
                <a:ext cx="3752397" cy="4247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63C7A5D-EE6C-4842-B822-F06F72316CBA}"/>
                  </a:ext>
                </a:extLst>
              </p:cNvPr>
              <p:cNvSpPr txBox="1"/>
              <p:nvPr/>
            </p:nvSpPr>
            <p:spPr>
              <a:xfrm>
                <a:off x="8170604" y="3080170"/>
                <a:ext cx="3752398" cy="891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&amp;0,30.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63C7A5D-EE6C-4842-B822-F06F72316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4" y="3080170"/>
                <a:ext cx="3752398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DD825551-D9DC-476B-B4DB-46D466E9ED0E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6" t="8559" r="31713" b="47277"/>
          <a:stretch/>
        </p:blipFill>
        <p:spPr bwMode="auto">
          <a:xfrm>
            <a:off x="7752186" y="4548957"/>
            <a:ext cx="4079273" cy="1101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F9EB6A-6BE3-4632-B516-4586DAACBC6D}"/>
              </a:ext>
            </a:extLst>
          </p:cNvPr>
          <p:cNvSpPr txBox="1"/>
          <p:nvPr/>
        </p:nvSpPr>
        <p:spPr>
          <a:xfrm>
            <a:off x="8759435" y="5821355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Seções típicas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Gráfico 75">
            <a:extLst>
              <a:ext uri="{FF2B5EF4-FFF2-40B4-BE49-F238E27FC236}">
                <a16:creationId xmlns:a16="http://schemas.microsoft.com/office/drawing/2014/main" id="{BC62F1B0-C2BE-4E63-93B3-7992254D3096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78" y="783342"/>
            <a:ext cx="7629831" cy="5244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5549E1-A955-4836-BBDF-734B47A15B02}"/>
                  </a:ext>
                </a:extLst>
              </p:cNvPr>
              <p:cNvSpPr txBox="1"/>
              <p:nvPr/>
            </p:nvSpPr>
            <p:spPr>
              <a:xfrm>
                <a:off x="8032955" y="1056789"/>
                <a:ext cx="3890047" cy="677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𝑐𝑜𝑏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5549E1-A955-4836-BBDF-734B47A1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55" y="1056789"/>
                <a:ext cx="3890047" cy="677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FE66CC-93DD-4024-B1F7-4EE9B0D9D44C}"/>
                  </a:ext>
                </a:extLst>
              </p:cNvPr>
              <p:cNvSpPr txBox="1"/>
              <p:nvPr/>
            </p:nvSpPr>
            <p:spPr>
              <a:xfrm>
                <a:off x="6389508" y="943521"/>
                <a:ext cx="1255623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FE66CC-93DD-4024-B1F7-4EE9B0D9D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08" y="943521"/>
                <a:ext cx="1255623" cy="683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FCD256-6BEB-4B15-A811-DC7527AD9072}"/>
              </a:ext>
            </a:extLst>
          </p:cNvPr>
          <p:cNvSpPr txBox="1"/>
          <p:nvPr/>
        </p:nvSpPr>
        <p:spPr>
          <a:xfrm>
            <a:off x="257706" y="1085226"/>
            <a:ext cx="4491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Tramos internos de vigas contínuas:</a:t>
            </a:r>
            <a:endParaRPr lang="pt-BR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14EBE9-DCAB-4414-BEAF-0CD8611FD106}"/>
              </a:ext>
            </a:extLst>
          </p:cNvPr>
          <p:cNvSpPr txBox="1"/>
          <p:nvPr/>
        </p:nvSpPr>
        <p:spPr>
          <a:xfrm>
            <a:off x="257706" y="2329096"/>
            <a:ext cx="6204155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Tramos externos ou vigas biapoiadas: 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6EB3FAC-43B7-4E8E-A9C4-1E6B8C184F65}"/>
                  </a:ext>
                </a:extLst>
              </p:cNvPr>
              <p:cNvSpPr txBox="1"/>
              <p:nvPr/>
            </p:nvSpPr>
            <p:spPr>
              <a:xfrm>
                <a:off x="6389509" y="2238366"/>
                <a:ext cx="1183272" cy="685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6EB3FAC-43B7-4E8E-A9C4-1E6B8C18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09" y="2238366"/>
                <a:ext cx="1183272" cy="685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D4DE3F-1402-4F36-8159-FFF4C7D7341A}"/>
              </a:ext>
            </a:extLst>
          </p:cNvPr>
          <p:cNvSpPr txBox="1"/>
          <p:nvPr/>
        </p:nvSpPr>
        <p:spPr>
          <a:xfrm>
            <a:off x="257706" y="3859498"/>
            <a:ext cx="4491275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Balanços: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5BF2534-C49E-4F44-8DE9-78FD25AEF9EA}"/>
                  </a:ext>
                </a:extLst>
              </p:cNvPr>
              <p:cNvSpPr txBox="1"/>
              <p:nvPr/>
            </p:nvSpPr>
            <p:spPr>
              <a:xfrm>
                <a:off x="6389508" y="3822306"/>
                <a:ext cx="1255623" cy="68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5BF2534-C49E-4F44-8DE9-78FD25AEF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08" y="3822306"/>
                <a:ext cx="1255623" cy="685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Lajes</a:t>
            </a:r>
          </a:p>
        </p:txBody>
      </p:sp>
      <p:pic>
        <p:nvPicPr>
          <p:cNvPr id="11" name="Gráfico 80">
            <a:extLst>
              <a:ext uri="{FF2B5EF4-FFF2-40B4-BE49-F238E27FC236}">
                <a16:creationId xmlns:a16="http://schemas.microsoft.com/office/drawing/2014/main" id="{449D2D9C-C976-418E-A21A-6B4BB420D4B9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06" y="1064069"/>
            <a:ext cx="5917340" cy="21131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B1ADED-9B69-4BE2-AC31-ECE1C894914F}"/>
              </a:ext>
            </a:extLst>
          </p:cNvPr>
          <p:cNvSpPr txBox="1"/>
          <p:nvPr/>
        </p:nvSpPr>
        <p:spPr>
          <a:xfrm>
            <a:off x="2198062" y="3309223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maciça</a:t>
            </a:r>
            <a:endParaRPr lang="pt-BR" sz="2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D7E8D0D-E71C-44BB-8485-1EA30C07051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t="5853" r="1924"/>
          <a:stretch/>
        </p:blipFill>
        <p:spPr bwMode="auto">
          <a:xfrm>
            <a:off x="6309052" y="3429000"/>
            <a:ext cx="5534313" cy="2600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C08D2F-51BB-40C4-BE2B-DCD1ED14A0AB}"/>
              </a:ext>
            </a:extLst>
          </p:cNvPr>
          <p:cNvSpPr txBox="1"/>
          <p:nvPr/>
        </p:nvSpPr>
        <p:spPr>
          <a:xfrm>
            <a:off x="7955331" y="2772603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nervurada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74DCB3-7925-4BE6-93A6-286ED914531C}"/>
                  </a:ext>
                </a:extLst>
              </p:cNvPr>
              <p:cNvSpPr txBox="1"/>
              <p:nvPr/>
            </p:nvSpPr>
            <p:spPr>
              <a:xfrm>
                <a:off x="348634" y="4723071"/>
                <a:ext cx="5658875" cy="677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𝑐𝑜𝑏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74DCB3-7925-4BE6-93A6-286ED914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4" y="4723071"/>
                <a:ext cx="5658875" cy="6773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ACB8CA-6A6A-4852-8C83-2CCB5765E48D}"/>
              </a:ext>
            </a:extLst>
          </p:cNvPr>
          <p:cNvSpPr txBox="1"/>
          <p:nvPr/>
        </p:nvSpPr>
        <p:spPr>
          <a:xfrm>
            <a:off x="257706" y="526290"/>
            <a:ext cx="11665295" cy="465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cm para cobertura não em balanço;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cm para lajes de piso não em balanço;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cm para lajes em balanço; 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cm para lajes que suportem veículos de peso total menor ou igual a 30 </a:t>
            </a:r>
            <a:r>
              <a:rPr lang="pt-BR" sz="2000" dirty="0" err="1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cm para lajes que suportem veículos de peso total maior que 30 </a:t>
            </a:r>
            <a:r>
              <a:rPr lang="pt-BR" sz="2000" dirty="0" err="1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cm para lajes com protensão apoiadas em vigas, com o mínimo de L/42 para lajes de piso biapoiadas e L/50 para lajes de piso contínuas;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cm para lajes lisas e 14 cm para lajes-cogumelo, fora do capitel.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904</Words>
  <Application>Microsoft Office PowerPoint</Application>
  <PresentationFormat>Widescreen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Tw Cen MT</vt:lpstr>
      <vt:lpstr>CMU Serif</vt:lpstr>
      <vt:lpstr>Twentieth Century</vt:lpstr>
      <vt:lpstr>Calibri</vt:lpstr>
      <vt:lpstr>Goudy Old Style</vt:lpstr>
      <vt:lpstr>Arial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57</cp:revision>
  <dcterms:created xsi:type="dcterms:W3CDTF">2021-03-07T23:44:41Z</dcterms:created>
  <dcterms:modified xsi:type="dcterms:W3CDTF">2021-06-28T14:30:40Z</dcterms:modified>
</cp:coreProperties>
</file>