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4">
  <p:sldMasterIdLst>
    <p:sldMasterId id="2147483648" r:id="rId1"/>
  </p:sldMasterIdLst>
  <p:notesMasterIdLst>
    <p:notesMasterId r:id="rId19"/>
  </p:notesMasterIdLst>
  <p:sldIdLst>
    <p:sldId id="256" r:id="rId2"/>
    <p:sldId id="273" r:id="rId3"/>
    <p:sldId id="296" r:id="rId4"/>
    <p:sldId id="276" r:id="rId5"/>
    <p:sldId id="277" r:id="rId6"/>
    <p:sldId id="291" r:id="rId7"/>
    <p:sldId id="293" r:id="rId8"/>
    <p:sldId id="287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260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mbria Math" panose="02040503050406030204" pitchFamily="18" charset="0"/>
      <p:regular r:id="rId24"/>
    </p:embeddedFont>
    <p:embeddedFont>
      <p:font typeface="CMU Serif" panose="02000603000000000000" pitchFamily="2" charset="0"/>
      <p:regular r:id="rId25"/>
      <p:bold r:id="rId26"/>
      <p:italic r:id="rId27"/>
      <p:boldItalic r:id="rId28"/>
    </p:embeddedFont>
    <p:embeddedFont>
      <p:font typeface="Goudy Old Style" panose="02020502050305020303" pitchFamily="18" charset="0"/>
      <p:regular r:id="rId29"/>
      <p:bold r:id="rId30"/>
      <p:italic r:id="rId31"/>
    </p:embeddedFont>
    <p:embeddedFont>
      <p:font typeface="Tw Cen MT" panose="020B0602020104020603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hXF1BXzQvv2zZalSgqmiWUwhqCy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derlei malaquias pereira junior" initials="wmpj" lastIdx="2" clrIdx="0">
    <p:extLst>
      <p:ext uri="{19B8F6BF-5375-455C-9EA6-DF929625EA0E}">
        <p15:presenceInfo xmlns:p15="http://schemas.microsoft.com/office/powerpoint/2012/main" userId="a7d26e79292d6c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175F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678" autoAdjust="0"/>
  </p:normalViewPr>
  <p:slideViewPr>
    <p:cSldViewPr snapToGrid="0">
      <p:cViewPr varScale="1">
        <p:scale>
          <a:sx n="76" d="100"/>
          <a:sy n="76" d="100"/>
        </p:scale>
        <p:origin x="11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viewProps" Target="viewProp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0731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7956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40343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40522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99705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78733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78609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5260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9719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1696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De forma mais ampla (aspecto global), uma estrutura deverá, sob ponto de visto morfológico, respeitar fatores funcionais (uso da estrutura), técnicos (o cálculo estrutural) e estéticos (geometria do ponto de vista do usuário) </a:t>
            </a:r>
            <a:endParaRPr dirty="0"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1210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4055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5437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8678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0489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3415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2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1389AB3-FD51-4316-8142-BF248BE18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10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pic>
        <p:nvPicPr>
          <p:cNvPr id="11" name="image13.png">
            <a:extLst>
              <a:ext uri="{FF2B5EF4-FFF2-40B4-BE49-F238E27FC236}">
                <a16:creationId xmlns:a16="http://schemas.microsoft.com/office/drawing/2014/main" id="{F9AD4EE0-9645-48B4-9780-EA257DAA7F5F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68491" y="1081722"/>
            <a:ext cx="4907242" cy="4341178"/>
          </a:xfrm>
          <a:prstGeom prst="rect">
            <a:avLst/>
          </a:prstGeom>
          <a:ln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9DB989E3-48B0-4AB6-A5D9-35D926C71811}"/>
                  </a:ext>
                </a:extLst>
              </p:cNvPr>
              <p:cNvSpPr txBox="1"/>
              <p:nvPr/>
            </p:nvSpPr>
            <p:spPr>
              <a:xfrm>
                <a:off x="6090354" y="1130041"/>
                <a:ext cx="5832648" cy="4788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𝑐𝑜𝑟</m:t>
                          </m:r>
                        </m:sub>
                        <m:sup/>
                      </m:sSubSup>
                      <m:r>
                        <a:rPr lang="pt-BR" sz="2000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𝑙𝑎𝑗𝑒</m:t>
                          </m:r>
                        </m:sub>
                        <m:sup/>
                      </m:sSubSup>
                      <m:r>
                        <a:rPr lang="pt-BR" sz="2000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9DB989E3-48B0-4AB6-A5D9-35D926C71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354" y="1130041"/>
                <a:ext cx="5832648" cy="478849"/>
              </a:xfrm>
              <a:prstGeom prst="rect">
                <a:avLst/>
              </a:prstGeom>
              <a:blipFill>
                <a:blip r:embed="rId5"/>
                <a:stretch>
                  <a:fillRect b="-88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5919CCF7-1657-4196-AB0A-8AD55B5D8133}"/>
                  </a:ext>
                </a:extLst>
              </p:cNvPr>
              <p:cNvSpPr txBox="1"/>
              <p:nvPr/>
            </p:nvSpPr>
            <p:spPr>
              <a:xfrm>
                <a:off x="6090354" y="3262370"/>
                <a:ext cx="5832648" cy="4773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𝑛𝑒𝑟𝑣</m:t>
                          </m:r>
                        </m:sub>
                        <m:sup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pt-BR" sz="2000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𝑐𝑜𝑟</m:t>
                          </m:r>
                        </m:sub>
                        <m:sup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pt-BR" sz="2000" i="0">
                          <a:latin typeface="Cambria Math" panose="02040503050406030204" pitchFamily="18" charset="0"/>
                        </a:rPr>
                        <m:t>.</m:t>
                      </m:r>
                      <m:sSubSup>
                        <m:sSubSupPr>
                          <m:ctrlPr>
                            <a:rPr lang="pt-B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𝑓𝑥</m:t>
                          </m:r>
                        </m:sub>
                        <m:sup/>
                      </m:sSubSup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5919CCF7-1657-4196-AB0A-8AD55B5D8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354" y="3262370"/>
                <a:ext cx="5832648" cy="477310"/>
              </a:xfrm>
              <a:prstGeom prst="rect">
                <a:avLst/>
              </a:prstGeom>
              <a:blipFill>
                <a:blip r:embed="rId6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A65748AA-E12F-4811-AE7C-700ADBECB6F6}"/>
                  </a:ext>
                </a:extLst>
              </p:cNvPr>
              <p:cNvSpPr txBox="1"/>
              <p:nvPr/>
            </p:nvSpPr>
            <p:spPr>
              <a:xfrm>
                <a:off x="6090354" y="4086451"/>
                <a:ext cx="5832648" cy="4773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𝑛𝑒𝑟𝑣</m:t>
                          </m:r>
                        </m:sub>
                        <m:sup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bSup>
                      <m:r>
                        <a:rPr lang="pt-BR" sz="2000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𝑐𝑜𝑟</m:t>
                          </m:r>
                        </m:sub>
                        <m:sup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bSup>
                      <m:r>
                        <a:rPr lang="pt-BR" sz="2000" i="0">
                          <a:latin typeface="Cambria Math" panose="02040503050406030204" pitchFamily="18" charset="0"/>
                        </a:rPr>
                        <m:t>.</m:t>
                      </m:r>
                      <m:sSubSup>
                        <m:sSubSupPr>
                          <m:ctrlPr>
                            <a:rPr lang="pt-B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𝑓𝑦</m:t>
                          </m:r>
                        </m:sub>
                        <m:sup/>
                      </m:sSubSup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A65748AA-E12F-4811-AE7C-700ADBECB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354" y="4086451"/>
                <a:ext cx="5832648" cy="477310"/>
              </a:xfrm>
              <a:prstGeom prst="rect">
                <a:avLst/>
              </a:prstGeom>
              <a:blipFill>
                <a:blip r:embed="rId7"/>
                <a:stretch>
                  <a:fillRect b="-88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ixaDeTexto 21">
            <a:extLst>
              <a:ext uri="{FF2B5EF4-FFF2-40B4-BE49-F238E27FC236}">
                <a16:creationId xmlns:a16="http://schemas.microsoft.com/office/drawing/2014/main" id="{0A5D3AB8-AFC8-4201-8A50-4B51CF0F947C}"/>
              </a:ext>
            </a:extLst>
          </p:cNvPr>
          <p:cNvSpPr txBox="1"/>
          <p:nvPr/>
        </p:nvSpPr>
        <p:spPr>
          <a:xfrm>
            <a:off x="7565228" y="2584114"/>
            <a:ext cx="28829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Esforço de flexão</a:t>
            </a:r>
            <a:endParaRPr lang="pt-BR" sz="2000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A572CBB9-ECE0-415C-A92E-15CAAC81E375}"/>
              </a:ext>
            </a:extLst>
          </p:cNvPr>
          <p:cNvSpPr txBox="1"/>
          <p:nvPr/>
        </p:nvSpPr>
        <p:spPr>
          <a:xfrm>
            <a:off x="6473028" y="649478"/>
            <a:ext cx="50673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latin typeface="CMU Serif" panose="02000603000000000000" pitchFamily="2" charset="0"/>
              </a:rPr>
              <a:t>Correção para laje maciça equivalente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886293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11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B79492F1-155B-42EA-A355-CF9D98F4F9D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17500" y="809648"/>
            <a:ext cx="5520794" cy="43192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FF1444CD-4FAA-4431-9D33-6B210BB930A4}"/>
                  </a:ext>
                </a:extLst>
              </p:cNvPr>
              <p:cNvSpPr txBox="1"/>
              <p:nvPr/>
            </p:nvSpPr>
            <p:spPr>
              <a:xfrm>
                <a:off x="5838294" y="1019098"/>
                <a:ext cx="6096000" cy="7788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</m:sub>
                      </m:sSub>
                      <m:d>
                        <m:dPr>
                          <m:begChr m:val="{"/>
                          <m:endChr m:val=""/>
                          <m:ctrlP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&amp;0,1.</m:t>
                              </m:r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pt-BR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&amp;0,5.</m:t>
                              </m:r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sz="20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pt-BR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FF1444CD-4FAA-4431-9D33-6B210BB93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294" y="1019098"/>
                <a:ext cx="6096000" cy="7788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5B4C0528-C9A8-48B2-90B8-097C52CD0EF4}"/>
                  </a:ext>
                </a:extLst>
              </p:cNvPr>
              <p:cNvSpPr txBox="1"/>
              <p:nvPr/>
            </p:nvSpPr>
            <p:spPr>
              <a:xfrm>
                <a:off x="5789792" y="2386764"/>
                <a:ext cx="6155794" cy="7788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3≤</m:t>
                          </m:r>
                        </m:sub>
                      </m:sSub>
                      <m:d>
                        <m:dPr>
                          <m:begChr m:val="{"/>
                          <m:endChr m:val=""/>
                          <m:ctrlP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&amp;0,1.</m:t>
                              </m:r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pt-BR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sz="20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pt-BR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5B4C0528-C9A8-48B2-90B8-097C52CD0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792" y="2386764"/>
                <a:ext cx="6155794" cy="7788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16A9842A-092D-4019-B34A-3DF2E7F1063E}"/>
                  </a:ext>
                </a:extLst>
              </p:cNvPr>
              <p:cNvSpPr txBox="1"/>
              <p:nvPr/>
            </p:nvSpPr>
            <p:spPr>
              <a:xfrm>
                <a:off x="4851400" y="3888723"/>
                <a:ext cx="7071602" cy="23505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429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lphaLcParenR"/>
                </a:pPr>
                <a:r>
                  <a:rPr lang="pt-BR" sz="2000" dirty="0">
                    <a:effectLst/>
                    <a:latin typeface="CMU Serif" panose="02000603000000000000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Viga simplesmente apoiada: </a:t>
                </a:r>
                <a14:m>
                  <m:oMath xmlns:m="http://schemas.openxmlformats.org/officeDocument/2006/math">
                    <m:r>
                      <a:rPr lang="pt-BR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MU Serif" panose="02000603000000000000" pitchFamily="2" charset="0"/>
                      </a:rPr>
                      <m:t>𝑎</m:t>
                    </m:r>
                    <m:r>
                      <a:rPr lang="pt-BR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MU Serif" panose="02000603000000000000" pitchFamily="2" charset="0"/>
                      </a:rPr>
                      <m:t>=1,00.</m:t>
                    </m:r>
                    <m:r>
                      <a:rPr lang="pt-BR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MU Serif" panose="02000603000000000000" pitchFamily="2" charset="0"/>
                      </a:rPr>
                      <m:t>𝑙</m:t>
                    </m:r>
                  </m:oMath>
                </a14:m>
                <a:r>
                  <a:rPr lang="pt-BR" sz="2000" dirty="0">
                    <a:effectLst/>
                    <a:latin typeface="CMU Serif" panose="02000603000000000000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pt-BR" sz="2000" dirty="0">
                  <a:effectLst/>
                  <a:latin typeface="Goudy Old Style" panose="02020502050305020303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lphaLcParenR"/>
                </a:pPr>
                <a:r>
                  <a:rPr lang="pt-BR" sz="2000" dirty="0">
                    <a:effectLst/>
                    <a:latin typeface="CMU Serif" panose="02000603000000000000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Tramo com momento em uma só extremidade: </a:t>
                </a:r>
                <a14:m>
                  <m:oMath xmlns:m="http://schemas.openxmlformats.org/officeDocument/2006/math">
                    <m:r>
                      <a:rPr lang="pt-BR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MU Serif" panose="02000603000000000000" pitchFamily="2" charset="0"/>
                      </a:rPr>
                      <m:t>𝑎</m:t>
                    </m:r>
                    <m:r>
                      <a:rPr lang="pt-BR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MU Serif" panose="02000603000000000000" pitchFamily="2" charset="0"/>
                      </a:rPr>
                      <m:t>=0,75.</m:t>
                    </m:r>
                    <m:r>
                      <a:rPr lang="pt-BR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MU Serif" panose="02000603000000000000" pitchFamily="2" charset="0"/>
                      </a:rPr>
                      <m:t>𝑙</m:t>
                    </m:r>
                  </m:oMath>
                </a14:m>
                <a:r>
                  <a:rPr lang="pt-BR" sz="2000" dirty="0">
                    <a:effectLst/>
                    <a:latin typeface="CMU Serif" panose="02000603000000000000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pt-BR" sz="2000" dirty="0">
                  <a:effectLst/>
                  <a:latin typeface="Goudy Old Style" panose="02020502050305020303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lphaLcParenR"/>
                </a:pPr>
                <a:r>
                  <a:rPr lang="pt-BR" sz="2000" dirty="0">
                    <a:effectLst/>
                    <a:latin typeface="CMU Serif" panose="02000603000000000000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Tramo com momentos nas duas extremidades: </a:t>
                </a:r>
                <a14:m>
                  <m:oMath xmlns:m="http://schemas.openxmlformats.org/officeDocument/2006/math">
                    <m:r>
                      <a:rPr lang="pt-BR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MU Serif" panose="02000603000000000000" pitchFamily="2" charset="0"/>
                      </a:rPr>
                      <m:t>𝑎</m:t>
                    </m:r>
                    <m:r>
                      <a:rPr lang="pt-BR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MU Serif" panose="02000603000000000000" pitchFamily="2" charset="0"/>
                      </a:rPr>
                      <m:t>=0,60.</m:t>
                    </m:r>
                    <m:r>
                      <a:rPr lang="pt-BR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MU Serif" panose="02000603000000000000" pitchFamily="2" charset="0"/>
                      </a:rPr>
                      <m:t>𝑙</m:t>
                    </m:r>
                  </m:oMath>
                </a14:m>
                <a:r>
                  <a:rPr lang="pt-BR" sz="2000" dirty="0">
                    <a:effectLst/>
                    <a:latin typeface="CMU Serif" panose="02000603000000000000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pt-BR" sz="2000" dirty="0">
                  <a:effectLst/>
                  <a:latin typeface="Goudy Old Style" panose="02020502050305020303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lphaLcParenR"/>
                </a:pPr>
                <a:r>
                  <a:rPr lang="pt-BR" sz="2000" dirty="0">
                    <a:effectLst/>
                    <a:latin typeface="CMU Serif" panose="02000603000000000000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Tramo em balanço: </a:t>
                </a:r>
                <a14:m>
                  <m:oMath xmlns:m="http://schemas.openxmlformats.org/officeDocument/2006/math">
                    <m:r>
                      <a:rPr lang="pt-BR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MU Serif" panose="02000603000000000000" pitchFamily="2" charset="0"/>
                      </a:rPr>
                      <m:t>𝑎</m:t>
                    </m:r>
                    <m:r>
                      <a:rPr lang="pt-BR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MU Serif" panose="02000603000000000000" pitchFamily="2" charset="0"/>
                      </a:rPr>
                      <m:t>=2,00.</m:t>
                    </m:r>
                    <m:r>
                      <a:rPr lang="pt-BR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MU Serif" panose="02000603000000000000" pitchFamily="2" charset="0"/>
                      </a:rPr>
                      <m:t>𝑙</m:t>
                    </m:r>
                  </m:oMath>
                </a14:m>
                <a:r>
                  <a:rPr lang="pt-BR" sz="2000" dirty="0">
                    <a:effectLst/>
                    <a:latin typeface="CMU Serif" panose="02000603000000000000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pt-BR" sz="2000" dirty="0">
                  <a:effectLst/>
                  <a:latin typeface="Goudy Old Style" panose="02020502050305020303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16A9842A-092D-4019-B34A-3DF2E7F10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400" y="3888723"/>
                <a:ext cx="7071602" cy="2350580"/>
              </a:xfrm>
              <a:prstGeom prst="rect">
                <a:avLst/>
              </a:prstGeom>
              <a:blipFill>
                <a:blip r:embed="rId7"/>
                <a:stretch>
                  <a:fillRect l="-948" r="-86" b="-36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1876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12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pic>
        <p:nvPicPr>
          <p:cNvPr id="12" name="image34.png">
            <a:extLst>
              <a:ext uri="{FF2B5EF4-FFF2-40B4-BE49-F238E27FC236}">
                <a16:creationId xmlns:a16="http://schemas.microsoft.com/office/drawing/2014/main" id="{7F6D1D18-0601-4387-BFE1-FD8B3B1B3FE4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2900590" y="1060179"/>
            <a:ext cx="6379528" cy="5096176"/>
          </a:xfrm>
          <a:prstGeom prst="rect">
            <a:avLst/>
          </a:prstGeom>
          <a:ln/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4612CA3-A8EC-4443-B075-6F49C3AF3EEA}"/>
              </a:ext>
            </a:extLst>
          </p:cNvPr>
          <p:cNvSpPr txBox="1"/>
          <p:nvPr/>
        </p:nvSpPr>
        <p:spPr>
          <a:xfrm>
            <a:off x="257706" y="582523"/>
            <a:ext cx="86322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b="1" dirty="0">
                <a:effectLst/>
                <a:latin typeface="Tw Cen MT" panose="020B0602020104020603" pitchFamily="34" charset="0"/>
                <a:ea typeface="Times New Roman" panose="02020603050405020304" pitchFamily="18" charset="0"/>
              </a:rPr>
              <a:t>Compatibilização dos esforços</a:t>
            </a:r>
            <a:endParaRPr lang="pt-BR" sz="2000" b="1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046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13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427A018-4CAA-41B2-829D-AD3EA9984B76}"/>
              </a:ext>
            </a:extLst>
          </p:cNvPr>
          <p:cNvSpPr txBox="1"/>
          <p:nvPr/>
        </p:nvSpPr>
        <p:spPr>
          <a:xfrm>
            <a:off x="257706" y="565126"/>
            <a:ext cx="1166529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Pinheiro </a:t>
            </a:r>
            <a:r>
              <a:rPr lang="pt-BR" sz="2000" i="1" dirty="0"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et al.</a:t>
            </a:r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 explica que nos </a:t>
            </a:r>
            <a:r>
              <a:rPr lang="pt-BR" sz="2000" dirty="0">
                <a:solidFill>
                  <a:srgbClr val="0000FF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cantos das lajes com bordas apoiadas surgem momentos fletores negativos</a:t>
            </a:r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, que causam tração no </a:t>
            </a:r>
            <a:r>
              <a:rPr lang="pt-BR" sz="2000" dirty="0">
                <a:solidFill>
                  <a:srgbClr val="0000FF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lado superior da laje na direção da diagonal</a:t>
            </a:r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, e positivos na direção perpendicular à diagonal, que causam tração no lado inferior da laje.</a:t>
            </a:r>
          </a:p>
          <a:p>
            <a:pPr algn="just"/>
            <a:endParaRPr lang="pt-BR" sz="2000" dirty="0">
              <a:latin typeface="CMU Serif" panose="02000603000000000000" pitchFamily="2" charset="0"/>
            </a:endParaRPr>
          </a:p>
          <a:p>
            <a:pPr algn="just"/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O </a:t>
            </a:r>
            <a:r>
              <a:rPr lang="pt-BR" sz="2000" dirty="0">
                <a:solidFill>
                  <a:srgbClr val="0000FF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uso de armadura para momento volvente não é comum </a:t>
            </a:r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em projetos correntes de laje de concreto, estes normalmente são verificados quando os painéis tem valor de vão superior a 5 metros. Devido ao processo de fissuração decorrente da falta desta armadura alguns autores, como Araújo, </a:t>
            </a:r>
            <a:r>
              <a:rPr lang="pt-BR" sz="2000" dirty="0">
                <a:solidFill>
                  <a:srgbClr val="0000FF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recomendam a adição de um fator corretor no momento positivo e flecha</a:t>
            </a:r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, visto que esta falta de armadura contribuíra para o aumento destes esforços.</a:t>
            </a:r>
            <a:endParaRPr lang="pt-BR" sz="2400" dirty="0"/>
          </a:p>
        </p:txBody>
      </p:sp>
      <p:pic>
        <p:nvPicPr>
          <p:cNvPr id="14" name="image18.png">
            <a:extLst>
              <a:ext uri="{FF2B5EF4-FFF2-40B4-BE49-F238E27FC236}">
                <a16:creationId xmlns:a16="http://schemas.microsoft.com/office/drawing/2014/main" id="{842C976D-B74D-4B7D-BBA3-08BCE84FCD54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389184" y="3434875"/>
            <a:ext cx="4208216" cy="2833450"/>
          </a:xfrm>
          <a:prstGeom prst="rect">
            <a:avLst/>
          </a:prstGeom>
          <a:ln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E0FBA318-C3E9-4E15-BF91-040EC1743B42}"/>
                  </a:ext>
                </a:extLst>
              </p:cNvPr>
              <p:cNvSpPr txBox="1"/>
              <p:nvPr/>
            </p:nvSpPr>
            <p:spPr>
              <a:xfrm>
                <a:off x="5285887" y="3742435"/>
                <a:ext cx="60960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𝑐𝑜𝑟</m:t>
                          </m:r>
                        </m:sup>
                      </m:sSubSup>
                      <m:r>
                        <a:rPr lang="pt-BR" sz="20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E0FBA318-C3E9-4E15-BF91-040EC1743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887" y="3742435"/>
                <a:ext cx="6096000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96DAFA04-5D75-4997-8D71-9E4340C88FFB}"/>
                  </a:ext>
                </a:extLst>
              </p:cNvPr>
              <p:cNvSpPr txBox="1"/>
              <p:nvPr/>
            </p:nvSpPr>
            <p:spPr>
              <a:xfrm>
                <a:off x="5285887" y="4420193"/>
                <a:ext cx="6096000" cy="4242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𝑐𝑜𝑟</m:t>
                          </m:r>
                        </m:sup>
                      </m:sSubSup>
                      <m:r>
                        <a:rPr lang="pt-BR" sz="20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96DAFA04-5D75-4997-8D71-9E4340C88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887" y="4420193"/>
                <a:ext cx="6096000" cy="424283"/>
              </a:xfrm>
              <a:prstGeom prst="rect">
                <a:avLst/>
              </a:prstGeom>
              <a:blipFill>
                <a:blip r:embed="rId6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0EBE2CD5-7628-48A1-A21E-C194F1126B70}"/>
                  </a:ext>
                </a:extLst>
              </p:cNvPr>
              <p:cNvSpPr txBox="1"/>
              <p:nvPr/>
            </p:nvSpPr>
            <p:spPr>
              <a:xfrm>
                <a:off x="5285887" y="5061568"/>
                <a:ext cx="6096000" cy="4080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/>
                        <m:sup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𝑐𝑜𝑟</m:t>
                          </m:r>
                        </m:sup>
                      </m:sSubSup>
                      <m:r>
                        <a:rPr lang="pt-BR" sz="20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/>
                      </m:sSub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0EBE2CD5-7628-48A1-A21E-C194F1126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887" y="5061568"/>
                <a:ext cx="6096000" cy="4080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1939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14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pic>
        <p:nvPicPr>
          <p:cNvPr id="19" name="image41.png">
            <a:extLst>
              <a:ext uri="{FF2B5EF4-FFF2-40B4-BE49-F238E27FC236}">
                <a16:creationId xmlns:a16="http://schemas.microsoft.com/office/drawing/2014/main" id="{0DFF4286-2090-4F96-9612-25D746DAD2ED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356960" y="1632434"/>
            <a:ext cx="4733394" cy="3149795"/>
          </a:xfrm>
          <a:prstGeom prst="rect">
            <a:avLst/>
          </a:prstGeom>
          <a:ln/>
        </p:spPr>
      </p:pic>
      <p:pic>
        <p:nvPicPr>
          <p:cNvPr id="20" name="image27.png">
            <a:extLst>
              <a:ext uri="{FF2B5EF4-FFF2-40B4-BE49-F238E27FC236}">
                <a16:creationId xmlns:a16="http://schemas.microsoft.com/office/drawing/2014/main" id="{52EC59F8-41BF-4076-B685-00398A638BF1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6391573" y="1632433"/>
            <a:ext cx="4590840" cy="3151279"/>
          </a:xfrm>
          <a:prstGeom prst="rect">
            <a:avLst/>
          </a:prstGeom>
          <a:ln/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3218E4E-8AD3-43B3-9575-C1872C8B177B}"/>
              </a:ext>
            </a:extLst>
          </p:cNvPr>
          <p:cNvSpPr txBox="1"/>
          <p:nvPr/>
        </p:nvSpPr>
        <p:spPr>
          <a:xfrm>
            <a:off x="257706" y="582523"/>
            <a:ext cx="86322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b="1" dirty="0">
                <a:effectLst/>
                <a:latin typeface="Tw Cen MT" panose="020B0602020104020603" pitchFamily="34" charset="0"/>
                <a:ea typeface="Times New Roman" panose="02020603050405020304" pitchFamily="18" charset="0"/>
              </a:rPr>
              <a:t>Outros modelos como a grelha</a:t>
            </a:r>
            <a:endParaRPr lang="pt-BR" sz="2000" b="1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290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15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ADAF003B-01D7-4B95-BE8A-122245727914}"/>
                  </a:ext>
                </a:extLst>
              </p:cNvPr>
              <p:cNvSpPr txBox="1"/>
              <p:nvPr/>
            </p:nvSpPr>
            <p:spPr>
              <a:xfrm>
                <a:off x="592665" y="1454700"/>
                <a:ext cx="60960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𝑠𝑑</m:t>
                          </m:r>
                        </m:sub>
                      </m:sSub>
                      <m:r>
                        <a:rPr lang="pt-BR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𝑅𝑑</m:t>
                          </m:r>
                          <m:r>
                            <a:rPr lang="pt-BR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ADAF003B-01D7-4B95-BE8A-122245727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65" y="1454700"/>
                <a:ext cx="6096000" cy="400110"/>
              </a:xfrm>
              <a:prstGeom prst="rect">
                <a:avLst/>
              </a:prstGeom>
              <a:blipFill>
                <a:blip r:embed="rId4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06C7C9FC-E045-46EA-95AD-B1DF1CB7D4D9}"/>
                  </a:ext>
                </a:extLst>
              </p:cNvPr>
              <p:cNvSpPr txBox="1"/>
              <p:nvPr/>
            </p:nvSpPr>
            <p:spPr>
              <a:xfrm>
                <a:off x="592665" y="2280838"/>
                <a:ext cx="6096000" cy="4460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pt-B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𝑅𝑑</m:t>
                              </m:r>
                              <m:r>
                                <a:rPr lang="pt-BR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"/>
                                  <m:ctrlP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𝑅𝑑</m:t>
                              </m:r>
                            </m:sub>
                          </m:sSub>
                          <m:r>
                            <a:rPr lang="pt-BR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d>
                            <m:d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1,2+40.</m:t>
                              </m:r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pt-BR" sz="20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+0,15.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𝑐𝑝</m:t>
                              </m:r>
                            </m:sub>
                          </m:sSub>
                        </m:e>
                      </m:d>
                      <m:r>
                        <a:rPr lang="pt-BR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pt-BR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pt-BR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06C7C9FC-E045-46EA-95AD-B1DF1CB7D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65" y="2280838"/>
                <a:ext cx="6096000" cy="446020"/>
              </a:xfrm>
              <a:prstGeom prst="rect">
                <a:avLst/>
              </a:prstGeom>
              <a:blipFill>
                <a:blip r:embed="rId5"/>
                <a:stretch>
                  <a:fillRect t="-154795" b="-2260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39AC4F7D-642E-4B5E-BA56-79F682CD8DFF}"/>
                  </a:ext>
                </a:extLst>
              </p:cNvPr>
              <p:cNvSpPr txBox="1"/>
              <p:nvPr/>
            </p:nvSpPr>
            <p:spPr>
              <a:xfrm>
                <a:off x="592665" y="3152886"/>
                <a:ext cx="60960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𝑅𝑑</m:t>
                          </m:r>
                        </m:sub>
                      </m:sSub>
                      <m:r>
                        <a:rPr lang="pt-BR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=0,25.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𝑐𝑡𝑑</m:t>
                          </m:r>
                        </m:sub>
                      </m:sSub>
                    </m:oMath>
                  </m:oMathPara>
                </a14:m>
                <a:endParaRPr lang="pt-BR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39AC4F7D-642E-4B5E-BA56-79F682CD8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65" y="3152886"/>
                <a:ext cx="6096000" cy="400110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E8FCB207-B41E-4A12-8A1C-534F9CAC22AC}"/>
                  </a:ext>
                </a:extLst>
              </p:cNvPr>
              <p:cNvSpPr txBox="1"/>
              <p:nvPr/>
            </p:nvSpPr>
            <p:spPr>
              <a:xfrm>
                <a:off x="592665" y="3949234"/>
                <a:ext cx="6096000" cy="7382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𝑐𝑡𝑑</m:t>
                          </m:r>
                        </m:sub>
                      </m:sSub>
                      <m:r>
                        <a:rPr lang="pt-BR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𝑐𝑡𝑘</m:t>
                              </m:r>
                              <m:r>
                                <a:rPr lang="pt-BR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𝑖𝑛𝑓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E8FCB207-B41E-4A12-8A1C-534F9CAC2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65" y="3949234"/>
                <a:ext cx="6096000" cy="7382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1B71CC94-4FEB-4AC5-B32E-08F314F96E68}"/>
                  </a:ext>
                </a:extLst>
              </p:cNvPr>
              <p:cNvSpPr txBox="1"/>
              <p:nvPr/>
            </p:nvSpPr>
            <p:spPr>
              <a:xfrm>
                <a:off x="592665" y="4803632"/>
                <a:ext cx="6096000" cy="7223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pt-BR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pt-BR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pt-BR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≤0,02</m:t>
                      </m:r>
                    </m:oMath>
                  </m:oMathPara>
                </a14:m>
                <a:endParaRPr lang="pt-BR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1B71CC94-4FEB-4AC5-B32E-08F314F96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65" y="4803632"/>
                <a:ext cx="6096000" cy="72231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FE6B94BF-A120-4448-9D34-8AE33C7A77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22856" y="724098"/>
            <a:ext cx="5700146" cy="1188541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E553B098-B804-4210-8963-2353318476D4}"/>
              </a:ext>
            </a:extLst>
          </p:cNvPr>
          <p:cNvSpPr txBox="1"/>
          <p:nvPr/>
        </p:nvSpPr>
        <p:spPr>
          <a:xfrm>
            <a:off x="257706" y="582523"/>
            <a:ext cx="86322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b="1" dirty="0">
                <a:effectLst/>
                <a:latin typeface="Tw Cen MT" panose="020B0602020104020603" pitchFamily="34" charset="0"/>
                <a:ea typeface="Times New Roman" panose="02020603050405020304" pitchFamily="18" charset="0"/>
              </a:rPr>
              <a:t>Verificação de cisalhamento</a:t>
            </a:r>
            <a:endParaRPr lang="pt-BR" sz="2000" b="1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507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16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D4D72FA-1237-4BFB-A5A8-A6773B14754D}"/>
              </a:ext>
            </a:extLst>
          </p:cNvPr>
          <p:cNvSpPr txBox="1"/>
          <p:nvPr/>
        </p:nvSpPr>
        <p:spPr>
          <a:xfrm>
            <a:off x="257706" y="582523"/>
            <a:ext cx="86322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b="1" dirty="0">
                <a:effectLst/>
                <a:latin typeface="Tw Cen MT" panose="020B0602020104020603" pitchFamily="34" charset="0"/>
                <a:ea typeface="Times New Roman" panose="02020603050405020304" pitchFamily="18" charset="0"/>
              </a:rPr>
              <a:t>Verificação preliminar de flechas</a:t>
            </a:r>
            <a:endParaRPr lang="pt-BR" sz="2000" b="1" dirty="0">
              <a:latin typeface="Tw Cen MT" panose="020B06020201040206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2AEE0329-1987-41B8-98E3-CB0C783C19E5}"/>
                  </a:ext>
                </a:extLst>
              </p:cNvPr>
              <p:cNvSpPr txBox="1"/>
              <p:nvPr/>
            </p:nvSpPr>
            <p:spPr>
              <a:xfrm>
                <a:off x="419100" y="1326290"/>
                <a:ext cx="1701800" cy="4572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pt-B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  <m:sup/>
                      </m:sSubSup>
                      <m:r>
                        <a:rPr lang="pt-BR" sz="2000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</m:sSubSup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2AEE0329-1987-41B8-98E3-CB0C783C1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" y="1326290"/>
                <a:ext cx="1701800" cy="457241"/>
              </a:xfrm>
              <a:prstGeom prst="rect">
                <a:avLst/>
              </a:prstGeom>
              <a:blipFill>
                <a:blip r:embed="rId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479F020A-E501-4B66-8E1B-B0ED05C7CD7A}"/>
                  </a:ext>
                </a:extLst>
              </p:cNvPr>
              <p:cNvSpPr txBox="1"/>
              <p:nvPr/>
            </p:nvSpPr>
            <p:spPr>
              <a:xfrm>
                <a:off x="3461454" y="1337062"/>
                <a:ext cx="2494846" cy="4264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</m:sSubSup>
                      <m:r>
                        <a:rPr lang="pt-BR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/>
                      </m:sSubSup>
                    </m:oMath>
                  </m:oMathPara>
                </a14:m>
                <a:endParaRPr lang="pt-BR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479F020A-E501-4B66-8E1B-B0ED05C7C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454" y="1337062"/>
                <a:ext cx="2494846" cy="426463"/>
              </a:xfrm>
              <a:prstGeom prst="rect">
                <a:avLst/>
              </a:prstGeom>
              <a:blipFill>
                <a:blip r:embed="rId5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26392F4A-D701-4AC7-A4BF-2502CE7E7514}"/>
                  </a:ext>
                </a:extLst>
              </p:cNvPr>
              <p:cNvSpPr txBox="1"/>
              <p:nvPr/>
            </p:nvSpPr>
            <p:spPr>
              <a:xfrm>
                <a:off x="419100" y="2240690"/>
                <a:ext cx="1701800" cy="4572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  <m:sup/>
                      </m:sSubSup>
                      <m:r>
                        <a:rPr lang="pt-BR" sz="2000" i="0">
                          <a:latin typeface="Cambria Math" panose="02040503050406030204" pitchFamily="18" charset="0"/>
                        </a:rPr>
                        <m:t>=0,30.</m:t>
                      </m:r>
                      <m:sSubSup>
                        <m:sSubSupPr>
                          <m:ctrlPr>
                            <a:rPr lang="pt-B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</m:sSubSup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26392F4A-D701-4AC7-A4BF-2502CE7E7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" y="2240690"/>
                <a:ext cx="1701800" cy="457241"/>
              </a:xfrm>
              <a:prstGeom prst="rect">
                <a:avLst/>
              </a:prstGeom>
              <a:blipFill>
                <a:blip r:embed="rId6"/>
                <a:stretch>
                  <a:fillRect l="-1075" b="-4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A7FC4779-86D5-40B3-A8D1-396F9FC2AB56}"/>
                  </a:ext>
                </a:extLst>
              </p:cNvPr>
              <p:cNvSpPr txBox="1"/>
              <p:nvPr/>
            </p:nvSpPr>
            <p:spPr>
              <a:xfrm>
                <a:off x="3461454" y="2229918"/>
                <a:ext cx="2494846" cy="4264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</m:sSubSup>
                      <m:r>
                        <a:rPr lang="pt-BR" sz="2000" i="0">
                          <a:latin typeface="Cambria Math" panose="02040503050406030204" pitchFamily="18" charset="0"/>
                        </a:rPr>
                        <m:t>&gt;</m:t>
                      </m:r>
                      <m:sSubSup>
                        <m:sSubSupPr>
                          <m:ctrlPr>
                            <a:rPr lang="pt-B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/>
                      </m:sSubSup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A7FC4779-86D5-40B3-A8D1-396F9FC2A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454" y="2229918"/>
                <a:ext cx="2494846" cy="4264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4DDE6F93-A874-4EB4-9327-17D4D6CD6EBB}"/>
                  </a:ext>
                </a:extLst>
              </p:cNvPr>
              <p:cNvSpPr txBox="1"/>
              <p:nvPr/>
            </p:nvSpPr>
            <p:spPr>
              <a:xfrm>
                <a:off x="137760" y="4141441"/>
                <a:ext cx="3323694" cy="7300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/>
                      </m:sSubSup>
                      <m:r>
                        <a:rPr lang="pt-BR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𝑐𝑡</m:t>
                              </m:r>
                            </m:sub>
                          </m:sSub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4DDE6F93-A874-4EB4-9327-17D4D6CD6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60" y="4141441"/>
                <a:ext cx="3323694" cy="73007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A2A976B9-12A0-462E-809B-D0B169D0EB9E}"/>
                  </a:ext>
                </a:extLst>
              </p:cNvPr>
              <p:cNvSpPr txBox="1"/>
              <p:nvPr/>
            </p:nvSpPr>
            <p:spPr>
              <a:xfrm>
                <a:off x="3042354" y="3429000"/>
                <a:ext cx="6096000" cy="17350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0215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pt-BR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MU Serif" panose="02000603000000000000" pitchFamily="2" charset="0"/>
                      </a:rPr>
                      <m:t>𝛼</m:t>
                    </m:r>
                  </m:oMath>
                </a14:m>
                <a:r>
                  <a:rPr lang="pt-BR" sz="2000" dirty="0">
                    <a:effectLst/>
                    <a:latin typeface="CMU Serif" panose="02000603000000000000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1,2 para seções T ou duplo T; </a:t>
                </a:r>
                <a:endParaRPr lang="pt-BR" sz="2000" dirty="0">
                  <a:effectLst/>
                  <a:latin typeface="Goudy Old Style" panose="02020502050305020303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0215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pt-BR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MU Serif" panose="02000603000000000000" pitchFamily="2" charset="0"/>
                      </a:rPr>
                      <m:t>𝛼</m:t>
                    </m:r>
                  </m:oMath>
                </a14:m>
                <a:r>
                  <a:rPr lang="pt-BR" sz="2000" dirty="0">
                    <a:effectLst/>
                    <a:latin typeface="CMU Serif" panose="02000603000000000000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1,3 para seções I ou T invertido; </a:t>
                </a:r>
                <a:endParaRPr lang="pt-BR" sz="2000" dirty="0">
                  <a:effectLst/>
                  <a:latin typeface="Goudy Old Style" panose="02020502050305020303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0215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1800"/>
                  </a:spcAft>
                </a:pPr>
                <a14:m>
                  <m:oMath xmlns:m="http://schemas.openxmlformats.org/officeDocument/2006/math">
                    <m:r>
                      <a:rPr lang="pt-BR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MU Serif" panose="02000603000000000000" pitchFamily="2" charset="0"/>
                      </a:rPr>
                      <m:t>𝛼</m:t>
                    </m:r>
                  </m:oMath>
                </a14:m>
                <a:r>
                  <a:rPr lang="pt-BR" sz="2000" dirty="0">
                    <a:effectLst/>
                    <a:latin typeface="CMU Serif" panose="02000603000000000000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1,5 para seções retangulares. </a:t>
                </a:r>
                <a:endParaRPr lang="pt-BR" sz="2000" dirty="0">
                  <a:effectLst/>
                  <a:latin typeface="Goudy Old Style" panose="02020502050305020303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A2A976B9-12A0-462E-809B-D0B169D0E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354" y="3429000"/>
                <a:ext cx="6096000" cy="1735027"/>
              </a:xfrm>
              <a:prstGeom prst="rect">
                <a:avLst/>
              </a:prstGeom>
              <a:blipFill>
                <a:blip r:embed="rId9"/>
                <a:stretch>
                  <a:fillRect b="-52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9CE646D9-5ECA-4FB5-B87A-E5CF86033A2A}"/>
                  </a:ext>
                </a:extLst>
              </p:cNvPr>
              <p:cNvSpPr txBox="1"/>
              <p:nvPr/>
            </p:nvSpPr>
            <p:spPr>
              <a:xfrm>
                <a:off x="7683500" y="1029496"/>
                <a:ext cx="4353802" cy="4630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=∞</m:t>
                          </m:r>
                        </m:sub>
                        <m:sup/>
                      </m:sSubSup>
                      <m:r>
                        <a:rPr lang="pt-BR" sz="2000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/>
                      </m:sSubSup>
                      <m:r>
                        <a:rPr lang="pt-BR" sz="2000" i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9CE646D9-5ECA-4FB5-B87A-E5CF86033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3500" y="1029496"/>
                <a:ext cx="4353802" cy="463012"/>
              </a:xfrm>
              <a:prstGeom prst="rect">
                <a:avLst/>
              </a:prstGeom>
              <a:blipFill>
                <a:blip r:embed="rId10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aixaDeTexto 29">
            <a:extLst>
              <a:ext uri="{FF2B5EF4-FFF2-40B4-BE49-F238E27FC236}">
                <a16:creationId xmlns:a16="http://schemas.microsoft.com/office/drawing/2014/main" id="{430C509B-7408-488B-98B8-E578DFA48199}"/>
              </a:ext>
            </a:extLst>
          </p:cNvPr>
          <p:cNvSpPr txBox="1"/>
          <p:nvPr/>
        </p:nvSpPr>
        <p:spPr>
          <a:xfrm>
            <a:off x="8420100" y="1707395"/>
            <a:ext cx="27559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Flecha total</a:t>
            </a:r>
            <a:endParaRPr lang="pt-BR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F3BDA625-BD3F-4B94-B02D-D585D674783E}"/>
                  </a:ext>
                </a:extLst>
              </p:cNvPr>
              <p:cNvSpPr txBox="1"/>
              <p:nvPr/>
            </p:nvSpPr>
            <p:spPr>
              <a:xfrm>
                <a:off x="7867649" y="2265127"/>
                <a:ext cx="3985503" cy="7325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pt-BR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=2,32</m:t>
                    </m:r>
                  </m:oMath>
                </a14:m>
                <a:r>
                  <a:rPr lang="pt-BR" sz="2000" dirty="0">
                    <a:solidFill>
                      <a:srgbClr val="0000FF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para 28 dias de desforma</a:t>
                </a:r>
              </a:p>
            </p:txBody>
          </p:sp>
        </mc:Choice>
        <mc:Fallback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F3BDA625-BD3F-4B94-B02D-D585D6747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7649" y="2265127"/>
                <a:ext cx="3985503" cy="732508"/>
              </a:xfrm>
              <a:prstGeom prst="rect">
                <a:avLst/>
              </a:prstGeom>
              <a:blipFill>
                <a:blip r:embed="rId11"/>
                <a:stretch>
                  <a:fillRect t="-4167" b="-141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760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D33CBF4-1FDF-40A5-A9D3-3D855737D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961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2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B7AE17CD-A88D-4ECC-81AB-A85F8506ABD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16603" y="1112911"/>
            <a:ext cx="10347502" cy="458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55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3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7D5B6DC-8FAF-437F-8A45-036CC98B73D6}"/>
              </a:ext>
            </a:extLst>
          </p:cNvPr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7028" y="1139377"/>
            <a:ext cx="5514426" cy="4348259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87E3AEAC-EBDA-4DB4-913A-21C410876B39}"/>
              </a:ext>
            </a:extLst>
          </p:cNvPr>
          <p:cNvSpPr txBox="1"/>
          <p:nvPr/>
        </p:nvSpPr>
        <p:spPr>
          <a:xfrm>
            <a:off x="6543675" y="2497899"/>
            <a:ext cx="537932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lphaLcParenR"/>
            </a:pPr>
            <a:r>
              <a:rPr lang="pt-BR" sz="200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Método Elástico: Baseado na Teoria da Elasticidade Linear para esforços de flexão e </a:t>
            </a:r>
            <a:r>
              <a:rPr lang="pt-BR" sz="2000" dirty="0">
                <a:latin typeface="CMU Serif" panose="02000603000000000000" pitchFamily="2" charset="0"/>
                <a:ea typeface="Times New Roman" panose="02020603050405020304" pitchFamily="18" charset="0"/>
              </a:rPr>
              <a:t>flecha</a:t>
            </a:r>
            <a:r>
              <a:rPr lang="pt-BR" sz="200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;</a:t>
            </a:r>
          </a:p>
          <a:p>
            <a:pPr marL="342900" indent="-342900">
              <a:buAutoNum type="alphaLcParenR"/>
            </a:pPr>
            <a:endParaRPr lang="pt-BR" sz="2000" dirty="0">
              <a:latin typeface="CMU Serif" panose="02000603000000000000" pitchFamily="2" charset="0"/>
            </a:endParaRPr>
          </a:p>
          <a:p>
            <a:pPr marL="342900" indent="-342900">
              <a:buAutoNum type="alphaLcParenR"/>
            </a:pPr>
            <a:r>
              <a:rPr lang="pt-BR" sz="2000" dirty="0">
                <a:latin typeface="CMU Serif" panose="02000603000000000000" pitchFamily="2" charset="0"/>
              </a:rPr>
              <a:t>Método de ruptura para esforços de cisalhamento.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023936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4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B5165DA4-2ABC-44E4-B1C3-DCFC70082CB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71441" y="1162904"/>
            <a:ext cx="4256405" cy="28016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B83AA30D-BD1B-4CF5-877A-7C79AC8AFE6C}"/>
                  </a:ext>
                </a:extLst>
              </p:cNvPr>
              <p:cNvSpPr txBox="1"/>
              <p:nvPr/>
            </p:nvSpPr>
            <p:spPr>
              <a:xfrm>
                <a:off x="388495" y="4366921"/>
                <a:ext cx="4822295" cy="767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pt-BR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sSup>
                            <m:sSup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pt-BR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f>
                        <m:fPr>
                          <m:ctrlP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pt-BR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pt-BR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²</m:t>
                          </m:r>
                          <m:r>
                            <a:rPr lang="pt-BR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²</m:t>
                          </m:r>
                        </m:den>
                      </m:f>
                      <m:r>
                        <a:rPr lang="pt-BR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pt-BR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sSup>
                            <m:sSup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pt-BR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pt-BR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  <m:r>
                        <a:rPr lang="pt-BR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B83AA30D-BD1B-4CF5-877A-7C79AC8AF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495" y="4366921"/>
                <a:ext cx="4822295" cy="7672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ixaDeTexto 13">
            <a:extLst>
              <a:ext uri="{FF2B5EF4-FFF2-40B4-BE49-F238E27FC236}">
                <a16:creationId xmlns:a16="http://schemas.microsoft.com/office/drawing/2014/main" id="{3D2E6B3B-AE9B-49F1-8867-2050652786B0}"/>
              </a:ext>
            </a:extLst>
          </p:cNvPr>
          <p:cNvSpPr txBox="1"/>
          <p:nvPr/>
        </p:nvSpPr>
        <p:spPr>
          <a:xfrm>
            <a:off x="633587" y="5412210"/>
            <a:ext cx="45393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Equação diferencial de equilíbrio de placas fletidas em termos das deflexões</a:t>
            </a:r>
            <a:endParaRPr lang="pt-BR" sz="2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C20A6A8-4F7A-49B0-A4EC-529942F6ED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1935" y="914369"/>
            <a:ext cx="3203280" cy="3203280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420273A1-6CC9-439F-A86E-1B1223C0F343}"/>
              </a:ext>
            </a:extLst>
          </p:cNvPr>
          <p:cNvSpPr txBox="1"/>
          <p:nvPr/>
        </p:nvSpPr>
        <p:spPr>
          <a:xfrm>
            <a:off x="7114969" y="5553777"/>
            <a:ext cx="45393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Tabela de Bares</a:t>
            </a:r>
            <a:endParaRPr lang="pt-BR" sz="2000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C4314002-AC8C-4841-A265-7887087F7C73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382" y="4300398"/>
            <a:ext cx="5087620" cy="100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502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5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86FE28D-6AD6-4CEB-9A2F-9004D423BAE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06" y="535173"/>
            <a:ext cx="2675994" cy="179169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515B285D-7581-4C66-B093-06E681EAB86F}"/>
              </a:ext>
            </a:extLst>
          </p:cNvPr>
          <p:cNvSpPr txBox="1"/>
          <p:nvPr/>
        </p:nvSpPr>
        <p:spPr>
          <a:xfrm>
            <a:off x="3302000" y="1077078"/>
            <a:ext cx="86322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Engaste perfeito: Considerado em elementos de laje em balanço como marquises, varandas, etc.</a:t>
            </a:r>
            <a:endParaRPr lang="pt-BR" sz="2000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8688988-3B51-4B3F-BE66-8C7269D1AFD5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708" y="2115929"/>
            <a:ext cx="4695294" cy="148905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02CD77C0-0E08-4FCF-BB08-0007755580CF}"/>
              </a:ext>
            </a:extLst>
          </p:cNvPr>
          <p:cNvSpPr txBox="1"/>
          <p:nvPr/>
        </p:nvSpPr>
        <p:spPr>
          <a:xfrm>
            <a:off x="268998" y="2552680"/>
            <a:ext cx="69587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Continuidade das lajes com espessuras diferentes</a:t>
            </a:r>
            <a:endParaRPr lang="pt-BR" sz="2000" dirty="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AD9656C1-7B6F-4CD6-927B-A445C4F4998D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98" y="3708335"/>
            <a:ext cx="5490077" cy="1381364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F615978E-EA55-4C1F-8005-C5AC0A987024}"/>
              </a:ext>
            </a:extLst>
          </p:cNvPr>
          <p:cNvSpPr txBox="1"/>
          <p:nvPr/>
        </p:nvSpPr>
        <p:spPr>
          <a:xfrm>
            <a:off x="6565900" y="4261215"/>
            <a:ext cx="46952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laje rebaixada 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41760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6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419088B-A98A-4292-9270-1435B971787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92" y="798512"/>
            <a:ext cx="5022215" cy="498157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73FDDBB4-171E-4A53-901A-9D01BAAE8B6D}"/>
              </a:ext>
            </a:extLst>
          </p:cNvPr>
          <p:cNvSpPr txBox="1"/>
          <p:nvPr/>
        </p:nvSpPr>
        <p:spPr>
          <a:xfrm>
            <a:off x="257706" y="5859433"/>
            <a:ext cx="54157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Condições de apoio: Tabela de Bares</a:t>
            </a:r>
            <a:endParaRPr lang="pt-BR" sz="2000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3B732C7-7A6C-4EB5-B4B3-9D3067541767}"/>
              </a:ext>
            </a:extLst>
          </p:cNvPr>
          <p:cNvPicPr/>
          <p:nvPr/>
        </p:nvPicPr>
        <p:blipFill rotWithShape="1">
          <a:blip r:embed="rId5"/>
          <a:srcRect l="37374"/>
          <a:stretch/>
        </p:blipFill>
        <p:spPr>
          <a:xfrm>
            <a:off x="6518595" y="626964"/>
            <a:ext cx="2330767" cy="283718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6F7CEE9D-6B21-41AE-9B9C-14169B0B36B3}"/>
              </a:ext>
            </a:extLst>
          </p:cNvPr>
          <p:cNvSpPr txBox="1"/>
          <p:nvPr/>
        </p:nvSpPr>
        <p:spPr>
          <a:xfrm>
            <a:off x="7719122" y="3699897"/>
            <a:ext cx="28885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Armada em duas direções</a:t>
            </a:r>
            <a:endParaRPr lang="pt-BR" sz="2000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D004BB52-8B84-4F37-BF6D-65CA3C3A9F2A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9374181" y="680621"/>
            <a:ext cx="2466975" cy="27298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D4AB1418-75AE-4A85-A674-65AF4573E643}"/>
                  </a:ext>
                </a:extLst>
              </p:cNvPr>
              <p:cNvSpPr txBox="1"/>
              <p:nvPr/>
            </p:nvSpPr>
            <p:spPr>
              <a:xfrm>
                <a:off x="6518594" y="4602994"/>
                <a:ext cx="3556403" cy="7099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?</m:t>
                          </m:r>
                        </m:sub>
                      </m:sSub>
                      <m:r>
                        <a:rPr lang="pt-BR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?</m:t>
                          </m:r>
                        </m:sub>
                      </m:sSub>
                      <m:r>
                        <a:rPr lang="pt-BR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sSubSup>
                            <m:sSubSup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pt-BR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pt-BR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D4AB1418-75AE-4A85-A674-65AF4573E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594" y="4602994"/>
                <a:ext cx="3556403" cy="7099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19EA2CC8-0384-4694-AFAE-F680A2E50128}"/>
                  </a:ext>
                </a:extLst>
              </p:cNvPr>
              <p:cNvSpPr txBox="1"/>
              <p:nvPr/>
            </p:nvSpPr>
            <p:spPr>
              <a:xfrm>
                <a:off x="6880744" y="5426144"/>
                <a:ext cx="2832101" cy="7362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/>
                      </m:sSubSup>
                      <m:r>
                        <a:rPr lang="pt-BR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pt-BR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f>
                        <m:fPr>
                          <m:ctrlP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r>
                            <a:rPr lang="pt-BR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f>
                        <m:fPr>
                          <m:ctrlP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pt-BR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pt-BR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</m:oMath>
                  </m:oMathPara>
                </a14:m>
                <a:endParaRPr lang="pt-BR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19EA2CC8-0384-4694-AFAE-F680A2E50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744" y="5426144"/>
                <a:ext cx="2832101" cy="7362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aixaDeTexto 19">
            <a:extLst>
              <a:ext uri="{FF2B5EF4-FFF2-40B4-BE49-F238E27FC236}">
                <a16:creationId xmlns:a16="http://schemas.microsoft.com/office/drawing/2014/main" id="{684B9030-2176-42F1-A0CD-8B952DA00E84}"/>
              </a:ext>
            </a:extLst>
          </p:cNvPr>
          <p:cNvSpPr txBox="1"/>
          <p:nvPr/>
        </p:nvSpPr>
        <p:spPr>
          <a:xfrm>
            <a:off x="9374181" y="4802788"/>
            <a:ext cx="25488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Momento</a:t>
            </a:r>
            <a:endParaRPr lang="pt-BR" sz="2000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AA541E9-8ECA-4992-8416-2918E248AD44}"/>
              </a:ext>
            </a:extLst>
          </p:cNvPr>
          <p:cNvSpPr txBox="1"/>
          <p:nvPr/>
        </p:nvSpPr>
        <p:spPr>
          <a:xfrm>
            <a:off x="9385473" y="5620880"/>
            <a:ext cx="25488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Flecha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681745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7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6E5692A6-2036-4AA4-9854-96503F176E8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59499" y="605961"/>
            <a:ext cx="3845802" cy="5714617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5EC5A94-EE5D-4E87-90DF-6B20B39145B3}"/>
              </a:ext>
            </a:extLst>
          </p:cNvPr>
          <p:cNvSpPr txBox="1"/>
          <p:nvPr/>
        </p:nvSpPr>
        <p:spPr>
          <a:xfrm>
            <a:off x="5486401" y="908415"/>
            <a:ext cx="64365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latin typeface="CMU Serif" panose="02000603000000000000" pitchFamily="2" charset="0"/>
              </a:rPr>
              <a:t>Laje armada em uma direção</a:t>
            </a:r>
            <a:endParaRPr lang="pt-BR" sz="2000" dirty="0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C9611104-D1D0-4976-B346-8A7D0D255D5F}"/>
              </a:ext>
            </a:extLst>
          </p:cNvPr>
          <p:cNvCxnSpPr/>
          <p:nvPr/>
        </p:nvCxnSpPr>
        <p:spPr>
          <a:xfrm>
            <a:off x="5194300" y="605961"/>
            <a:ext cx="0" cy="55533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m 15">
            <a:extLst>
              <a:ext uri="{FF2B5EF4-FFF2-40B4-BE49-F238E27FC236}">
                <a16:creationId xmlns:a16="http://schemas.microsoft.com/office/drawing/2014/main" id="{31C157BB-B468-4A13-8937-09BA9C95A463}"/>
              </a:ext>
            </a:extLst>
          </p:cNvPr>
          <p:cNvPicPr/>
          <p:nvPr/>
        </p:nvPicPr>
        <p:blipFill rotWithShape="1">
          <a:blip r:embed="rId5"/>
          <a:srcRect l="1791" r="64767"/>
          <a:stretch/>
        </p:blipFill>
        <p:spPr>
          <a:xfrm>
            <a:off x="6066365" y="1386071"/>
            <a:ext cx="1244599" cy="2837180"/>
          </a:xfrm>
          <a:prstGeom prst="rect">
            <a:avLst/>
          </a:prstGeom>
        </p:spPr>
      </p:pic>
      <p:pic>
        <p:nvPicPr>
          <p:cNvPr id="17" name="image35.png">
            <a:extLst>
              <a:ext uri="{FF2B5EF4-FFF2-40B4-BE49-F238E27FC236}">
                <a16:creationId xmlns:a16="http://schemas.microsoft.com/office/drawing/2014/main" id="{860278EA-233C-4E88-BC8F-BF6A7A3088B4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8251783" y="1393630"/>
            <a:ext cx="2644815" cy="2403670"/>
          </a:xfrm>
          <a:prstGeom prst="rect">
            <a:avLst/>
          </a:prstGeom>
          <a:ln/>
        </p:spPr>
      </p:pic>
      <p:pic>
        <p:nvPicPr>
          <p:cNvPr id="18" name="image36.png">
            <a:extLst>
              <a:ext uri="{FF2B5EF4-FFF2-40B4-BE49-F238E27FC236}">
                <a16:creationId xmlns:a16="http://schemas.microsoft.com/office/drawing/2014/main" id="{AEA2283D-8653-4FE0-AAAF-789A0C2995F1}"/>
              </a:ext>
            </a:extLst>
          </p:cNvPr>
          <p:cNvPicPr/>
          <p:nvPr/>
        </p:nvPicPr>
        <p:blipFill>
          <a:blip r:embed="rId7"/>
          <a:srcRect/>
          <a:stretch>
            <a:fillRect/>
          </a:stretch>
        </p:blipFill>
        <p:spPr>
          <a:xfrm>
            <a:off x="8128000" y="3797300"/>
            <a:ext cx="2892383" cy="24441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727117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8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04C916E1-7C2B-43B9-A627-4AECA286034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20178" y="894907"/>
            <a:ext cx="5913846" cy="4848161"/>
          </a:xfrm>
          <a:prstGeom prst="rect">
            <a:avLst/>
          </a:prstGeom>
        </p:spPr>
      </p:pic>
      <p:pic>
        <p:nvPicPr>
          <p:cNvPr id="14" name="image21.png">
            <a:extLst>
              <a:ext uri="{FF2B5EF4-FFF2-40B4-BE49-F238E27FC236}">
                <a16:creationId xmlns:a16="http://schemas.microsoft.com/office/drawing/2014/main" id="{851AF4B4-7469-409A-B1C8-A7B1D6871312}"/>
              </a:ext>
            </a:extLst>
          </p:cNvPr>
          <p:cNvPicPr/>
          <p:nvPr/>
        </p:nvPicPr>
        <p:blipFill rotWithShape="1">
          <a:blip r:embed="rId5"/>
          <a:srcRect r="3948" b="3860"/>
          <a:stretch/>
        </p:blipFill>
        <p:spPr>
          <a:xfrm>
            <a:off x="6688669" y="625658"/>
            <a:ext cx="5027668" cy="1970819"/>
          </a:xfrm>
          <a:prstGeom prst="rect">
            <a:avLst/>
          </a:prstGeom>
          <a:ln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9E70ABDE-8888-49EC-B7BB-5E1FCB7C8EE0}"/>
                  </a:ext>
                </a:extLst>
              </p:cNvPr>
              <p:cNvSpPr txBox="1"/>
              <p:nvPr/>
            </p:nvSpPr>
            <p:spPr>
              <a:xfrm>
                <a:off x="6565900" y="2701794"/>
                <a:ext cx="5357102" cy="7225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9E70ABDE-8888-49EC-B7BB-5E1FCB7C8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900" y="2701794"/>
                <a:ext cx="5357102" cy="7225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agem 16">
            <a:extLst>
              <a:ext uri="{FF2B5EF4-FFF2-40B4-BE49-F238E27FC236}">
                <a16:creationId xmlns:a16="http://schemas.microsoft.com/office/drawing/2014/main" id="{F2064A24-DD2D-4AF2-8517-B17738879B13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383604" y="3590158"/>
            <a:ext cx="3774606" cy="2064510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7D929120-4A20-4D3F-A467-F342768783A6}"/>
              </a:ext>
            </a:extLst>
          </p:cNvPr>
          <p:cNvSpPr txBox="1"/>
          <p:nvPr/>
        </p:nvSpPr>
        <p:spPr>
          <a:xfrm>
            <a:off x="10152304" y="4203325"/>
            <a:ext cx="177069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rgbClr val="0000FF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Laje armada em uma direção</a:t>
            </a:r>
            <a:endParaRPr lang="pt-BR" sz="2000" dirty="0">
              <a:solidFill>
                <a:srgbClr val="0000FF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50138C5-9994-47B1-9449-1C5FADDE24F1}"/>
              </a:ext>
            </a:extLst>
          </p:cNvPr>
          <p:cNvSpPr/>
          <p:nvPr/>
        </p:nvSpPr>
        <p:spPr>
          <a:xfrm>
            <a:off x="6383604" y="3424299"/>
            <a:ext cx="5539398" cy="25293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4941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9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pic>
        <p:nvPicPr>
          <p:cNvPr id="19" name="image22.png">
            <a:extLst>
              <a:ext uri="{FF2B5EF4-FFF2-40B4-BE49-F238E27FC236}">
                <a16:creationId xmlns:a16="http://schemas.microsoft.com/office/drawing/2014/main" id="{0461D250-9468-4BCA-9FCD-736D201FBC24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257706" y="1520264"/>
            <a:ext cx="6536794" cy="3817471"/>
          </a:xfrm>
          <a:prstGeom prst="rect">
            <a:avLst/>
          </a:prstGeom>
          <a:ln/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CC5D1308-AE88-41EB-BB50-95D1AD0AC0C5}"/>
              </a:ext>
            </a:extLst>
          </p:cNvPr>
          <p:cNvSpPr txBox="1"/>
          <p:nvPr/>
        </p:nvSpPr>
        <p:spPr>
          <a:xfrm>
            <a:off x="6983592" y="767318"/>
            <a:ext cx="495070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Carvalho e Pinheiro (2013) afirmam que as </a:t>
            </a:r>
            <a:r>
              <a:rPr lang="pt-BR" sz="2000" dirty="0">
                <a:solidFill>
                  <a:srgbClr val="0000FF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lajes nervuradas não conseguem reproduzir os mesmos momentos torsores atuantes nas lajes maciças</a:t>
            </a:r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 e, por isso, os </a:t>
            </a:r>
            <a:r>
              <a:rPr lang="pt-BR" sz="2000" dirty="0">
                <a:solidFill>
                  <a:srgbClr val="0000FF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momentos fletores </a:t>
            </a:r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e </a:t>
            </a:r>
            <a:r>
              <a:rPr lang="pt-BR" sz="2000" dirty="0">
                <a:solidFill>
                  <a:srgbClr val="0000FF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flechas</a:t>
            </a:r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 acabam sendo </a:t>
            </a:r>
            <a:r>
              <a:rPr lang="pt-BR" sz="2000" dirty="0">
                <a:solidFill>
                  <a:srgbClr val="0000FF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maiores nas nervuradas</a:t>
            </a:r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. </a:t>
            </a:r>
            <a:endParaRPr lang="pt-BR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C825D8CC-1D4A-4C7B-B385-95493EA259A7}"/>
                  </a:ext>
                </a:extLst>
              </p:cNvPr>
              <p:cNvSpPr txBox="1"/>
              <p:nvPr/>
            </p:nvSpPr>
            <p:spPr>
              <a:xfrm>
                <a:off x="8220693" y="3703335"/>
                <a:ext cx="2832100" cy="9537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pt-BR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12.</m:t>
                                  </m:r>
                                  <m: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sz="20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C825D8CC-1D4A-4C7B-B385-95493EA25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0693" y="3703335"/>
                <a:ext cx="2832100" cy="9537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35395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674</Words>
  <Application>Microsoft Office PowerPoint</Application>
  <PresentationFormat>Widescreen</PresentationFormat>
  <Paragraphs>103</Paragraphs>
  <Slides>17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5" baseType="lpstr">
      <vt:lpstr>Tw Cen MT</vt:lpstr>
      <vt:lpstr>CMU Serif</vt:lpstr>
      <vt:lpstr>Twentieth Century</vt:lpstr>
      <vt:lpstr>Arial</vt:lpstr>
      <vt:lpstr>Calibri</vt:lpstr>
      <vt:lpstr>Goudy Old Style</vt:lpstr>
      <vt:lpstr>Cambria Math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wanderlei malaquias pereira junior</dc:creator>
  <cp:lastModifiedBy>wanderlei malaquias pereira junior</cp:lastModifiedBy>
  <cp:revision>90</cp:revision>
  <dcterms:created xsi:type="dcterms:W3CDTF">2021-03-07T23:44:41Z</dcterms:created>
  <dcterms:modified xsi:type="dcterms:W3CDTF">2021-06-29T17:51:16Z</dcterms:modified>
</cp:coreProperties>
</file>