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
  </p:notesMasterIdLst>
  <p:handoutMasterIdLst>
    <p:handoutMasterId r:id="rId11"/>
  </p:handoutMasterIdLst>
  <p:sldIdLst>
    <p:sldId id="2134804451" r:id="rId2"/>
    <p:sldId id="2134804452" r:id="rId3"/>
    <p:sldId id="2134804453" r:id="rId4"/>
    <p:sldId id="2134804455" r:id="rId5"/>
    <p:sldId id="2134804829" r:id="rId6"/>
    <p:sldId id="2134804454" r:id="rId7"/>
    <p:sldId id="513" r:id="rId8"/>
    <p:sldId id="2134804827" r:id="rId9"/>
  </p:sldIdLst>
  <p:sldSz cx="14630400" cy="8229600"/>
  <p:notesSz cx="7772400" cy="141732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 userDrawn="1">
          <p15:clr>
            <a:srgbClr val="A4A3A4"/>
          </p15:clr>
        </p15:guide>
        <p15:guide id="2" orient="horz" pos="2592" userDrawn="1">
          <p15:clr>
            <a:srgbClr val="A4A3A4"/>
          </p15:clr>
        </p15:guide>
        <p15:guide id="3" orient="horz" pos="451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4464" userDrawn="1">
          <p15:clr>
            <a:srgbClr val="A4A3A4"/>
          </p15:clr>
        </p15:guide>
        <p15:guide id="2" pos="244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63666A"/>
    <a:srgbClr val="F9F048"/>
    <a:srgbClr val="FFCD00"/>
    <a:srgbClr val="D9DF23"/>
    <a:srgbClr val="666666"/>
    <a:srgbClr val="330072"/>
    <a:srgbClr val="60249E"/>
    <a:srgbClr val="1870B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85F05F-B9ED-476D-86FE-198FCCFA02EE}" v="120" dt="2021-07-06T13:53:41.402"/>
  </p1510:revLst>
</p1510:revInfo>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9" autoAdjust="0"/>
    <p:restoredTop sz="89014" autoAdjust="0"/>
  </p:normalViewPr>
  <p:slideViewPr>
    <p:cSldViewPr snapToGrid="0" snapToObjects="1" showGuides="1">
      <p:cViewPr varScale="1">
        <p:scale>
          <a:sx n="64" d="100"/>
          <a:sy n="64" d="100"/>
        </p:scale>
        <p:origin x="936" y="62"/>
      </p:cViewPr>
      <p:guideLst>
        <p:guide orient="horz" pos="408"/>
        <p:guide orient="horz" pos="2592"/>
        <p:guide orient="horz" pos="451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125" d="100"/>
        <a:sy n="125" d="100"/>
      </p:scale>
      <p:origin x="0" y="0"/>
    </p:cViewPr>
  </p:sorterViewPr>
  <p:notesViewPr>
    <p:cSldViewPr snapToGrid="0" snapToObjects="1" showGuides="1">
      <p:cViewPr varScale="1">
        <p:scale>
          <a:sx n="110" d="100"/>
          <a:sy n="110" d="100"/>
        </p:scale>
        <p:origin x="6648" y="114"/>
      </p:cViewPr>
      <p:guideLst>
        <p:guide orient="horz" pos="4464"/>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vl1pPr>
          </a:lstStyle>
          <a:p>
            <a:endParaRPr lang="en-US" dirty="0">
              <a:latin typeface="Arial"/>
              <a:cs typeface="Arial"/>
            </a:endParaRPr>
          </a:p>
        </p:txBody>
      </p:sp>
      <p:sp>
        <p:nvSpPr>
          <p:cNvPr id="4" name="Footer Placeholder 3"/>
          <p:cNvSpPr>
            <a:spLocks noGrp="1"/>
          </p:cNvSpPr>
          <p:nvPr>
            <p:ph type="ftr" sz="quarter" idx="2"/>
          </p:nvPr>
        </p:nvSpPr>
        <p:spPr>
          <a:xfrm>
            <a:off x="0" y="13462080"/>
            <a:ext cx="3368040" cy="708660"/>
          </a:xfrm>
          <a:prstGeom prst="rect">
            <a:avLst/>
          </a:prstGeom>
        </p:spPr>
        <p:txBody>
          <a:bodyPr vert="horz" lIns="125401" tIns="62700" rIns="125401" bIns="62700" rtlCol="0" anchor="b"/>
          <a:lstStyle>
            <a:lvl1pPr algn="l">
              <a:defRPr sz="1600"/>
            </a:lvl1pPr>
          </a:lstStyle>
          <a:p>
            <a:endParaRPr lang="en-US" dirty="0">
              <a:latin typeface="Arial"/>
              <a:cs typeface="Arial"/>
            </a:endParaRPr>
          </a:p>
        </p:txBody>
      </p:sp>
      <p:sp>
        <p:nvSpPr>
          <p:cNvPr id="5" name="Slide Number Placeholder 4"/>
          <p:cNvSpPr>
            <a:spLocks noGrp="1"/>
          </p:cNvSpPr>
          <p:nvPr>
            <p:ph type="sldNum" sz="quarter" idx="3"/>
          </p:nvPr>
        </p:nvSpPr>
        <p:spPr>
          <a:xfrm>
            <a:off x="4402561" y="13462080"/>
            <a:ext cx="3368040" cy="708660"/>
          </a:xfrm>
          <a:prstGeom prst="rect">
            <a:avLst/>
          </a:prstGeom>
        </p:spPr>
        <p:txBody>
          <a:bodyPr vert="horz" lIns="125401" tIns="62700" rIns="125401" bIns="62700" rtlCol="0" anchor="b"/>
          <a:lstStyle>
            <a:lvl1pPr algn="r">
              <a:defRPr sz="1600"/>
            </a:lvl1pPr>
          </a:lstStyle>
          <a:p>
            <a:fld id="{70AC7428-30A9-FD43-A0D8-DB91B17088EC}"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atin typeface="Arial"/>
                <a:cs typeface="Arial"/>
              </a:defRPr>
            </a:lvl1pPr>
          </a:lstStyle>
          <a:p>
            <a:endParaRPr lang="en-US" dirty="0"/>
          </a:p>
        </p:txBody>
      </p:sp>
      <p:sp>
        <p:nvSpPr>
          <p:cNvPr id="3" name="Date Placeholder 2"/>
          <p:cNvSpPr>
            <a:spLocks noGrp="1"/>
          </p:cNvSpPr>
          <p:nvPr>
            <p:ph type="dt" idx="1"/>
          </p:nvPr>
        </p:nvSpPr>
        <p:spPr>
          <a:xfrm>
            <a:off x="4402561" y="0"/>
            <a:ext cx="3368040" cy="708660"/>
          </a:xfrm>
          <a:prstGeom prst="rect">
            <a:avLst/>
          </a:prstGeom>
        </p:spPr>
        <p:txBody>
          <a:bodyPr vert="horz" lIns="125401" tIns="62700" rIns="125401" bIns="62700" rtlCol="0"/>
          <a:lstStyle>
            <a:lvl1pPr algn="r">
              <a:defRPr sz="1600">
                <a:latin typeface="Arial"/>
                <a:cs typeface="Arial"/>
              </a:defRPr>
            </a:lvl1pPr>
          </a:lstStyle>
          <a:p>
            <a:fld id="{73B26A0F-F4D6-9B4F-A87B-D8948CDE3BB4}" type="datetimeFigureOut">
              <a:rPr lang="en-US" smtClean="0"/>
              <a:pPr/>
              <a:t>7/21/2021</a:t>
            </a:fld>
            <a:endParaRPr lang="en-US" dirty="0"/>
          </a:p>
        </p:txBody>
      </p:sp>
      <p:sp>
        <p:nvSpPr>
          <p:cNvPr id="4" name="Slide Image Placeholder 3"/>
          <p:cNvSpPr>
            <a:spLocks noGrp="1" noRot="1" noChangeAspect="1"/>
          </p:cNvSpPr>
          <p:nvPr>
            <p:ph type="sldImg" idx="2"/>
          </p:nvPr>
        </p:nvSpPr>
        <p:spPr>
          <a:xfrm>
            <a:off x="-838200" y="1063625"/>
            <a:ext cx="9448800" cy="5314950"/>
          </a:xfrm>
          <a:prstGeom prst="rect">
            <a:avLst/>
          </a:prstGeom>
          <a:noFill/>
          <a:ln w="12700">
            <a:solidFill>
              <a:prstClr val="black"/>
            </a:solidFill>
          </a:ln>
        </p:spPr>
        <p:txBody>
          <a:bodyPr vert="horz" lIns="125401" tIns="62700" rIns="125401" bIns="62700" rtlCol="0" anchor="ctr"/>
          <a:lstStyle/>
          <a:p>
            <a:endParaRPr lang="en-US" dirty="0"/>
          </a:p>
        </p:txBody>
      </p:sp>
      <p:sp>
        <p:nvSpPr>
          <p:cNvPr id="5" name="Notes Placeholder 4"/>
          <p:cNvSpPr>
            <a:spLocks noGrp="1"/>
          </p:cNvSpPr>
          <p:nvPr>
            <p:ph type="body" sz="quarter" idx="3"/>
          </p:nvPr>
        </p:nvSpPr>
        <p:spPr>
          <a:xfrm>
            <a:off x="431800" y="6732270"/>
            <a:ext cx="6908800" cy="637794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13462080"/>
            <a:ext cx="3368040" cy="708660"/>
          </a:xfrm>
          <a:prstGeom prst="rect">
            <a:avLst/>
          </a:prstGeom>
        </p:spPr>
        <p:txBody>
          <a:bodyPr vert="horz" lIns="125401" tIns="62700" rIns="125401" bIns="62700" rtlCol="0" anchor="b"/>
          <a:lstStyle>
            <a:lvl1pPr algn="l">
              <a:defRPr sz="1600">
                <a:latin typeface="Arial"/>
                <a:cs typeface="Arial"/>
              </a:defRPr>
            </a:lvl1pPr>
          </a:lstStyle>
          <a:p>
            <a:endParaRPr lang="en-US" dirty="0"/>
          </a:p>
        </p:txBody>
      </p:sp>
      <p:sp>
        <p:nvSpPr>
          <p:cNvPr id="7" name="Slide Number Placeholder 6"/>
          <p:cNvSpPr>
            <a:spLocks noGrp="1"/>
          </p:cNvSpPr>
          <p:nvPr>
            <p:ph type="sldNum" sz="quarter" idx="5"/>
          </p:nvPr>
        </p:nvSpPr>
        <p:spPr>
          <a:xfrm>
            <a:off x="4402561" y="13462080"/>
            <a:ext cx="3368040" cy="708660"/>
          </a:xfrm>
          <a:prstGeom prst="rect">
            <a:avLst/>
          </a:prstGeom>
        </p:spPr>
        <p:txBody>
          <a:bodyPr vert="horz" lIns="125401" tIns="62700" rIns="125401" bIns="62700" rtlCol="0" anchor="b"/>
          <a:lstStyle>
            <a:lvl1pPr algn="r">
              <a:defRPr sz="1600">
                <a:latin typeface="Arial"/>
                <a:cs typeface="Arial"/>
              </a:defRPr>
            </a:lvl1pPr>
          </a:lstStyle>
          <a:p>
            <a:fld id="{7DE2E8FF-3D0C-9D4D-B4D1-3089215958A5}" type="slidenum">
              <a:rPr lang="en-US" smtClean="0"/>
              <a:pPr/>
              <a:t>‹#›</a:t>
            </a:fld>
            <a:endParaRPr lang="en-US" dirty="0"/>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920" b="0" i="0" kern="1200" dirty="0">
                <a:solidFill>
                  <a:schemeClr val="tx1"/>
                </a:solidFill>
                <a:effectLst/>
                <a:latin typeface="Arial"/>
                <a:ea typeface="+mn-ea"/>
                <a:cs typeface="Arial"/>
              </a:rPr>
              <a:t>CT support the NHS to plan and procure medical equipment, consumables and specialist services by offering a range of compliant framework agreements, managed services and aggregation initiatives.</a:t>
            </a:r>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3</a:t>
            </a:fld>
            <a:endParaRPr lang="en-US" dirty="0"/>
          </a:p>
        </p:txBody>
      </p:sp>
    </p:spTree>
    <p:extLst>
      <p:ext uri="{BB962C8B-B14F-4D97-AF65-F5344CB8AC3E}">
        <p14:creationId xmlns:p14="http://schemas.microsoft.com/office/powerpoint/2010/main" val="965568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920" b="0" i="0" kern="1200" dirty="0">
                <a:solidFill>
                  <a:schemeClr val="tx1"/>
                </a:solidFill>
                <a:effectLst/>
                <a:latin typeface="Arial"/>
                <a:ea typeface="+mn-ea"/>
                <a:cs typeface="Arial"/>
              </a:rPr>
              <a:t>Machine learning techniques allow predicting the amount of products/services to be purchased during a defined future period.</a:t>
            </a:r>
          </a:p>
          <a:p>
            <a:r>
              <a:rPr lang="en-US" b="0" dirty="0"/>
              <a:t>In this case, a software system can learn from data for improved analysis. </a:t>
            </a:r>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4</a:t>
            </a:fld>
            <a:endParaRPr lang="en-US" dirty="0"/>
          </a:p>
        </p:txBody>
      </p:sp>
    </p:spTree>
    <p:extLst>
      <p:ext uri="{BB962C8B-B14F-4D97-AF65-F5344CB8AC3E}">
        <p14:creationId xmlns:p14="http://schemas.microsoft.com/office/powerpoint/2010/main" val="4208720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b="0" dirty="0"/>
              <a:t>Demand forecasting features optimize supply chains. This means that at the time of order, the product will be more likely to be in stock, and unsold goods won’t occupy prime retail space.</a:t>
            </a:r>
          </a:p>
          <a:p>
            <a:pPr marL="0" marR="0" lvl="0" indent="0" algn="l" defTabSz="73152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731520" rtl="0" eaLnBrk="1" fontAlgn="auto" latinLnBrk="0" hangingPunct="1">
              <a:lnSpc>
                <a:spcPct val="100000"/>
              </a:lnSpc>
              <a:spcBef>
                <a:spcPts val="0"/>
              </a:spcBef>
              <a:spcAft>
                <a:spcPts val="0"/>
              </a:spcAft>
              <a:buClrTx/>
              <a:buSzTx/>
              <a:buFontTx/>
              <a:buNone/>
              <a:tabLst/>
              <a:defRPr/>
            </a:pPr>
            <a:r>
              <a:rPr lang="en-GB" b="0" dirty="0"/>
              <a:t>Due to the type of SCCL Databases and the type of data held in them, it’s worthwhile creating from scratch.</a:t>
            </a:r>
          </a:p>
          <a:p>
            <a:pPr marL="0" marR="0" lvl="0" indent="0" algn="l" defTabSz="731520" rtl="0" eaLnBrk="1" fontAlgn="auto" latinLnBrk="0" hangingPunct="1">
              <a:lnSpc>
                <a:spcPct val="100000"/>
              </a:lnSpc>
              <a:spcBef>
                <a:spcPts val="0"/>
              </a:spcBef>
              <a:spcAft>
                <a:spcPts val="0"/>
              </a:spcAft>
              <a:buClrTx/>
              <a:buSzTx/>
              <a:buFontTx/>
              <a:buNone/>
              <a:tabLst/>
              <a:defRPr/>
            </a:pPr>
            <a:endParaRPr lang="en-GB" b="0" dirty="0"/>
          </a:p>
          <a:p>
            <a:pPr fontAlgn="base"/>
            <a:r>
              <a:rPr lang="en-US" b="0" dirty="0"/>
              <a:t>Will you design your ML pipeline to operate on-premise, in the cloud, or in a hybrid environment?</a:t>
            </a:r>
          </a:p>
          <a:p>
            <a:pPr fontAlgn="base"/>
            <a:r>
              <a:rPr lang="en-US" b="0" dirty="0"/>
              <a:t>How will customers use your ML pipeline? </a:t>
            </a:r>
          </a:p>
          <a:p>
            <a:pPr fontAlgn="base"/>
            <a:r>
              <a:rPr lang="en-US" b="0" dirty="0"/>
              <a:t>Will your ML pipeline operate on data batches, streaming data, or be event-driven?</a:t>
            </a:r>
          </a:p>
          <a:p>
            <a:pPr fontAlgn="base"/>
            <a:r>
              <a:rPr lang="en-US" b="0" dirty="0"/>
              <a:t>How will you monitor the reliability and reproducibility of your ML pipeline?</a:t>
            </a:r>
          </a:p>
          <a:p>
            <a:pPr marL="0" marR="0" lvl="0" indent="0" algn="l" defTabSz="731520" rtl="0" eaLnBrk="1" fontAlgn="auto" latinLnBrk="0" hangingPunct="1">
              <a:lnSpc>
                <a:spcPct val="100000"/>
              </a:lnSpc>
              <a:spcBef>
                <a:spcPts val="0"/>
              </a:spcBef>
              <a:spcAft>
                <a:spcPts val="0"/>
              </a:spcAft>
              <a:buClrTx/>
              <a:buSzTx/>
              <a:buFontTx/>
              <a:buNone/>
              <a:tabLst/>
              <a:defRPr/>
            </a:pPr>
            <a:endParaRPr lang="en-GB" b="0" dirty="0"/>
          </a:p>
          <a:p>
            <a:pPr marL="0" marR="0" lvl="0" indent="0" algn="l" defTabSz="73152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6</a:t>
            </a:fld>
            <a:endParaRPr lang="en-US" dirty="0"/>
          </a:p>
        </p:txBody>
      </p:sp>
    </p:spTree>
    <p:extLst>
      <p:ext uri="{BB962C8B-B14F-4D97-AF65-F5344CB8AC3E}">
        <p14:creationId xmlns:p14="http://schemas.microsoft.com/office/powerpoint/2010/main" val="2952422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sz="1000" dirty="0">
              <a:solidFill>
                <a:schemeClr val="tx1">
                  <a:lumMod val="50000"/>
                </a:schemeClr>
              </a:solidFill>
            </a:endParaRPr>
          </a:p>
        </p:txBody>
      </p:sp>
      <p:sp>
        <p:nvSpPr>
          <p:cNvPr id="4" name="Slide Number Placeholder 3"/>
          <p:cNvSpPr>
            <a:spLocks noGrp="1"/>
          </p:cNvSpPr>
          <p:nvPr>
            <p:ph type="sldNum" sz="quarter" idx="5"/>
          </p:nvPr>
        </p:nvSpPr>
        <p:spPr/>
        <p:txBody>
          <a:bodyPr/>
          <a:lstStyle/>
          <a:p>
            <a:pPr marL="0" marR="0" lvl="0" indent="0" algn="r" defTabSz="1463040" rtl="0" eaLnBrk="1" fontAlgn="auto" latinLnBrk="0" hangingPunct="1">
              <a:lnSpc>
                <a:spcPct val="100000"/>
              </a:lnSpc>
              <a:spcBef>
                <a:spcPts val="0"/>
              </a:spcBef>
              <a:spcAft>
                <a:spcPts val="0"/>
              </a:spcAft>
              <a:buClrTx/>
              <a:buSzTx/>
              <a:buFontTx/>
              <a:buNone/>
              <a:tabLst/>
              <a:defRPr/>
            </a:pPr>
            <a:fld id="{7DE2E8FF-3D0C-9D4D-B4D1-3089215958A5}" type="slidenum">
              <a:rPr kumimoji="0" lang="en-US" sz="1200" b="0" i="0" u="none" strike="noStrike" kern="1200" cap="none" spc="0" normalizeH="0" baseline="0" noProof="0" smtClean="0">
                <a:ln>
                  <a:noFill/>
                </a:ln>
                <a:solidFill>
                  <a:prstClr val="black"/>
                </a:solidFill>
                <a:effectLst/>
                <a:uLnTx/>
                <a:uFillTx/>
                <a:latin typeface="Arial"/>
                <a:ea typeface="+mn-ea"/>
                <a:cs typeface="Arial"/>
              </a:rPr>
              <a:pPr marL="0" marR="0" lvl="0" indent="0" algn="r" defTabSz="146304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178125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1">
    <p:spTree>
      <p:nvGrpSpPr>
        <p:cNvPr id="1" name=""/>
        <p:cNvGrpSpPr/>
        <p:nvPr/>
      </p:nvGrpSpPr>
      <p:grpSpPr>
        <a:xfrm>
          <a:off x="0" y="0"/>
          <a:ext cx="0" cy="0"/>
          <a:chOff x="0" y="0"/>
          <a:chExt cx="0" cy="0"/>
        </a:xfrm>
      </p:grpSpPr>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2" y="2539999"/>
            <a:ext cx="8869678" cy="4996181"/>
          </a:xfrm>
          <a:prstGeom prst="round1Rect">
            <a:avLst>
              <a:gd name="adj" fmla="val 23471"/>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400" y="3105150"/>
            <a:ext cx="6514123" cy="2256367"/>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nvPr>
        </p:nvSpPr>
        <p:spPr>
          <a:xfrm>
            <a:off x="1168401" y="5741670"/>
            <a:ext cx="6514123"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46" name="Graphic 45">
            <a:extLst>
              <a:ext uri="{FF2B5EF4-FFF2-40B4-BE49-F238E27FC236}">
                <a16:creationId xmlns:a16="http://schemas.microsoft.com/office/drawing/2014/main" id="{D07C659E-3F10-46E2-9676-61137FD938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8975" y="685801"/>
            <a:ext cx="1430092" cy="781050"/>
          </a:xfrm>
          <a:prstGeom prst="rect">
            <a:avLst/>
          </a:prstGeom>
        </p:spPr>
      </p:pic>
      <p:sp>
        <p:nvSpPr>
          <p:cNvPr id="47" name="Footer Placeholder 4">
            <a:extLst>
              <a:ext uri="{FF2B5EF4-FFF2-40B4-BE49-F238E27FC236}">
                <a16:creationId xmlns:a16="http://schemas.microsoft.com/office/drawing/2014/main" id="{DBDF535B-3840-4291-8B0B-E0FCD28F794B}"/>
              </a:ext>
            </a:extLst>
          </p:cNvPr>
          <p:cNvSpPr txBox="1">
            <a:spLocks/>
          </p:cNvSpPr>
          <p:nvPr userDrawn="1"/>
        </p:nvSpPr>
        <p:spPr>
          <a:xfrm>
            <a:off x="685779" y="7688991"/>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2021 DXC Technology Company. All rights reserved.</a:t>
            </a:r>
          </a:p>
        </p:txBody>
      </p:sp>
    </p:spTree>
    <p:extLst>
      <p:ext uri="{BB962C8B-B14F-4D97-AF65-F5344CB8AC3E}">
        <p14:creationId xmlns:p14="http://schemas.microsoft.com/office/powerpoint/2010/main" val="287586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5400">
                <a:solidFill>
                  <a:schemeClr val="accent1"/>
                </a:solidFill>
              </a:defRPr>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July 21, 2021</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2021 DXC Technology Company. All rights reserved.</a:t>
            </a:r>
          </a:p>
        </p:txBody>
      </p:sp>
      <p:pic>
        <p:nvPicPr>
          <p:cNvPr id="45" name="Graphic 44">
            <a:extLst>
              <a:ext uri="{FF2B5EF4-FFF2-40B4-BE49-F238E27FC236}">
                <a16:creationId xmlns:a16="http://schemas.microsoft.com/office/drawing/2014/main" id="{DE47D048-F78A-4D25-83CC-A1FB3F93EB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61481"/>
            <a:ext cx="2468880" cy="279976"/>
          </a:xfrm>
          <a:prstGeom prst="rect">
            <a:avLst/>
          </a:prstGeom>
        </p:spPr>
      </p:pic>
      <p:sp>
        <p:nvSpPr>
          <p:cNvPr id="46" name="Text Box 115">
            <a:extLst>
              <a:ext uri="{FF2B5EF4-FFF2-40B4-BE49-F238E27FC236}">
                <a16:creationId xmlns:a16="http://schemas.microsoft.com/office/drawing/2014/main" id="{BAAC8F77-03DC-4B54-ABD4-487A7142E16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July 21, 2021</a:t>
            </a:fld>
            <a:endParaRPr lang="en-US" sz="1100" b="0" dirty="0">
              <a:solidFill>
                <a:schemeClr val="tx1"/>
              </a:solidFill>
            </a:endParaRPr>
          </a:p>
        </p:txBody>
      </p:sp>
      <p:sp>
        <p:nvSpPr>
          <p:cNvPr id="47"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0" name="Footer Placeholder 4">
            <a:extLst>
              <a:ext uri="{FF2B5EF4-FFF2-40B4-BE49-F238E27FC236}">
                <a16:creationId xmlns:a16="http://schemas.microsoft.com/office/drawing/2014/main" id="{0C203C4F-2B7A-44AE-9CC5-974D0684C5F6}"/>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2021 DXC Technology Company. All rights reserved.</a:t>
            </a:r>
          </a:p>
        </p:txBody>
      </p:sp>
      <p:pic>
        <p:nvPicPr>
          <p:cNvPr id="52" name="Graphic 51">
            <a:extLst>
              <a:ext uri="{FF2B5EF4-FFF2-40B4-BE49-F238E27FC236}">
                <a16:creationId xmlns:a16="http://schemas.microsoft.com/office/drawing/2014/main" id="{925DB904-DAE2-4F1E-A174-E29E8F7511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85800" y="7580437"/>
            <a:ext cx="2286000" cy="259238"/>
          </a:xfrm>
          <a:prstGeom prst="rect">
            <a:avLst/>
          </a:prstGeom>
        </p:spPr>
      </p:pic>
      <p:sp>
        <p:nvSpPr>
          <p:cNvPr id="56" name="Rectangle: Single Corner Rounded 55">
            <a:extLst>
              <a:ext uri="{FF2B5EF4-FFF2-40B4-BE49-F238E27FC236}">
                <a16:creationId xmlns:a16="http://schemas.microsoft.com/office/drawing/2014/main" id="{106C60A4-E521-4756-B4C4-7D4CE00E4F0A}"/>
              </a:ext>
            </a:extLst>
          </p:cNvPr>
          <p:cNvSpPr/>
          <p:nvPr userDrawn="1"/>
        </p:nvSpPr>
        <p:spPr>
          <a:xfrm>
            <a:off x="695325" y="2057398"/>
            <a:ext cx="11201400" cy="3200400"/>
          </a:xfrm>
          <a:prstGeom prst="round1Rect">
            <a:avLst>
              <a:gd name="adj" fmla="val 24915"/>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itle 1">
            <a:extLst>
              <a:ext uri="{FF2B5EF4-FFF2-40B4-BE49-F238E27FC236}">
                <a16:creationId xmlns:a16="http://schemas.microsoft.com/office/drawing/2014/main" id="{083C3818-4368-434E-9D55-569CC18CE446}"/>
              </a:ext>
            </a:extLst>
          </p:cNvPr>
          <p:cNvSpPr>
            <a:spLocks noGrp="1"/>
          </p:cNvSpPr>
          <p:nvPr>
            <p:ph type="ctrTitle"/>
          </p:nvPr>
        </p:nvSpPr>
        <p:spPr>
          <a:xfrm>
            <a:off x="1168400" y="2057400"/>
            <a:ext cx="9931400" cy="3200400"/>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58" name="Subtitle 2">
            <a:extLst>
              <a:ext uri="{FF2B5EF4-FFF2-40B4-BE49-F238E27FC236}">
                <a16:creationId xmlns:a16="http://schemas.microsoft.com/office/drawing/2014/main" id="{A99EC16D-6BC6-4571-A314-8BE9BEF6FD89}"/>
              </a:ext>
            </a:extLst>
          </p:cNvPr>
          <p:cNvSpPr>
            <a:spLocks noGrp="1"/>
          </p:cNvSpPr>
          <p:nvPr>
            <p:ph type="subTitle" idx="1"/>
          </p:nvPr>
        </p:nvSpPr>
        <p:spPr>
          <a:xfrm>
            <a:off x="1168400" y="5686106"/>
            <a:ext cx="99313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28903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Header 2">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52" name="Rectangle: Single Corner Rounded 51">
            <a:extLst>
              <a:ext uri="{FF2B5EF4-FFF2-40B4-BE49-F238E27FC236}">
                <a16:creationId xmlns:a16="http://schemas.microsoft.com/office/drawing/2014/main" id="{16D803CF-5C46-4998-BEA0-760D4BDFAA5E}"/>
              </a:ext>
            </a:extLst>
          </p:cNvPr>
          <p:cNvSpPr/>
          <p:nvPr userDrawn="1"/>
        </p:nvSpPr>
        <p:spPr>
          <a:xfrm>
            <a:off x="685800" y="639764"/>
            <a:ext cx="8314499" cy="6538910"/>
          </a:xfrm>
          <a:prstGeom prst="round1Rect">
            <a:avLst>
              <a:gd name="adj" fmla="val 17070"/>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a:extLst>
              <a:ext uri="{FF2B5EF4-FFF2-40B4-BE49-F238E27FC236}">
                <a16:creationId xmlns:a16="http://schemas.microsoft.com/office/drawing/2014/main" id="{B8034992-7FB5-4D10-85B6-A1E0AA858F19}"/>
              </a:ext>
            </a:extLst>
          </p:cNvPr>
          <p:cNvSpPr>
            <a:spLocks noGrp="1"/>
          </p:cNvSpPr>
          <p:nvPr>
            <p:ph type="ctrTitle"/>
          </p:nvPr>
        </p:nvSpPr>
        <p:spPr>
          <a:xfrm>
            <a:off x="1214985" y="2117489"/>
            <a:ext cx="7217229" cy="2545080"/>
          </a:xfrm>
        </p:spPr>
        <p:txBody>
          <a:bodyPr anchor="ctr" anchorCtr="0">
            <a:noAutofit/>
          </a:bodyPr>
          <a:lstStyle>
            <a:lvl1pPr>
              <a:defRPr sz="5400">
                <a:solidFill>
                  <a:schemeClr val="bg1"/>
                </a:solidFill>
              </a:defRPr>
            </a:lvl1pPr>
          </a:lstStyle>
          <a:p>
            <a:r>
              <a:rPr lang="en-US"/>
              <a:t>Click to edit Master title style</a:t>
            </a:r>
            <a:endParaRPr lang="en-US" dirty="0"/>
          </a:p>
        </p:txBody>
      </p:sp>
      <p:sp>
        <p:nvSpPr>
          <p:cNvPr id="49" name="Subtitle 2">
            <a:extLst>
              <a:ext uri="{FF2B5EF4-FFF2-40B4-BE49-F238E27FC236}">
                <a16:creationId xmlns:a16="http://schemas.microsoft.com/office/drawing/2014/main" id="{95862D04-C327-4882-82FB-72E8CCD130B4}"/>
              </a:ext>
            </a:extLst>
          </p:cNvPr>
          <p:cNvSpPr>
            <a:spLocks noGrp="1"/>
          </p:cNvSpPr>
          <p:nvPr>
            <p:ph type="subTitle" idx="1"/>
          </p:nvPr>
        </p:nvSpPr>
        <p:spPr>
          <a:xfrm>
            <a:off x="1214985" y="4830209"/>
            <a:ext cx="7217229"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46" name="Text Box 115">
            <a:extLst>
              <a:ext uri="{FF2B5EF4-FFF2-40B4-BE49-F238E27FC236}">
                <a16:creationId xmlns:a16="http://schemas.microsoft.com/office/drawing/2014/main" id="{B7410DDF-33B2-4E49-9D88-0AEC09F35B06}"/>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July 21, 2021</a:t>
            </a:fld>
            <a:endParaRPr lang="en-US" sz="1100" b="0" dirty="0">
              <a:solidFill>
                <a:schemeClr val="bg1"/>
              </a:solidFill>
            </a:endParaRPr>
          </a:p>
        </p:txBody>
      </p:sp>
      <p:sp>
        <p:nvSpPr>
          <p:cNvPr id="50" name="Text Box 115">
            <a:extLst>
              <a:ext uri="{FF2B5EF4-FFF2-40B4-BE49-F238E27FC236}">
                <a16:creationId xmlns:a16="http://schemas.microsoft.com/office/drawing/2014/main" id="{56CCFE87-E52F-4030-93DB-4F8A10CB8AFE}"/>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51" name="Footer Placeholder 4">
            <a:extLst>
              <a:ext uri="{FF2B5EF4-FFF2-40B4-BE49-F238E27FC236}">
                <a16:creationId xmlns:a16="http://schemas.microsoft.com/office/drawing/2014/main" id="{4A9D77DB-7015-4991-83C8-36A24B782AF8}"/>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2021 DXC Technology Company. All rights reserved.</a:t>
            </a:r>
          </a:p>
        </p:txBody>
      </p:sp>
      <p:pic>
        <p:nvPicPr>
          <p:cNvPr id="53" name="Graphic 52">
            <a:extLst>
              <a:ext uri="{FF2B5EF4-FFF2-40B4-BE49-F238E27FC236}">
                <a16:creationId xmlns:a16="http://schemas.microsoft.com/office/drawing/2014/main" id="{082CA323-F067-4A36-86B4-C9C89385A4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61481"/>
            <a:ext cx="2468880" cy="279976"/>
          </a:xfrm>
          <a:prstGeom prst="rect">
            <a:avLst/>
          </a:prstGeom>
        </p:spPr>
      </p:pic>
      <p:sp>
        <p:nvSpPr>
          <p:cNvPr id="54" name="Text Box 115">
            <a:extLst>
              <a:ext uri="{FF2B5EF4-FFF2-40B4-BE49-F238E27FC236}">
                <a16:creationId xmlns:a16="http://schemas.microsoft.com/office/drawing/2014/main" id="{7AE31F7D-644F-46E4-8808-DC117CACC5F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July 21, 2021</a:t>
            </a:fld>
            <a:endParaRPr lang="en-US" sz="1100" b="0" dirty="0">
              <a:solidFill>
                <a:schemeClr val="tx1"/>
              </a:solidFill>
            </a:endParaRPr>
          </a:p>
        </p:txBody>
      </p:sp>
      <p:sp>
        <p:nvSpPr>
          <p:cNvPr id="55" name="Text Box 115">
            <a:extLst>
              <a:ext uri="{FF2B5EF4-FFF2-40B4-BE49-F238E27FC236}">
                <a16:creationId xmlns:a16="http://schemas.microsoft.com/office/drawing/2014/main" id="{95D42EA8-C373-4F2E-A7AA-89495E86AEA6}"/>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6" name="Footer Placeholder 4">
            <a:extLst>
              <a:ext uri="{FF2B5EF4-FFF2-40B4-BE49-F238E27FC236}">
                <a16:creationId xmlns:a16="http://schemas.microsoft.com/office/drawing/2014/main" id="{3C5384D2-BCF3-4CDD-90BA-C6DDDAC0C3E0}"/>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2021 DXC Technology Company. All rights reserved.</a:t>
            </a:r>
          </a:p>
        </p:txBody>
      </p:sp>
      <p:pic>
        <p:nvPicPr>
          <p:cNvPr id="57" name="Graphic 56">
            <a:extLst>
              <a:ext uri="{FF2B5EF4-FFF2-40B4-BE49-F238E27FC236}">
                <a16:creationId xmlns:a16="http://schemas.microsoft.com/office/drawing/2014/main" id="{329D370C-B3C9-49CC-A16E-95762D2349B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85800" y="7580437"/>
            <a:ext cx="2286000" cy="259238"/>
          </a:xfrm>
          <a:prstGeom prst="rect">
            <a:avLst/>
          </a:prstGeom>
        </p:spPr>
      </p:pic>
    </p:spTree>
    <p:extLst>
      <p:ext uri="{BB962C8B-B14F-4D97-AF65-F5344CB8AC3E}">
        <p14:creationId xmlns:p14="http://schemas.microsoft.com/office/powerpoint/2010/main" val="266207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 3">
    <p:bg>
      <p:bgPr>
        <a:solidFill>
          <a:schemeClr val="bg1"/>
        </a:solidFill>
        <a:effectLst/>
      </p:bgPr>
    </p:bg>
    <p:spTree>
      <p:nvGrpSpPr>
        <p:cNvPr id="1" name=""/>
        <p:cNvGrpSpPr/>
        <p:nvPr/>
      </p:nvGrpSpPr>
      <p:grpSpPr>
        <a:xfrm>
          <a:off x="0" y="0"/>
          <a:ext cx="0" cy="0"/>
          <a:chOff x="0" y="0"/>
          <a:chExt cx="0" cy="0"/>
        </a:xfrm>
      </p:grpSpPr>
      <p:pic>
        <p:nvPicPr>
          <p:cNvPr id="48" name="Picture 47" descr="Graphical user interface, text&#10;&#10;Description automatically generated">
            <a:extLst>
              <a:ext uri="{FF2B5EF4-FFF2-40B4-BE49-F238E27FC236}">
                <a16:creationId xmlns:a16="http://schemas.microsoft.com/office/drawing/2014/main" id="{5C3022F4-EDBC-447F-B1B1-AB6CCCF7DFB2}"/>
              </a:ext>
            </a:extLst>
          </p:cNvPr>
          <p:cNvPicPr>
            <a:picLocks noChangeAspect="1"/>
          </p:cNvPicPr>
          <p:nvPr userDrawn="1"/>
        </p:nvPicPr>
        <p:blipFill>
          <a:blip r:embed="rId2"/>
          <a:stretch>
            <a:fillRect/>
          </a:stretch>
        </p:blipFill>
        <p:spPr>
          <a:xfrm>
            <a:off x="2369" y="0"/>
            <a:ext cx="14625662" cy="822960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July 21, 2021</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2021 DXC Technology Company. All rights reserved.</a:t>
            </a:r>
          </a:p>
        </p:txBody>
      </p:sp>
      <p:sp>
        <p:nvSpPr>
          <p:cNvPr id="46" name="Text Box 115">
            <a:extLst>
              <a:ext uri="{FF2B5EF4-FFF2-40B4-BE49-F238E27FC236}">
                <a16:creationId xmlns:a16="http://schemas.microsoft.com/office/drawing/2014/main" id="{BAAC8F77-03DC-4B54-ABD4-487A7142E16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July 21, 2021</a:t>
            </a:fld>
            <a:endParaRPr lang="en-US" sz="1100" b="0" dirty="0">
              <a:solidFill>
                <a:schemeClr val="tx1"/>
              </a:solidFill>
            </a:endParaRPr>
          </a:p>
        </p:txBody>
      </p:sp>
      <p:sp>
        <p:nvSpPr>
          <p:cNvPr id="47"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0" name="Footer Placeholder 4">
            <a:extLst>
              <a:ext uri="{FF2B5EF4-FFF2-40B4-BE49-F238E27FC236}">
                <a16:creationId xmlns:a16="http://schemas.microsoft.com/office/drawing/2014/main" id="{0C203C4F-2B7A-44AE-9CC5-974D0684C5F6}"/>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2021 DXC Technology Company. All rights reserved.</a:t>
            </a:r>
          </a:p>
        </p:txBody>
      </p:sp>
      <p:pic>
        <p:nvPicPr>
          <p:cNvPr id="52" name="Graphic 51">
            <a:extLst>
              <a:ext uri="{FF2B5EF4-FFF2-40B4-BE49-F238E27FC236}">
                <a16:creationId xmlns:a16="http://schemas.microsoft.com/office/drawing/2014/main" id="{925DB904-DAE2-4F1E-A174-E29E8F75117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85800" y="7580437"/>
            <a:ext cx="2286000" cy="259238"/>
          </a:xfrm>
          <a:prstGeom prst="rect">
            <a:avLst/>
          </a:prstGeom>
        </p:spPr>
      </p:pic>
      <p:sp>
        <p:nvSpPr>
          <p:cNvPr id="57" name="Title 1">
            <a:extLst>
              <a:ext uri="{FF2B5EF4-FFF2-40B4-BE49-F238E27FC236}">
                <a16:creationId xmlns:a16="http://schemas.microsoft.com/office/drawing/2014/main" id="{083C3818-4368-434E-9D55-569CC18CE446}"/>
              </a:ext>
            </a:extLst>
          </p:cNvPr>
          <p:cNvSpPr>
            <a:spLocks noGrp="1"/>
          </p:cNvSpPr>
          <p:nvPr>
            <p:ph type="ctrTitle"/>
          </p:nvPr>
        </p:nvSpPr>
        <p:spPr>
          <a:xfrm>
            <a:off x="685800" y="426144"/>
            <a:ext cx="10414000" cy="1631255"/>
          </a:xfrm>
        </p:spPr>
        <p:txBody>
          <a:bodyPr anchor="b" anchorCtr="0">
            <a:noAutofit/>
          </a:bodyPr>
          <a:lstStyle>
            <a:lvl1pPr>
              <a:defRPr sz="4800">
                <a:solidFill>
                  <a:schemeClr val="accent1"/>
                </a:solidFill>
              </a:defRPr>
            </a:lvl1pPr>
          </a:lstStyle>
          <a:p>
            <a:r>
              <a:rPr lang="en-US"/>
              <a:t>Click to edit Master title style</a:t>
            </a:r>
            <a:endParaRPr lang="en-US" dirty="0"/>
          </a:p>
        </p:txBody>
      </p:sp>
      <p:sp>
        <p:nvSpPr>
          <p:cNvPr id="58" name="Subtitle 2">
            <a:extLst>
              <a:ext uri="{FF2B5EF4-FFF2-40B4-BE49-F238E27FC236}">
                <a16:creationId xmlns:a16="http://schemas.microsoft.com/office/drawing/2014/main" id="{A99EC16D-6BC6-4571-A314-8BE9BEF6FD89}"/>
              </a:ext>
            </a:extLst>
          </p:cNvPr>
          <p:cNvSpPr>
            <a:spLocks noGrp="1"/>
          </p:cNvSpPr>
          <p:nvPr>
            <p:ph type="subTitle" idx="1"/>
          </p:nvPr>
        </p:nvSpPr>
        <p:spPr>
          <a:xfrm>
            <a:off x="685800" y="2410169"/>
            <a:ext cx="104139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56458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a:t>Click icon to add picture</a:t>
            </a:r>
            <a:endParaRPr lang="en-US" dirty="0"/>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July 21, 2021</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6"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2021 DXC Technology Company. All rights reserved.</a:t>
            </a:r>
          </a:p>
        </p:txBody>
      </p:sp>
      <p:pic>
        <p:nvPicPr>
          <p:cNvPr id="44" name="Graphic 43">
            <a:extLst>
              <a:ext uri="{FF2B5EF4-FFF2-40B4-BE49-F238E27FC236}">
                <a16:creationId xmlns:a16="http://schemas.microsoft.com/office/drawing/2014/main" id="{A2BEF977-E587-4D30-B5BF-3E5AC49DEA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79053"/>
            <a:ext cx="2286000" cy="259237"/>
          </a:xfrm>
          <a:prstGeom prst="rect">
            <a:avLst/>
          </a:prstGeom>
        </p:spPr>
      </p:pic>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XC Logo Slide">
    <p:bg>
      <p:bgPr>
        <a:solidFill>
          <a:schemeClr val="bg1"/>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tx1"/>
                </a:solidFill>
              </a:rPr>
              <a:t>© 2021 DXC Technology Company. All rights reserved.</a:t>
            </a:r>
          </a:p>
        </p:txBody>
      </p:sp>
      <p:pic>
        <p:nvPicPr>
          <p:cNvPr id="2" name="Graphic 1">
            <a:extLst>
              <a:ext uri="{FF2B5EF4-FFF2-40B4-BE49-F238E27FC236}">
                <a16:creationId xmlns:a16="http://schemas.microsoft.com/office/drawing/2014/main" id="{204136C3-C0B2-4695-8464-42B084FBEA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09034" y="2856891"/>
            <a:ext cx="4612331" cy="2515817"/>
          </a:xfrm>
          <a:prstGeom prst="rect">
            <a:avLst/>
          </a:prstGeom>
        </p:spPr>
      </p:pic>
    </p:spTree>
    <p:extLst>
      <p:ext uri="{BB962C8B-B14F-4D97-AF65-F5344CB8AC3E}">
        <p14:creationId xmlns:p14="http://schemas.microsoft.com/office/powerpoint/2010/main" val="199280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w/Callout">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1417635"/>
          </a:xfrm>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Single Corner Rounded 3">
            <a:extLst>
              <a:ext uri="{FF2B5EF4-FFF2-40B4-BE49-F238E27FC236}">
                <a16:creationId xmlns:a16="http://schemas.microsoft.com/office/drawing/2014/main" id="{91994B2C-2165-46A4-99A0-7921C65A1197}"/>
              </a:ext>
            </a:extLst>
          </p:cNvPr>
          <p:cNvSpPr/>
          <p:nvPr userDrawn="1"/>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2">
            <a:extLst>
              <a:ext uri="{FF2B5EF4-FFF2-40B4-BE49-F238E27FC236}">
                <a16:creationId xmlns:a16="http://schemas.microsoft.com/office/drawing/2014/main" id="{A72A6A47-BB63-437D-9497-6B68158905D8}"/>
              </a:ext>
            </a:extLst>
          </p:cNvPr>
          <p:cNvSpPr>
            <a:spLocks noGrp="1"/>
          </p:cNvSpPr>
          <p:nvPr>
            <p:ph idx="10" hasCustomPrompt="1"/>
          </p:nvPr>
        </p:nvSpPr>
        <p:spPr>
          <a:xfrm>
            <a:off x="11715750" y="1"/>
            <a:ext cx="2601384" cy="776046"/>
          </a:xfrm>
        </p:spPr>
        <p:txBody>
          <a:bodyPr anchor="ctr" anchorCtr="0">
            <a:normAutofit/>
          </a:bodyPr>
          <a:lstStyle>
            <a:lvl1pPr algn="ctr">
              <a:defRPr sz="1600">
                <a:solidFill>
                  <a:schemeClr val="bg1"/>
                </a:solidFill>
              </a:defRPr>
            </a:lvl1pPr>
            <a:lvl2pPr>
              <a:defRPr sz="1400"/>
            </a:lvl2pPr>
            <a:lvl3pPr>
              <a:defRPr sz="1400"/>
            </a:lvl3pPr>
            <a:lvl4pPr marL="457200" indent="-228600">
              <a:buFont typeface="Arial" pitchFamily="34" charset="0"/>
              <a:buChar char="–"/>
              <a:defRPr sz="1400"/>
            </a:lvl4pPr>
            <a:lvl5pPr marL="685800" indent="-228600">
              <a:buFont typeface="Arial" pitchFamily="34" charset="0"/>
              <a:buChar char="–"/>
              <a:defRPr sz="1400"/>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dirty="0"/>
              <a:t>Click to edit Master </a:t>
            </a:r>
            <a:br>
              <a:rPr lang="en-US" dirty="0"/>
            </a:br>
            <a:r>
              <a:rPr lang="en-US" dirty="0"/>
              <a:t>text styles</a:t>
            </a:r>
          </a:p>
        </p:txBody>
      </p:sp>
    </p:spTree>
    <p:extLst>
      <p:ext uri="{BB962C8B-B14F-4D97-AF65-F5344CB8AC3E}">
        <p14:creationId xmlns:p14="http://schemas.microsoft.com/office/powerpoint/2010/main" val="155675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Arial" pitchFamily="34" charset="0"/>
              <a:buChar char="•"/>
              <a:defRPr b="0"/>
            </a:lvl1pPr>
            <a:lvl2pPr marL="457200" indent="-228600">
              <a:spcBef>
                <a:spcPts val="600"/>
              </a:spcBef>
              <a:buFont typeface="Arial" pitchFamily="34" charset="0"/>
              <a:buChar char="–"/>
              <a:defRPr b="0"/>
            </a:lvl2pPr>
            <a:lvl3pPr marL="685800" indent="-228600">
              <a:spcBef>
                <a:spcPts val="600"/>
              </a:spcBef>
              <a:buFont typeface="Arial" pitchFamily="34" charset="0"/>
              <a:buChar char="–"/>
              <a:defRPr b="0"/>
            </a:lvl3pPr>
            <a:lvl4pPr marL="914400" indent="-228600">
              <a:spcBef>
                <a:spcPts val="600"/>
              </a:spcBef>
              <a:buFont typeface="Arial" pitchFamily="34" charset="0"/>
              <a:buChar char="–"/>
              <a:defRPr b="0"/>
            </a:lvl4pPr>
            <a:lvl5pPr marL="1143000" indent="-228600">
              <a:spcBef>
                <a:spcPts val="600"/>
              </a:spcBef>
              <a:buFont typeface="Arial" pitchFamily="34" charset="0"/>
              <a:buChar char="–"/>
              <a:defRPr b="0"/>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a:t>Click icon to add picture</a:t>
            </a:r>
            <a:endParaRPr lang="en-US" dirty="0"/>
          </a:p>
        </p:txBody>
      </p:sp>
      <p:sp>
        <p:nvSpPr>
          <p:cNvPr id="4" name="Title 3"/>
          <p:cNvSpPr>
            <a:spLocks noGrp="1"/>
          </p:cNvSpPr>
          <p:nvPr>
            <p:ph type="title"/>
          </p:nvPr>
        </p:nvSpPr>
        <p:spPr>
          <a:xfrm>
            <a:off x="685800" y="639763"/>
            <a:ext cx="6400800" cy="1417635"/>
          </a:xfrm>
        </p:spPr>
        <p:txBody>
          <a:bodyPr/>
          <a:lstStyle/>
          <a:p>
            <a:r>
              <a:rPr lang="en-US"/>
              <a:t>Click to edit Master title style</a:t>
            </a:r>
            <a:endParaRPr lang="en-US" dirty="0"/>
          </a:p>
        </p:txBody>
      </p:sp>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July 21, 2021</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 2021 DXC Technology Company. All rights reserved.</a:t>
            </a:r>
          </a:p>
        </p:txBody>
      </p:sp>
      <p:sp>
        <p:nvSpPr>
          <p:cNvPr id="3" name="Content Placeholder 2"/>
          <p:cNvSpPr>
            <a:spLocks noGrp="1"/>
          </p:cNvSpPr>
          <p:nvPr>
            <p:ph sz="quarter" idx="14"/>
          </p:nvPr>
        </p:nvSpPr>
        <p:spPr>
          <a:xfrm>
            <a:off x="685800" y="2057398"/>
            <a:ext cx="6400800" cy="512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4" name="Graphic 43">
            <a:extLst>
              <a:ext uri="{FF2B5EF4-FFF2-40B4-BE49-F238E27FC236}">
                <a16:creationId xmlns:a16="http://schemas.microsoft.com/office/drawing/2014/main" id="{C091593C-4446-42A7-AA75-762280E3CD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80437"/>
            <a:ext cx="2286000" cy="259238"/>
          </a:xfrm>
          <a:prstGeom prst="rect">
            <a:avLst/>
          </a:prstGeom>
        </p:spPr>
      </p:pic>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userDrawn="1">
            <p:ph type="title"/>
          </p:nvPr>
        </p:nvSpPr>
        <p:spPr>
          <a:xfrm>
            <a:off x="685800" y="639763"/>
            <a:ext cx="13258800" cy="1417635"/>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userDrawn="1">
            <p:ph type="body" idx="1"/>
          </p:nvPr>
        </p:nvSpPr>
        <p:spPr>
          <a:xfrm>
            <a:off x="685799" y="2057399"/>
            <a:ext cx="13258799" cy="51212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July 21, 2021</a:t>
            </a:fld>
            <a:endParaRPr lang="en-US" sz="1100" b="0" dirty="0">
              <a:solidFill>
                <a:schemeClr val="tx1"/>
              </a:solidFill>
            </a:endParaRPr>
          </a:p>
        </p:txBody>
      </p:sp>
      <p:sp>
        <p:nvSpPr>
          <p:cNvPr id="6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62"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2021 DXC Technology Company. All rights reserved.</a:t>
            </a:r>
          </a:p>
        </p:txBody>
      </p:sp>
      <p:pic>
        <p:nvPicPr>
          <p:cNvPr id="46" name="Graphic 45">
            <a:extLst>
              <a:ext uri="{FF2B5EF4-FFF2-40B4-BE49-F238E27FC236}">
                <a16:creationId xmlns:a16="http://schemas.microsoft.com/office/drawing/2014/main" id="{B6FF065E-2B34-4360-B045-0F02C20A28BE}"/>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685800" y="7580437"/>
            <a:ext cx="2286000" cy="259238"/>
          </a:xfrm>
          <a:prstGeom prst="rect">
            <a:avLst/>
          </a:prstGeom>
        </p:spPr>
      </p:pic>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830" r:id="rId1"/>
    <p:sldLayoutId id="2147483659" r:id="rId2"/>
    <p:sldLayoutId id="2147483667" r:id="rId3"/>
    <p:sldLayoutId id="2147483650" r:id="rId4"/>
    <p:sldLayoutId id="2147483752" r:id="rId5"/>
    <p:sldLayoutId id="2147483666" r:id="rId6"/>
    <p:sldLayoutId id="2147483652" r:id="rId7"/>
    <p:sldLayoutId id="2147483660" r:id="rId8"/>
    <p:sldLayoutId id="2147483662" r:id="rId9"/>
    <p:sldLayoutId id="2147483663" r:id="rId10"/>
    <p:sldLayoutId id="2147483806" r:id="rId11"/>
    <p:sldLayoutId id="2147483824" r:id="rId12"/>
    <p:sldLayoutId id="2147483829" r:id="rId13"/>
    <p:sldLayoutId id="2147483655" r:id="rId14"/>
    <p:sldLayoutId id="2147483692"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3600" b="1" kern="1200">
          <a:solidFill>
            <a:schemeClr val="accent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SCCL ML Ops Idea</a:t>
            </a:r>
          </a:p>
        </p:txBody>
      </p:sp>
      <p:sp>
        <p:nvSpPr>
          <p:cNvPr id="5" name="Subtitle 4"/>
          <p:cNvSpPr>
            <a:spLocks noGrp="1"/>
          </p:cNvSpPr>
          <p:nvPr>
            <p:ph type="subTitle" idx="1"/>
          </p:nvPr>
        </p:nvSpPr>
        <p:spPr/>
        <p:txBody>
          <a:bodyPr/>
          <a:lstStyle/>
          <a:p>
            <a:r>
              <a:rPr lang="en-US" dirty="0"/>
              <a:t>July 2021</a:t>
            </a:r>
          </a:p>
        </p:txBody>
      </p:sp>
    </p:spTree>
    <p:extLst>
      <p:ext uri="{BB962C8B-B14F-4D97-AF65-F5344CB8AC3E}">
        <p14:creationId xmlns:p14="http://schemas.microsoft.com/office/powerpoint/2010/main" val="133636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E29D4-2D8E-442E-B7E6-E80055A7CDCF}"/>
              </a:ext>
            </a:extLst>
          </p:cNvPr>
          <p:cNvSpPr>
            <a:spLocks noGrp="1"/>
          </p:cNvSpPr>
          <p:nvPr>
            <p:ph type="title"/>
          </p:nvPr>
        </p:nvSpPr>
        <p:spPr/>
        <p:txBody>
          <a:bodyPr/>
          <a:lstStyle/>
          <a:p>
            <a:r>
              <a:rPr lang="en-GB" dirty="0"/>
              <a:t>SCCL Introduction</a:t>
            </a:r>
          </a:p>
        </p:txBody>
      </p:sp>
      <p:sp>
        <p:nvSpPr>
          <p:cNvPr id="5" name="TextBox 4">
            <a:extLst>
              <a:ext uri="{FF2B5EF4-FFF2-40B4-BE49-F238E27FC236}">
                <a16:creationId xmlns:a16="http://schemas.microsoft.com/office/drawing/2014/main" id="{EBFC4174-4C23-4B4C-941E-EB457CAD1F90}"/>
              </a:ext>
            </a:extLst>
          </p:cNvPr>
          <p:cNvSpPr txBox="1"/>
          <p:nvPr/>
        </p:nvSpPr>
        <p:spPr>
          <a:xfrm>
            <a:off x="685800" y="2913167"/>
            <a:ext cx="2834640" cy="4031873"/>
          </a:xfrm>
          <a:prstGeom prst="rect">
            <a:avLst/>
          </a:prstGeom>
          <a:noFill/>
        </p:spPr>
        <p:txBody>
          <a:bodyPr wrap="square" rtlCol="0">
            <a:spAutoFit/>
          </a:bodyPr>
          <a:lstStyle/>
          <a:p>
            <a:pPr marL="119063"/>
            <a:r>
              <a:rPr lang="en-US" sz="1600" dirty="0">
                <a:solidFill>
                  <a:srgbClr val="00A3E1"/>
                </a:solidFill>
              </a:rPr>
              <a:t>Customer Name</a:t>
            </a:r>
          </a:p>
          <a:p>
            <a:pPr marL="119063"/>
            <a:r>
              <a:rPr lang="en-GB" sz="1600" b="1" dirty="0"/>
              <a:t>NHS Supply Chain Coordination Limited </a:t>
            </a:r>
          </a:p>
          <a:p>
            <a:pPr marL="119063"/>
            <a:r>
              <a:rPr lang="en-GB" sz="1600" b="1" dirty="0"/>
              <a:t>(SCCL)</a:t>
            </a:r>
            <a:br>
              <a:rPr lang="en-GB" sz="1600" b="1" dirty="0"/>
            </a:br>
            <a:endParaRPr lang="en-US" sz="1600" dirty="0"/>
          </a:p>
          <a:p>
            <a:pPr marL="119063"/>
            <a:r>
              <a:rPr lang="en-US" sz="1600" dirty="0">
                <a:solidFill>
                  <a:srgbClr val="00A3E1"/>
                </a:solidFill>
              </a:rPr>
              <a:t>Location</a:t>
            </a:r>
          </a:p>
          <a:p>
            <a:pPr marL="119063"/>
            <a:r>
              <a:rPr lang="en-US" sz="1600" b="1" dirty="0"/>
              <a:t>UK</a:t>
            </a:r>
          </a:p>
          <a:p>
            <a:pPr marL="119063"/>
            <a:endParaRPr lang="en-US" sz="1600" dirty="0"/>
          </a:p>
          <a:p>
            <a:pPr marL="119063"/>
            <a:r>
              <a:rPr lang="en-US" sz="1600" dirty="0">
                <a:solidFill>
                  <a:srgbClr val="00A3E1"/>
                </a:solidFill>
              </a:rPr>
              <a:t>Industry</a:t>
            </a:r>
          </a:p>
          <a:p>
            <a:pPr marL="119063"/>
            <a:r>
              <a:rPr lang="en-US" sz="1600" b="1" dirty="0"/>
              <a:t>Public Sector</a:t>
            </a:r>
          </a:p>
          <a:p>
            <a:pPr marL="119063"/>
            <a:endParaRPr lang="en-US" sz="1600" dirty="0"/>
          </a:p>
          <a:p>
            <a:pPr marL="119063"/>
            <a:r>
              <a:rPr lang="en-US" sz="1600" dirty="0">
                <a:solidFill>
                  <a:srgbClr val="00A3E1"/>
                </a:solidFill>
              </a:rPr>
              <a:t>Services</a:t>
            </a:r>
          </a:p>
          <a:p>
            <a:pPr marL="119063"/>
            <a:r>
              <a:rPr lang="en-US" sz="1600" b="1" dirty="0"/>
              <a:t>Consulting</a:t>
            </a:r>
          </a:p>
          <a:p>
            <a:pPr marL="119063"/>
            <a:endParaRPr lang="en-US" sz="1600" dirty="0">
              <a:solidFill>
                <a:schemeClr val="accent1"/>
              </a:solidFill>
            </a:endParaRPr>
          </a:p>
          <a:p>
            <a:pPr marL="119063"/>
            <a:r>
              <a:rPr lang="en-US" sz="1600" dirty="0">
                <a:solidFill>
                  <a:srgbClr val="00A3E1"/>
                </a:solidFill>
              </a:rPr>
              <a:t>Website</a:t>
            </a:r>
          </a:p>
          <a:p>
            <a:pPr marL="119063"/>
            <a:r>
              <a:rPr lang="en-US" sz="1600" b="1" dirty="0"/>
              <a:t>https://www.sccl.nhs.uk/</a:t>
            </a:r>
          </a:p>
        </p:txBody>
      </p:sp>
      <p:pic>
        <p:nvPicPr>
          <p:cNvPr id="6" name="Picture 5">
            <a:extLst>
              <a:ext uri="{FF2B5EF4-FFF2-40B4-BE49-F238E27FC236}">
                <a16:creationId xmlns:a16="http://schemas.microsoft.com/office/drawing/2014/main" id="{5C63F37A-07EF-43B0-A00B-1D2A3AA1265E}"/>
              </a:ext>
            </a:extLst>
          </p:cNvPr>
          <p:cNvPicPr>
            <a:picLocks noChangeAspect="1"/>
          </p:cNvPicPr>
          <p:nvPr/>
        </p:nvPicPr>
        <p:blipFill>
          <a:blip r:embed="rId2"/>
          <a:stretch>
            <a:fillRect/>
          </a:stretch>
        </p:blipFill>
        <p:spPr>
          <a:xfrm>
            <a:off x="916391" y="1826506"/>
            <a:ext cx="1931083" cy="884466"/>
          </a:xfrm>
          <a:prstGeom prst="rect">
            <a:avLst/>
          </a:prstGeom>
        </p:spPr>
      </p:pic>
      <p:pic>
        <p:nvPicPr>
          <p:cNvPr id="7" name="Picture 4" descr="UK Government to give NHS workers a pay cut in 2021">
            <a:extLst>
              <a:ext uri="{FF2B5EF4-FFF2-40B4-BE49-F238E27FC236}">
                <a16:creationId xmlns:a16="http://schemas.microsoft.com/office/drawing/2014/main" id="{13F5F690-C84C-47BE-8D33-C4FA12552F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54971" y="4419600"/>
            <a:ext cx="4075576" cy="252289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6CFA3BDD-85F5-4FB8-A3A5-6EDDE053E1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7873" y="4424216"/>
            <a:ext cx="4207732" cy="251757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E16DCFF-A318-42C5-809D-F931852A3120}"/>
              </a:ext>
            </a:extLst>
          </p:cNvPr>
          <p:cNvSpPr txBox="1"/>
          <p:nvPr/>
        </p:nvSpPr>
        <p:spPr>
          <a:xfrm>
            <a:off x="3520441" y="1622315"/>
            <a:ext cx="10424159" cy="2708434"/>
          </a:xfrm>
          <a:prstGeom prst="rect">
            <a:avLst/>
          </a:prstGeom>
          <a:noFill/>
        </p:spPr>
        <p:txBody>
          <a:bodyPr wrap="square" rtlCol="0">
            <a:spAutoFit/>
          </a:bodyPr>
          <a:lstStyle/>
          <a:p>
            <a:pPr>
              <a:lnSpc>
                <a:spcPct val="150000"/>
              </a:lnSpc>
            </a:pPr>
            <a:r>
              <a:rPr lang="en-GB" sz="2000" b="1" dirty="0">
                <a:solidFill>
                  <a:schemeClr val="accent3"/>
                </a:solidFill>
              </a:rPr>
              <a:t>Background Information</a:t>
            </a:r>
          </a:p>
          <a:p>
            <a:pPr marL="342900" indent="-342900">
              <a:buFont typeface="Wingdings" panose="05000000000000000000" pitchFamily="2" charset="2"/>
              <a:buChar char="§"/>
            </a:pPr>
            <a:r>
              <a:rPr lang="en-US" sz="2000" dirty="0"/>
              <a:t>Manage the sourcing, delivery and supply of healthcare products, services and food for NHS trusts and healthcare organisations across England and Wales. </a:t>
            </a:r>
          </a:p>
          <a:p>
            <a:pPr marL="342900" indent="-342900">
              <a:buFont typeface="Wingdings" panose="05000000000000000000" pitchFamily="2" charset="2"/>
              <a:buChar char="§"/>
            </a:pPr>
            <a:r>
              <a:rPr lang="en-US" sz="2000" dirty="0"/>
              <a:t>Manage more than 4.5 million orders per year, across 94,000 order points and 15,000 locations.</a:t>
            </a:r>
          </a:p>
          <a:p>
            <a:pPr marL="342900" indent="-342900">
              <a:buFont typeface="Wingdings" panose="05000000000000000000" pitchFamily="2" charset="2"/>
              <a:buChar char="§"/>
            </a:pPr>
            <a:r>
              <a:rPr lang="en-US" sz="2000" dirty="0"/>
              <a:t>Target to deliver savings of £2.4 billion by 2023/24, to be reinvested into frontline services.</a:t>
            </a:r>
          </a:p>
          <a:p>
            <a:pPr marL="342900" indent="-342900">
              <a:buFont typeface="Wingdings" panose="05000000000000000000" pitchFamily="2" charset="2"/>
              <a:buChar char="§"/>
            </a:pPr>
            <a:r>
              <a:rPr lang="en-US" sz="2000" dirty="0"/>
              <a:t>Owned by the Secretary of State for Health and Social Care.</a:t>
            </a:r>
            <a:endParaRPr lang="en-GB" sz="2000" dirty="0"/>
          </a:p>
        </p:txBody>
      </p:sp>
    </p:spTree>
    <p:extLst>
      <p:ext uri="{BB962C8B-B14F-4D97-AF65-F5344CB8AC3E}">
        <p14:creationId xmlns:p14="http://schemas.microsoft.com/office/powerpoint/2010/main" val="312579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2D5B5-DBBE-4EF1-999C-1CF1E177ACB7}"/>
              </a:ext>
            </a:extLst>
          </p:cNvPr>
          <p:cNvSpPr>
            <a:spLocks noGrp="1"/>
          </p:cNvSpPr>
          <p:nvPr>
            <p:ph type="title"/>
          </p:nvPr>
        </p:nvSpPr>
        <p:spPr/>
        <p:txBody>
          <a:bodyPr/>
          <a:lstStyle/>
          <a:p>
            <a:r>
              <a:rPr lang="en-GB" dirty="0"/>
              <a:t>Opportunity</a:t>
            </a:r>
          </a:p>
        </p:txBody>
      </p:sp>
      <p:sp>
        <p:nvSpPr>
          <p:cNvPr id="3" name="Content Placeholder 2">
            <a:extLst>
              <a:ext uri="{FF2B5EF4-FFF2-40B4-BE49-F238E27FC236}">
                <a16:creationId xmlns:a16="http://schemas.microsoft.com/office/drawing/2014/main" id="{827B992D-A322-4337-8D3C-3F887AA779D3}"/>
              </a:ext>
            </a:extLst>
          </p:cNvPr>
          <p:cNvSpPr>
            <a:spLocks noGrp="1"/>
          </p:cNvSpPr>
          <p:nvPr>
            <p:ph idx="1"/>
          </p:nvPr>
        </p:nvSpPr>
        <p:spPr>
          <a:xfrm>
            <a:off x="685799" y="2057399"/>
            <a:ext cx="13258801" cy="5121276"/>
          </a:xfrm>
        </p:spPr>
        <p:txBody>
          <a:bodyPr/>
          <a:lstStyle/>
          <a:p>
            <a:pPr marL="0" indent="0">
              <a:buNone/>
            </a:pPr>
            <a:r>
              <a:rPr lang="en-GB" dirty="0">
                <a:solidFill>
                  <a:schemeClr val="accent1"/>
                </a:solidFill>
              </a:rPr>
              <a:t>Aim</a:t>
            </a:r>
          </a:p>
          <a:p>
            <a:pPr>
              <a:buFont typeface="Wingdings" panose="05000000000000000000" pitchFamily="2" charset="2"/>
              <a:buChar char="§"/>
            </a:pPr>
            <a:r>
              <a:rPr lang="en-GB" b="0" dirty="0"/>
              <a:t>SCCL’s aim is to </a:t>
            </a:r>
            <a:r>
              <a:rPr lang="en-US" b="0" dirty="0">
                <a:cs typeface="Arial"/>
              </a:rPr>
              <a:t>aim is to </a:t>
            </a:r>
            <a:r>
              <a:rPr lang="en-GB" b="0" dirty="0">
                <a:cs typeface="Arial"/>
              </a:rPr>
              <a:t>realise</a:t>
            </a:r>
            <a:r>
              <a:rPr lang="en-US" b="0" dirty="0">
                <a:cs typeface="Arial"/>
              </a:rPr>
              <a:t> savings for our customers and drive operational efficiencies.</a:t>
            </a:r>
          </a:p>
          <a:p>
            <a:pPr>
              <a:buFont typeface="Wingdings" panose="05000000000000000000" pitchFamily="2" charset="2"/>
              <a:buChar char="§"/>
            </a:pPr>
            <a:endParaRPr lang="en-GB" b="0" dirty="0"/>
          </a:p>
          <a:p>
            <a:pPr marL="0" indent="0">
              <a:buNone/>
            </a:pPr>
            <a:r>
              <a:rPr lang="en-GB" dirty="0">
                <a:solidFill>
                  <a:schemeClr val="accent1"/>
                </a:solidFill>
              </a:rPr>
              <a:t>Objective</a:t>
            </a:r>
            <a:endParaRPr lang="en-GB" b="0" dirty="0"/>
          </a:p>
          <a:p>
            <a:pPr>
              <a:buFont typeface="Wingdings" panose="05000000000000000000" pitchFamily="2" charset="2"/>
              <a:buChar char="§"/>
            </a:pPr>
            <a:r>
              <a:rPr lang="en-GB" b="0" dirty="0"/>
              <a:t>To aid SCCL in delivering its target of cutting costs for the NHS</a:t>
            </a:r>
          </a:p>
          <a:p>
            <a:pPr marL="0" indent="0">
              <a:buNone/>
            </a:pPr>
            <a:endParaRPr lang="en-GB" b="0" dirty="0"/>
          </a:p>
          <a:p>
            <a:pPr marL="0" indent="0">
              <a:buNone/>
            </a:pPr>
            <a:endParaRPr lang="en-GB" b="0" dirty="0">
              <a:solidFill>
                <a:schemeClr val="accent1"/>
              </a:solidFill>
            </a:endParaRPr>
          </a:p>
          <a:p>
            <a:pPr marL="0" indent="0">
              <a:buNone/>
            </a:pPr>
            <a:endParaRPr lang="en-GB" b="0" dirty="0">
              <a:solidFill>
                <a:schemeClr val="accent1"/>
              </a:solidFill>
            </a:endParaRPr>
          </a:p>
          <a:p>
            <a:pPr marL="0" indent="0">
              <a:buNone/>
            </a:pPr>
            <a:endParaRPr lang="en-GB" b="0" dirty="0">
              <a:solidFill>
                <a:schemeClr val="accent1"/>
              </a:solidFill>
            </a:endParaRPr>
          </a:p>
          <a:p>
            <a:pPr marL="0" indent="0">
              <a:buNone/>
            </a:pPr>
            <a:endParaRPr lang="en-GB" b="0" dirty="0">
              <a:solidFill>
                <a:schemeClr val="accent1"/>
              </a:solidFill>
            </a:endParaRPr>
          </a:p>
          <a:p>
            <a:pPr marL="0" indent="0">
              <a:buNone/>
            </a:pPr>
            <a:endParaRPr lang="en-GB" b="0" dirty="0">
              <a:solidFill>
                <a:schemeClr val="accent1"/>
              </a:solidFill>
            </a:endParaRPr>
          </a:p>
          <a:p>
            <a:pPr marL="0" indent="0">
              <a:buNone/>
            </a:pPr>
            <a:r>
              <a:rPr lang="en-GB" dirty="0">
                <a:solidFill>
                  <a:schemeClr val="accent1"/>
                </a:solidFill>
              </a:rPr>
              <a:t>Solution</a:t>
            </a:r>
            <a:endParaRPr lang="en-GB" dirty="0"/>
          </a:p>
          <a:p>
            <a:r>
              <a:rPr lang="en-GB" b="0" dirty="0"/>
              <a:t>Implement an ML Ops solution</a:t>
            </a:r>
          </a:p>
          <a:p>
            <a:pPr lvl="1"/>
            <a:r>
              <a:rPr lang="en-GB" dirty="0"/>
              <a:t>The goal of MLOps is to extract business value from data by efficiently operationalising ML models at scale</a:t>
            </a:r>
          </a:p>
          <a:p>
            <a:pPr lvl="1"/>
            <a:endParaRPr lang="en-GB" dirty="0"/>
          </a:p>
          <a:p>
            <a:r>
              <a:rPr lang="en-GB" b="0" dirty="0"/>
              <a:t>Target the Category Towers systems</a:t>
            </a:r>
          </a:p>
          <a:p>
            <a:pPr lvl="1"/>
            <a:r>
              <a:rPr lang="en-US" dirty="0"/>
              <a:t>Predicting the amount of products/services to be purchased during a defined future period</a:t>
            </a:r>
          </a:p>
          <a:p>
            <a:pPr lvl="1"/>
            <a:r>
              <a:rPr lang="en-GB" dirty="0"/>
              <a:t>Potentially tie it</a:t>
            </a:r>
            <a:r>
              <a:rPr lang="en-GB" b="0" dirty="0"/>
              <a:t> into Home Delivery system</a:t>
            </a:r>
          </a:p>
        </p:txBody>
      </p:sp>
      <p:pic>
        <p:nvPicPr>
          <p:cNvPr id="1046" name="Picture 22" descr="Cloud-Based MLOps Architecture - AWS, Google, Azure - The Cloud Navigator">
            <a:extLst>
              <a:ext uri="{FF2B5EF4-FFF2-40B4-BE49-F238E27FC236}">
                <a16:creationId xmlns:a16="http://schemas.microsoft.com/office/drawing/2014/main" id="{91C6A77F-373A-49A1-8948-9F1D5E562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584" y="4840595"/>
            <a:ext cx="2999016" cy="2249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5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16517-F57D-4429-A40E-B894C9DF9571}"/>
              </a:ext>
            </a:extLst>
          </p:cNvPr>
          <p:cNvSpPr>
            <a:spLocks noGrp="1"/>
          </p:cNvSpPr>
          <p:nvPr>
            <p:ph type="title"/>
          </p:nvPr>
        </p:nvSpPr>
        <p:spPr/>
        <p:txBody>
          <a:bodyPr/>
          <a:lstStyle/>
          <a:p>
            <a:r>
              <a:rPr lang="en-GB" dirty="0"/>
              <a:t>Why ML Ops?</a:t>
            </a:r>
          </a:p>
        </p:txBody>
      </p:sp>
      <p:sp>
        <p:nvSpPr>
          <p:cNvPr id="3" name="Content Placeholder 2">
            <a:extLst>
              <a:ext uri="{FF2B5EF4-FFF2-40B4-BE49-F238E27FC236}">
                <a16:creationId xmlns:a16="http://schemas.microsoft.com/office/drawing/2014/main" id="{14F889FF-C7A9-4400-A401-19BF81920D0B}"/>
              </a:ext>
            </a:extLst>
          </p:cNvPr>
          <p:cNvSpPr>
            <a:spLocks noGrp="1"/>
          </p:cNvSpPr>
          <p:nvPr>
            <p:ph idx="1"/>
          </p:nvPr>
        </p:nvSpPr>
        <p:spPr>
          <a:xfrm>
            <a:off x="685800" y="2057399"/>
            <a:ext cx="10563726" cy="5121276"/>
          </a:xfrm>
        </p:spPr>
        <p:txBody>
          <a:bodyPr/>
          <a:lstStyle/>
          <a:p>
            <a:pPr marL="0" indent="0">
              <a:buNone/>
            </a:pPr>
            <a:r>
              <a:rPr lang="en-US" b="0" dirty="0"/>
              <a:t>Compared to traditional demand forecasting methods, machine learning:</a:t>
            </a:r>
          </a:p>
          <a:p>
            <a:pPr>
              <a:buFont typeface="Wingdings" panose="05000000000000000000" pitchFamily="2" charset="2"/>
              <a:buChar char="§"/>
            </a:pPr>
            <a:r>
              <a:rPr lang="en-US" b="0" dirty="0"/>
              <a:t>Accelerates data processing speed</a:t>
            </a:r>
          </a:p>
          <a:p>
            <a:pPr>
              <a:buFont typeface="Wingdings" panose="05000000000000000000" pitchFamily="2" charset="2"/>
              <a:buChar char="§"/>
            </a:pPr>
            <a:r>
              <a:rPr lang="en-US" b="0" dirty="0"/>
              <a:t>Provides a more accurate forecast</a:t>
            </a:r>
          </a:p>
          <a:p>
            <a:pPr>
              <a:buFont typeface="Wingdings" panose="05000000000000000000" pitchFamily="2" charset="2"/>
              <a:buChar char="§"/>
            </a:pPr>
            <a:r>
              <a:rPr lang="en-US" b="0" dirty="0"/>
              <a:t>Automates forecast updates based on the recent data</a:t>
            </a:r>
          </a:p>
          <a:p>
            <a:pPr>
              <a:buFont typeface="Wingdings" panose="05000000000000000000" pitchFamily="2" charset="2"/>
              <a:buChar char="§"/>
            </a:pPr>
            <a:r>
              <a:rPr lang="en-US" b="0" dirty="0"/>
              <a:t>Analyses more data</a:t>
            </a:r>
          </a:p>
          <a:p>
            <a:pPr>
              <a:buFont typeface="Wingdings" panose="05000000000000000000" pitchFamily="2" charset="2"/>
              <a:buChar char="§"/>
            </a:pPr>
            <a:r>
              <a:rPr lang="en-US" b="0" dirty="0"/>
              <a:t>Identifies hidden patterns in data</a:t>
            </a:r>
          </a:p>
          <a:p>
            <a:pPr>
              <a:buFont typeface="Wingdings" panose="05000000000000000000" pitchFamily="2" charset="2"/>
              <a:buChar char="§"/>
            </a:pPr>
            <a:r>
              <a:rPr lang="en-US" b="0" dirty="0"/>
              <a:t>Creates a robust system</a:t>
            </a:r>
          </a:p>
          <a:p>
            <a:pPr>
              <a:buFont typeface="Wingdings" panose="05000000000000000000" pitchFamily="2" charset="2"/>
              <a:buChar char="§"/>
            </a:pPr>
            <a:r>
              <a:rPr lang="en-US" b="0" dirty="0"/>
              <a:t>Increases adaptability to changes</a:t>
            </a:r>
          </a:p>
          <a:p>
            <a:endParaRPr lang="en-GB" dirty="0"/>
          </a:p>
        </p:txBody>
      </p:sp>
      <p:pic>
        <p:nvPicPr>
          <p:cNvPr id="4" name="Picture 2" descr="What is MLOps? | NVIDIA Blog">
            <a:extLst>
              <a:ext uri="{FF2B5EF4-FFF2-40B4-BE49-F238E27FC236}">
                <a16:creationId xmlns:a16="http://schemas.microsoft.com/office/drawing/2014/main" id="{4AD2DB39-99DA-4176-AB9B-C3426C2ED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900" y="2518410"/>
            <a:ext cx="76200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098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FA609-C528-43BE-982B-5049871B7F43}"/>
              </a:ext>
            </a:extLst>
          </p:cNvPr>
          <p:cNvSpPr>
            <a:spLocks noGrp="1"/>
          </p:cNvSpPr>
          <p:nvPr>
            <p:ph type="title"/>
          </p:nvPr>
        </p:nvSpPr>
        <p:spPr/>
        <p:txBody>
          <a:bodyPr/>
          <a:lstStyle/>
          <a:p>
            <a:r>
              <a:rPr lang="en-GB" dirty="0"/>
              <a:t>Data</a:t>
            </a:r>
          </a:p>
        </p:txBody>
      </p:sp>
      <p:sp>
        <p:nvSpPr>
          <p:cNvPr id="3" name="Content Placeholder 2">
            <a:extLst>
              <a:ext uri="{FF2B5EF4-FFF2-40B4-BE49-F238E27FC236}">
                <a16:creationId xmlns:a16="http://schemas.microsoft.com/office/drawing/2014/main" id="{B8366989-3A72-45EA-93CE-86C5604F4C2F}"/>
              </a:ext>
            </a:extLst>
          </p:cNvPr>
          <p:cNvSpPr>
            <a:spLocks noGrp="1"/>
          </p:cNvSpPr>
          <p:nvPr>
            <p:ph idx="1"/>
          </p:nvPr>
        </p:nvSpPr>
        <p:spPr>
          <a:xfrm>
            <a:off x="6886833" y="2055337"/>
            <a:ext cx="13258800" cy="5121276"/>
          </a:xfrm>
        </p:spPr>
        <p:txBody>
          <a:bodyPr/>
          <a:lstStyle/>
          <a:p>
            <a:pPr>
              <a:buFont typeface="Wingdings" panose="05000000000000000000" pitchFamily="2" charset="2"/>
              <a:buChar char="§"/>
            </a:pPr>
            <a:r>
              <a:rPr lang="en-US" b="0" dirty="0"/>
              <a:t>The databases for the Category Towers and Home Delivery Service systems are Oracle and SQL</a:t>
            </a:r>
          </a:p>
          <a:p>
            <a:pPr lvl="1"/>
            <a:r>
              <a:rPr lang="en-US" dirty="0"/>
              <a:t>Oracle has a very limited ML Ops opportunities</a:t>
            </a:r>
          </a:p>
          <a:p>
            <a:pPr lvl="1"/>
            <a:endParaRPr lang="en-US" dirty="0"/>
          </a:p>
          <a:p>
            <a:pPr>
              <a:buFont typeface="Wingdings" panose="05000000000000000000" pitchFamily="2" charset="2"/>
              <a:buChar char="§"/>
            </a:pPr>
            <a:r>
              <a:rPr lang="en-US" b="0" dirty="0"/>
              <a:t>A lot of the data that SCCL handles contains Personal Identifiable Information and Personal Health Information</a:t>
            </a:r>
          </a:p>
          <a:p>
            <a:pPr lvl="1"/>
            <a:r>
              <a:rPr lang="en-US" dirty="0"/>
              <a:t>Protected under GDPR laws</a:t>
            </a:r>
          </a:p>
          <a:p>
            <a:pPr lvl="1"/>
            <a:r>
              <a:rPr lang="en-US" dirty="0"/>
              <a:t>This implies that trying to use solutions like AWS/Azure would be impractical due to security concerns</a:t>
            </a:r>
            <a:endParaRPr lang="en-US" b="0" dirty="0"/>
          </a:p>
        </p:txBody>
      </p:sp>
      <p:pic>
        <p:nvPicPr>
          <p:cNvPr id="4" name="Picture 2" descr="Choosing the Right Database for Your Applications | PingCAP">
            <a:extLst>
              <a:ext uri="{FF2B5EF4-FFF2-40B4-BE49-F238E27FC236}">
                <a16:creationId xmlns:a16="http://schemas.microsoft.com/office/drawing/2014/main" id="{3F93349C-BDB5-4294-9BDB-8150102949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301" r="12699"/>
          <a:stretch/>
        </p:blipFill>
        <p:spPr bwMode="auto">
          <a:xfrm>
            <a:off x="784654" y="2572751"/>
            <a:ext cx="5287024" cy="3084097"/>
          </a:xfrm>
          <a:prstGeom prst="rect">
            <a:avLst/>
          </a:prstGeom>
          <a:solidFill>
            <a:srgbClr val="FFFFFF"/>
          </a:solidFill>
        </p:spPr>
      </p:pic>
    </p:spTree>
    <p:extLst>
      <p:ext uri="{BB962C8B-B14F-4D97-AF65-F5344CB8AC3E}">
        <p14:creationId xmlns:p14="http://schemas.microsoft.com/office/powerpoint/2010/main" val="10875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EE7D-1556-4014-8F8F-C766C28494B9}"/>
              </a:ext>
            </a:extLst>
          </p:cNvPr>
          <p:cNvSpPr>
            <a:spLocks noGrp="1"/>
          </p:cNvSpPr>
          <p:nvPr>
            <p:ph type="title"/>
          </p:nvPr>
        </p:nvSpPr>
        <p:spPr/>
        <p:txBody>
          <a:bodyPr/>
          <a:lstStyle/>
          <a:p>
            <a:r>
              <a:rPr lang="en-GB" dirty="0"/>
              <a:t>Delivery</a:t>
            </a:r>
          </a:p>
        </p:txBody>
      </p:sp>
      <p:sp>
        <p:nvSpPr>
          <p:cNvPr id="3" name="Content Placeholder 2">
            <a:extLst>
              <a:ext uri="{FF2B5EF4-FFF2-40B4-BE49-F238E27FC236}">
                <a16:creationId xmlns:a16="http://schemas.microsoft.com/office/drawing/2014/main" id="{A292ECE4-AFB7-4555-BCD2-BA3B81D088A8}"/>
              </a:ext>
            </a:extLst>
          </p:cNvPr>
          <p:cNvSpPr>
            <a:spLocks noGrp="1"/>
          </p:cNvSpPr>
          <p:nvPr>
            <p:ph idx="1"/>
          </p:nvPr>
        </p:nvSpPr>
        <p:spPr/>
        <p:txBody>
          <a:bodyPr/>
          <a:lstStyle/>
          <a:p>
            <a:r>
              <a:rPr lang="en-GB" b="0" dirty="0"/>
              <a:t>Create a custom solution for SCCL from scratch</a:t>
            </a:r>
          </a:p>
          <a:p>
            <a:pPr lvl="1"/>
            <a:r>
              <a:rPr lang="en-GB" b="0" dirty="0"/>
              <a:t>Develop the model using tools like Jupyter and Visual Studio Code</a:t>
            </a:r>
          </a:p>
          <a:p>
            <a:pPr lvl="1"/>
            <a:r>
              <a:rPr lang="en-GB" b="0" dirty="0"/>
              <a:t>Build the model using frameworks like </a:t>
            </a:r>
            <a:r>
              <a:rPr lang="en-GB" b="0" dirty="0" err="1"/>
              <a:t>Pytorch</a:t>
            </a:r>
            <a:r>
              <a:rPr lang="en-GB" b="0" dirty="0"/>
              <a:t>, TensorFlow and Scikit-Learn</a:t>
            </a:r>
          </a:p>
          <a:p>
            <a:pPr lvl="1"/>
            <a:r>
              <a:rPr lang="en-GB" dirty="0"/>
              <a:t>Use pre existing solutions to aid in model creation, e.g. AWS, Azure</a:t>
            </a:r>
            <a:endParaRPr lang="en-GB" b="0" dirty="0"/>
          </a:p>
          <a:p>
            <a:pPr lvl="1"/>
            <a:endParaRPr lang="en-GB" b="0" dirty="0"/>
          </a:p>
          <a:p>
            <a:r>
              <a:rPr lang="en-GB" b="0" dirty="0"/>
              <a:t>Demand forecasting</a:t>
            </a:r>
          </a:p>
          <a:p>
            <a:pPr lvl="1"/>
            <a:r>
              <a:rPr lang="en-GB" b="0" dirty="0"/>
              <a:t>Quantitative Approach</a:t>
            </a:r>
          </a:p>
          <a:p>
            <a:pPr lvl="1"/>
            <a:r>
              <a:rPr lang="en-GB" b="0" dirty="0"/>
              <a:t>Trend Projection</a:t>
            </a:r>
          </a:p>
          <a:p>
            <a:pPr lvl="1"/>
            <a:r>
              <a:rPr lang="en-GB" dirty="0"/>
              <a:t>Time Series Modelling</a:t>
            </a:r>
          </a:p>
        </p:txBody>
      </p:sp>
      <p:pic>
        <p:nvPicPr>
          <p:cNvPr id="2052" name="Picture 4">
            <a:extLst>
              <a:ext uri="{FF2B5EF4-FFF2-40B4-BE49-F238E27FC236}">
                <a16:creationId xmlns:a16="http://schemas.microsoft.com/office/drawing/2014/main" id="{204F879D-B33F-438C-BA54-EECDA3321E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1872" r="-266" b="27778"/>
          <a:stretch/>
        </p:blipFill>
        <p:spPr bwMode="auto">
          <a:xfrm>
            <a:off x="7315200" y="1803111"/>
            <a:ext cx="6448926" cy="4623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78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987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 name="Flowchart: Terminator 55">
            <a:extLst>
              <a:ext uri="{FF2B5EF4-FFF2-40B4-BE49-F238E27FC236}">
                <a16:creationId xmlns:a16="http://schemas.microsoft.com/office/drawing/2014/main" id="{DBE1BECF-6A53-4466-AA1D-600EA1BF40D6}"/>
              </a:ext>
            </a:extLst>
          </p:cNvPr>
          <p:cNvSpPr/>
          <p:nvPr/>
        </p:nvSpPr>
        <p:spPr bwMode="auto">
          <a:xfrm>
            <a:off x="714870" y="4679364"/>
            <a:ext cx="4006666" cy="972000"/>
          </a:xfrm>
          <a:prstGeom prst="flowChartTerminator">
            <a:avLst/>
          </a:prstGeom>
          <a:solidFill>
            <a:schemeClr val="accent3">
              <a:lumMod val="60000"/>
              <a:lumOff val="40000"/>
            </a:schemeClr>
          </a:solidFill>
          <a:ln>
            <a:noFill/>
          </a:ln>
          <a:effectLst/>
        </p:spPr>
        <p:txBody>
          <a:bodyPr vert="horz" wrap="square" lIns="131674" tIns="65837" rIns="131674" bIns="65837" numCol="1" rtlCol="0" anchor="t" anchorCtr="0" compatLnSpc="1">
            <a:prstTxWarp prst="textNoShape">
              <a:avLst/>
            </a:prstTxWarp>
            <a:spAutoFit/>
          </a:bodyPr>
          <a:lstStyle/>
          <a:p>
            <a:pPr algn="r" defTabSz="1316736" fontAlgn="base">
              <a:spcBef>
                <a:spcPct val="50000"/>
              </a:spcBef>
              <a:spcAft>
                <a:spcPct val="0"/>
              </a:spcAft>
            </a:pPr>
            <a:endParaRPr lang="en-US" sz="1728" dirty="0">
              <a:latin typeface="Arial" charset="0"/>
            </a:endParaRPr>
          </a:p>
        </p:txBody>
      </p:sp>
      <p:sp>
        <p:nvSpPr>
          <p:cNvPr id="3" name="TextBox 2">
            <a:extLst>
              <a:ext uri="{FF2B5EF4-FFF2-40B4-BE49-F238E27FC236}">
                <a16:creationId xmlns:a16="http://schemas.microsoft.com/office/drawing/2014/main" id="{53FFEBC9-A2B2-4587-A347-951F197EB59E}"/>
              </a:ext>
            </a:extLst>
          </p:cNvPr>
          <p:cNvSpPr txBox="1"/>
          <p:nvPr/>
        </p:nvSpPr>
        <p:spPr>
          <a:xfrm>
            <a:off x="5024746" y="6073890"/>
            <a:ext cx="7866006" cy="864314"/>
          </a:xfrm>
          <a:prstGeom prst="rect">
            <a:avLst/>
          </a:prstGeom>
          <a:noFill/>
        </p:spPr>
        <p:txBody>
          <a:bodyPr rot="0" spcFirstLastPara="0" vertOverflow="overflow" horzOverflow="overflow" vert="horz" wrap="square" lIns="131674" tIns="65837" rIns="131674" bIns="65837" numCol="1" spcCol="0" rtlCol="0" fromWordArt="0" anchor="t" anchorCtr="0" forceAA="0" compatLnSpc="1">
            <a:prstTxWarp prst="textNoShape">
              <a:avLst/>
            </a:prstTxWarp>
            <a:spAutoFit/>
          </a:bodyPr>
          <a:lstStyle/>
          <a:p>
            <a:pPr marL="246888" indent="-246888">
              <a:buFont typeface="Arial" panose="020B0604020202020204" pitchFamily="34" charset="0"/>
              <a:buChar char="•"/>
            </a:pPr>
            <a:r>
              <a:rPr lang="en-US" altLang="zh-CN" sz="1584" kern="700" dirty="0">
                <a:latin typeface="Arial"/>
                <a:ea typeface="Lato Light" panose="020F0502020204030203" pitchFamily="34" charset="0"/>
                <a:cs typeface="Lato Light" panose="020F0502020204030203" pitchFamily="34" charset="0"/>
              </a:rPr>
              <a:t>Data quality errors are entering the system faster than they can be fixed</a:t>
            </a:r>
          </a:p>
          <a:p>
            <a:pPr marL="246888" indent="-246888">
              <a:buFont typeface="Arial" panose="020B0604020202020204" pitchFamily="34" charset="0"/>
              <a:buChar char="•"/>
            </a:pPr>
            <a:r>
              <a:rPr lang="en-US" altLang="zh-CN" sz="1584" kern="700" dirty="0">
                <a:latin typeface="Arial"/>
                <a:ea typeface="Lato Light" panose="020F0502020204030203" pitchFamily="34" charset="0"/>
                <a:cs typeface="Lato Light" panose="020F0502020204030203" pitchFamily="34" charset="0"/>
              </a:rPr>
              <a:t>Datasets are growing and as data quality issues go untreated, month by month the overall quality of reporting decreases</a:t>
            </a:r>
          </a:p>
        </p:txBody>
      </p:sp>
      <p:sp>
        <p:nvSpPr>
          <p:cNvPr id="8" name="TextBox 7">
            <a:extLst>
              <a:ext uri="{FF2B5EF4-FFF2-40B4-BE49-F238E27FC236}">
                <a16:creationId xmlns:a16="http://schemas.microsoft.com/office/drawing/2014/main" id="{26135418-D6E4-4305-B825-66E81D66B472}"/>
              </a:ext>
            </a:extLst>
          </p:cNvPr>
          <p:cNvSpPr txBox="1"/>
          <p:nvPr/>
        </p:nvSpPr>
        <p:spPr>
          <a:xfrm>
            <a:off x="5053816" y="1905672"/>
            <a:ext cx="8760974" cy="620529"/>
          </a:xfrm>
          <a:prstGeom prst="rect">
            <a:avLst/>
          </a:prstGeom>
          <a:noFill/>
        </p:spPr>
        <p:txBody>
          <a:bodyPr rot="0" spcFirstLastPara="0" vertOverflow="overflow" horzOverflow="overflow" vert="horz" wrap="square" lIns="131674" tIns="65837" rIns="131674" bIns="65837" numCol="1" spcCol="0" rtlCol="0" fromWordArt="0" anchor="t" anchorCtr="0" forceAA="0" compatLnSpc="1">
            <a:prstTxWarp prst="textNoShape">
              <a:avLst/>
            </a:prstTxWarp>
            <a:spAutoFit/>
          </a:bodyPr>
          <a:lstStyle/>
          <a:p>
            <a:pPr marL="246888" indent="-246888">
              <a:buFont typeface="Arial" panose="020B0604020202020204" pitchFamily="34" charset="0"/>
              <a:buChar char="•"/>
            </a:pPr>
            <a:r>
              <a:rPr lang="en-US" sz="1584" dirty="0">
                <a:latin typeface="Arial"/>
                <a:cs typeface="Arial"/>
              </a:rPr>
              <a:t>Risk of fines costing up to 4% of total revenue due to </a:t>
            </a:r>
            <a:r>
              <a:rPr lang="en-GB" sz="1584" dirty="0">
                <a:latin typeface="Arial"/>
                <a:cs typeface="Arial"/>
              </a:rPr>
              <a:t>regulatory non-compliance</a:t>
            </a:r>
          </a:p>
          <a:p>
            <a:pPr marL="246888" indent="-246888">
              <a:buFont typeface="Arial" panose="020B0604020202020204" pitchFamily="34" charset="0"/>
              <a:buChar char="•"/>
            </a:pPr>
            <a:r>
              <a:rPr lang="en-GB" sz="1584" dirty="0">
                <a:latin typeface="Arial"/>
                <a:cs typeface="Arial"/>
              </a:rPr>
              <a:t>Savings analysts find it hard to manage data spread across multiple systems</a:t>
            </a:r>
          </a:p>
        </p:txBody>
      </p:sp>
      <p:sp>
        <p:nvSpPr>
          <p:cNvPr id="53" name="TextBox 52">
            <a:extLst>
              <a:ext uri="{FF2B5EF4-FFF2-40B4-BE49-F238E27FC236}">
                <a16:creationId xmlns:a16="http://schemas.microsoft.com/office/drawing/2014/main" id="{D0084E8C-58B7-4287-AACC-B3AEDBF1CD97}"/>
              </a:ext>
            </a:extLst>
          </p:cNvPr>
          <p:cNvSpPr txBox="1"/>
          <p:nvPr/>
        </p:nvSpPr>
        <p:spPr>
          <a:xfrm>
            <a:off x="5024748" y="4740773"/>
            <a:ext cx="8616956" cy="864314"/>
          </a:xfrm>
          <a:prstGeom prst="rect">
            <a:avLst/>
          </a:prstGeom>
          <a:noFill/>
        </p:spPr>
        <p:txBody>
          <a:bodyPr rot="0" spcFirstLastPara="0" vertOverflow="overflow" horzOverflow="overflow" vert="horz" wrap="square" lIns="131674" tIns="65837" rIns="131674" bIns="65837" numCol="1" spcCol="0" rtlCol="0" fromWordArt="0" anchor="t" anchorCtr="0" forceAA="0" compatLnSpc="1">
            <a:prstTxWarp prst="textNoShape">
              <a:avLst/>
            </a:prstTxWarp>
            <a:spAutoFit/>
          </a:bodyPr>
          <a:lstStyle/>
          <a:p>
            <a:pPr marL="246888" indent="-246888">
              <a:buFont typeface="Arial" panose="020B0604020202020204" pitchFamily="34" charset="0"/>
              <a:buChar char="•"/>
            </a:pPr>
            <a:r>
              <a:rPr lang="en-GB" sz="1584" dirty="0">
                <a:latin typeface="Arial"/>
                <a:cs typeface="Arial"/>
              </a:rPr>
              <a:t>Savings reports contain data errors and incomplete data</a:t>
            </a:r>
          </a:p>
          <a:p>
            <a:pPr marL="246888" indent="-246888">
              <a:buFont typeface="Arial" panose="020B0604020202020204" pitchFamily="34" charset="0"/>
              <a:buChar char="•"/>
            </a:pPr>
            <a:r>
              <a:rPr lang="en-GB" sz="1584" dirty="0"/>
              <a:t>73% of Savings analysts don’t trust the accuracy of reporting </a:t>
            </a:r>
          </a:p>
          <a:p>
            <a:pPr marL="246888" indent="-246888">
              <a:buFont typeface="Arial" panose="020B0604020202020204" pitchFamily="34" charset="0"/>
              <a:buChar char="•"/>
            </a:pPr>
            <a:r>
              <a:rPr lang="en-US" sz="1584" dirty="0"/>
              <a:t>59% of Savings analysts have experienced unusable data</a:t>
            </a:r>
          </a:p>
        </p:txBody>
      </p:sp>
      <p:sp>
        <p:nvSpPr>
          <p:cNvPr id="54" name="Rectangle 53">
            <a:extLst>
              <a:ext uri="{FF2B5EF4-FFF2-40B4-BE49-F238E27FC236}">
                <a16:creationId xmlns:a16="http://schemas.microsoft.com/office/drawing/2014/main" id="{70D06736-D237-4E8F-A5C7-AFCC3A0EE141}"/>
              </a:ext>
            </a:extLst>
          </p:cNvPr>
          <p:cNvSpPr/>
          <p:nvPr/>
        </p:nvSpPr>
        <p:spPr>
          <a:xfrm>
            <a:off x="5053816" y="3266205"/>
            <a:ext cx="7705450" cy="864314"/>
          </a:xfrm>
          <a:prstGeom prst="rect">
            <a:avLst/>
          </a:prstGeom>
        </p:spPr>
        <p:txBody>
          <a:bodyPr wrap="square" lIns="131674" tIns="65837" rIns="131674" bIns="65837" anchor="t">
            <a:spAutoFit/>
          </a:bodyPr>
          <a:lstStyle/>
          <a:p>
            <a:pPr marL="246888" indent="-246888">
              <a:buFont typeface="Arial" panose="020B0604020202020204" pitchFamily="34" charset="0"/>
              <a:buChar char="•"/>
            </a:pPr>
            <a:r>
              <a:rPr lang="en-US" altLang="zh-CN" sz="1584" kern="700" dirty="0">
                <a:latin typeface="Arial"/>
                <a:ea typeface="Lato Light" panose="020F0502020204030203" pitchFamily="34" charset="0"/>
                <a:cs typeface="Lato Light" panose="020F0502020204030203" pitchFamily="34" charset="0"/>
              </a:rPr>
              <a:t>Up to 80% of Savings analysts time is spent extracting and cleaning data </a:t>
            </a:r>
          </a:p>
          <a:p>
            <a:pPr marL="246888" indent="-246888">
              <a:buFont typeface="Arial" panose="020B0604020202020204" pitchFamily="34" charset="0"/>
              <a:buChar char="•"/>
            </a:pPr>
            <a:r>
              <a:rPr lang="en-US" altLang="zh-CN" sz="1584" kern="700" dirty="0">
                <a:latin typeface="Arial"/>
                <a:ea typeface="Lato Light" panose="020F0502020204030203" pitchFamily="34" charset="0"/>
                <a:cs typeface="Lato Light" panose="020F0502020204030203" pitchFamily="34" charset="0"/>
              </a:rPr>
              <a:t>83% of Savings analysts believe that these problems directly caused Savings reports and month-end processes to be delayed</a:t>
            </a:r>
          </a:p>
        </p:txBody>
      </p:sp>
      <p:sp>
        <p:nvSpPr>
          <p:cNvPr id="10" name="Flowchart: Terminator 9">
            <a:extLst>
              <a:ext uri="{FF2B5EF4-FFF2-40B4-BE49-F238E27FC236}">
                <a16:creationId xmlns:a16="http://schemas.microsoft.com/office/drawing/2014/main" id="{5F999B9D-17F7-4D94-A476-C12BA27E7155}"/>
              </a:ext>
            </a:extLst>
          </p:cNvPr>
          <p:cNvSpPr/>
          <p:nvPr/>
        </p:nvSpPr>
        <p:spPr bwMode="auto">
          <a:xfrm>
            <a:off x="714869" y="1735703"/>
            <a:ext cx="4035735" cy="972000"/>
          </a:xfrm>
          <a:prstGeom prst="flowChartTerminator">
            <a:avLst/>
          </a:prstGeom>
          <a:solidFill>
            <a:srgbClr val="0070C0"/>
          </a:solidFill>
          <a:ln>
            <a:noFill/>
          </a:ln>
          <a:effectLst/>
        </p:spPr>
        <p:txBody>
          <a:bodyPr vert="horz" wrap="square" lIns="131674" tIns="65837" rIns="131674" bIns="65837" numCol="1" rtlCol="0" anchor="t" anchorCtr="0" compatLnSpc="1">
            <a:prstTxWarp prst="textNoShape">
              <a:avLst/>
            </a:prstTxWarp>
            <a:spAutoFit/>
          </a:bodyPr>
          <a:lstStyle/>
          <a:p>
            <a:pPr algn="r" defTabSz="1316736" fontAlgn="base">
              <a:spcBef>
                <a:spcPct val="50000"/>
              </a:spcBef>
              <a:spcAft>
                <a:spcPct val="0"/>
              </a:spcAft>
            </a:pPr>
            <a:endParaRPr lang="en-US" sz="1728" dirty="0">
              <a:latin typeface="Arial" charset="0"/>
            </a:endParaRPr>
          </a:p>
        </p:txBody>
      </p:sp>
      <p:sp>
        <p:nvSpPr>
          <p:cNvPr id="7" name="Rectangle 6">
            <a:extLst>
              <a:ext uri="{FF2B5EF4-FFF2-40B4-BE49-F238E27FC236}">
                <a16:creationId xmlns:a16="http://schemas.microsoft.com/office/drawing/2014/main" id="{713AB118-D490-4B2B-82C6-A6FEED7B1E10}"/>
              </a:ext>
            </a:extLst>
          </p:cNvPr>
          <p:cNvSpPr/>
          <p:nvPr/>
        </p:nvSpPr>
        <p:spPr>
          <a:xfrm>
            <a:off x="1639215" y="1858610"/>
            <a:ext cx="2916847" cy="712759"/>
          </a:xfrm>
          <a:prstGeom prst="rect">
            <a:avLst/>
          </a:prstGeom>
        </p:spPr>
        <p:txBody>
          <a:bodyPr wrap="square">
            <a:spAutoFit/>
          </a:bodyPr>
          <a:lstStyle/>
          <a:p>
            <a:pPr>
              <a:spcBef>
                <a:spcPts val="1728"/>
              </a:spcBef>
            </a:pPr>
            <a:r>
              <a:rPr lang="en-US" altLang="zh-CN" sz="2016" b="1" kern="700" dirty="0">
                <a:solidFill>
                  <a:schemeClr val="bg1"/>
                </a:solidFill>
                <a:latin typeface="Arial"/>
                <a:ea typeface="Lato Light" panose="020F0502020204030203" pitchFamily="34" charset="0"/>
                <a:cs typeface="Lato Light" panose="020F0502020204030203" pitchFamily="34" charset="0"/>
              </a:rPr>
              <a:t>Lack of Management and Data Security</a:t>
            </a:r>
            <a:endParaRPr lang="en-US" altLang="zh-CN" sz="1296" kern="700" dirty="0">
              <a:solidFill>
                <a:schemeClr val="bg1"/>
              </a:solidFill>
              <a:ea typeface="Lato Light" panose="020F0502020204030203" pitchFamily="34" charset="0"/>
              <a:cs typeface="Arial" charset="0"/>
            </a:endParaRPr>
          </a:p>
        </p:txBody>
      </p:sp>
      <p:sp>
        <p:nvSpPr>
          <p:cNvPr id="41" name="Oval 40">
            <a:extLst>
              <a:ext uri="{FF2B5EF4-FFF2-40B4-BE49-F238E27FC236}">
                <a16:creationId xmlns:a16="http://schemas.microsoft.com/office/drawing/2014/main" id="{E2612A27-4017-44C5-81BF-E0179350C4A9}"/>
              </a:ext>
            </a:extLst>
          </p:cNvPr>
          <p:cNvSpPr>
            <a:spLocks noChangeArrowheads="1"/>
          </p:cNvSpPr>
          <p:nvPr/>
        </p:nvSpPr>
        <p:spPr bwMode="auto">
          <a:xfrm>
            <a:off x="876075" y="1927268"/>
            <a:ext cx="772458" cy="624059"/>
          </a:xfrm>
          <a:prstGeom prst="ellipse">
            <a:avLst/>
          </a:prstGeom>
          <a:solidFill>
            <a:schemeClr val="bg1"/>
          </a:solidFill>
          <a:ln w="9525">
            <a:noFill/>
            <a:round/>
            <a:headEnd/>
            <a:tailEnd/>
          </a:ln>
        </p:spPr>
        <p:txBody>
          <a:bodyPr vert="horz" wrap="square" lIns="131674" tIns="65837" rIns="131674" bIns="65837" numCol="1" anchor="t" anchorCtr="0" compatLnSpc="1">
            <a:prstTxWarp prst="textNoShape">
              <a:avLst/>
            </a:prstTxWarp>
          </a:bodyPr>
          <a:lstStyle/>
          <a:p>
            <a:endParaRPr lang="zh-CN" altLang="en-US" sz="4147" dirty="0"/>
          </a:p>
        </p:txBody>
      </p:sp>
      <p:sp>
        <p:nvSpPr>
          <p:cNvPr id="35" name="Freeform 50">
            <a:extLst>
              <a:ext uri="{FF2B5EF4-FFF2-40B4-BE49-F238E27FC236}">
                <a16:creationId xmlns:a16="http://schemas.microsoft.com/office/drawing/2014/main" id="{14D6351D-4003-42F9-8515-6E74C03DBD10}"/>
              </a:ext>
            </a:extLst>
          </p:cNvPr>
          <p:cNvSpPr>
            <a:spLocks noEditPoints="1"/>
          </p:cNvSpPr>
          <p:nvPr/>
        </p:nvSpPr>
        <p:spPr bwMode="auto">
          <a:xfrm>
            <a:off x="996871" y="1997421"/>
            <a:ext cx="499399" cy="428797"/>
          </a:xfrm>
          <a:custGeom>
            <a:avLst/>
            <a:gdLst>
              <a:gd name="T0" fmla="*/ 707 w 819"/>
              <a:gd name="T1" fmla="*/ 107 h 670"/>
              <a:gd name="T2" fmla="*/ 733 w 819"/>
              <a:gd name="T3" fmla="*/ 246 h 670"/>
              <a:gd name="T4" fmla="*/ 721 w 819"/>
              <a:gd name="T5" fmla="*/ 326 h 670"/>
              <a:gd name="T6" fmla="*/ 700 w 819"/>
              <a:gd name="T7" fmla="*/ 420 h 670"/>
              <a:gd name="T8" fmla="*/ 741 w 819"/>
              <a:gd name="T9" fmla="*/ 465 h 670"/>
              <a:gd name="T10" fmla="*/ 817 w 819"/>
              <a:gd name="T11" fmla="*/ 551 h 670"/>
              <a:gd name="T12" fmla="*/ 816 w 819"/>
              <a:gd name="T13" fmla="*/ 589 h 670"/>
              <a:gd name="T14" fmla="*/ 700 w 819"/>
              <a:gd name="T15" fmla="*/ 558 h 670"/>
              <a:gd name="T16" fmla="*/ 717 w 819"/>
              <a:gd name="T17" fmla="*/ 496 h 670"/>
              <a:gd name="T18" fmla="*/ 662 w 819"/>
              <a:gd name="T19" fmla="*/ 376 h 670"/>
              <a:gd name="T20" fmla="*/ 691 w 819"/>
              <a:gd name="T21" fmla="*/ 304 h 670"/>
              <a:gd name="T22" fmla="*/ 698 w 819"/>
              <a:gd name="T23" fmla="*/ 233 h 670"/>
              <a:gd name="T24" fmla="*/ 685 w 819"/>
              <a:gd name="T25" fmla="*/ 137 h 670"/>
              <a:gd name="T26" fmla="*/ 630 w 819"/>
              <a:gd name="T27" fmla="*/ 113 h 670"/>
              <a:gd name="T28" fmla="*/ 615 w 819"/>
              <a:gd name="T29" fmla="*/ 75 h 670"/>
              <a:gd name="T30" fmla="*/ 228 w 819"/>
              <a:gd name="T31" fmla="*/ 116 h 670"/>
              <a:gd name="T32" fmla="*/ 157 w 819"/>
              <a:gd name="T33" fmla="*/ 124 h 670"/>
              <a:gd name="T34" fmla="*/ 113 w 819"/>
              <a:gd name="T35" fmla="*/ 190 h 670"/>
              <a:gd name="T36" fmla="*/ 127 w 819"/>
              <a:gd name="T37" fmla="*/ 284 h 670"/>
              <a:gd name="T38" fmla="*/ 142 w 819"/>
              <a:gd name="T39" fmla="*/ 323 h 670"/>
              <a:gd name="T40" fmla="*/ 139 w 819"/>
              <a:gd name="T41" fmla="*/ 466 h 670"/>
              <a:gd name="T42" fmla="*/ 53 w 819"/>
              <a:gd name="T43" fmla="*/ 525 h 670"/>
              <a:gd name="T44" fmla="*/ 13 w 819"/>
              <a:gd name="T45" fmla="*/ 594 h 670"/>
              <a:gd name="T46" fmla="*/ 0 w 819"/>
              <a:gd name="T47" fmla="*/ 579 h 670"/>
              <a:gd name="T48" fmla="*/ 40 w 819"/>
              <a:gd name="T49" fmla="*/ 486 h 670"/>
              <a:gd name="T50" fmla="*/ 100 w 819"/>
              <a:gd name="T51" fmla="*/ 454 h 670"/>
              <a:gd name="T52" fmla="*/ 113 w 819"/>
              <a:gd name="T53" fmla="*/ 349 h 670"/>
              <a:gd name="T54" fmla="*/ 89 w 819"/>
              <a:gd name="T55" fmla="*/ 300 h 670"/>
              <a:gd name="T56" fmla="*/ 81 w 819"/>
              <a:gd name="T57" fmla="*/ 161 h 670"/>
              <a:gd name="T58" fmla="*/ 168 w 819"/>
              <a:gd name="T59" fmla="*/ 80 h 670"/>
              <a:gd name="T60" fmla="*/ 375 w 819"/>
              <a:gd name="T61" fmla="*/ 51 h 670"/>
              <a:gd name="T62" fmla="*/ 299 w 819"/>
              <a:gd name="T63" fmla="*/ 145 h 670"/>
              <a:gd name="T64" fmla="*/ 322 w 819"/>
              <a:gd name="T65" fmla="*/ 238 h 670"/>
              <a:gd name="T66" fmla="*/ 320 w 819"/>
              <a:gd name="T67" fmla="*/ 300 h 670"/>
              <a:gd name="T68" fmla="*/ 351 w 819"/>
              <a:gd name="T69" fmla="*/ 346 h 670"/>
              <a:gd name="T70" fmla="*/ 331 w 819"/>
              <a:gd name="T71" fmla="*/ 507 h 670"/>
              <a:gd name="T72" fmla="*/ 232 w 819"/>
              <a:gd name="T73" fmla="*/ 559 h 670"/>
              <a:gd name="T74" fmla="*/ 644 w 819"/>
              <a:gd name="T75" fmla="*/ 613 h 670"/>
              <a:gd name="T76" fmla="*/ 547 w 819"/>
              <a:gd name="T77" fmla="*/ 542 h 670"/>
              <a:gd name="T78" fmla="*/ 457 w 819"/>
              <a:gd name="T79" fmla="*/ 448 h 670"/>
              <a:gd name="T80" fmla="*/ 495 w 819"/>
              <a:gd name="T81" fmla="*/ 306 h 670"/>
              <a:gd name="T82" fmla="*/ 504 w 819"/>
              <a:gd name="T83" fmla="*/ 289 h 670"/>
              <a:gd name="T84" fmla="*/ 516 w 819"/>
              <a:gd name="T85" fmla="*/ 203 h 670"/>
              <a:gd name="T86" fmla="*/ 488 w 819"/>
              <a:gd name="T87" fmla="*/ 67 h 670"/>
              <a:gd name="T88" fmla="*/ 450 w 819"/>
              <a:gd name="T89" fmla="*/ 1 h 670"/>
              <a:gd name="T90" fmla="*/ 551 w 819"/>
              <a:gd name="T91" fmla="*/ 119 h 670"/>
              <a:gd name="T92" fmla="*/ 542 w 819"/>
              <a:gd name="T93" fmla="*/ 285 h 670"/>
              <a:gd name="T94" fmla="*/ 517 w 819"/>
              <a:gd name="T95" fmla="*/ 338 h 670"/>
              <a:gd name="T96" fmla="*/ 500 w 819"/>
              <a:gd name="T97" fmla="*/ 459 h 670"/>
              <a:gd name="T98" fmla="*/ 558 w 819"/>
              <a:gd name="T99" fmla="*/ 507 h 670"/>
              <a:gd name="T100" fmla="*/ 669 w 819"/>
              <a:gd name="T101" fmla="*/ 579 h 670"/>
              <a:gd name="T102" fmla="*/ 687 w 819"/>
              <a:gd name="T103" fmla="*/ 658 h 670"/>
              <a:gd name="T104" fmla="*/ 149 w 819"/>
              <a:gd name="T105" fmla="*/ 670 h 670"/>
              <a:gd name="T106" fmla="*/ 131 w 819"/>
              <a:gd name="T107" fmla="*/ 656 h 670"/>
              <a:gd name="T108" fmla="*/ 164 w 819"/>
              <a:gd name="T109" fmla="*/ 562 h 670"/>
              <a:gd name="T110" fmla="*/ 263 w 819"/>
              <a:gd name="T111" fmla="*/ 505 h 670"/>
              <a:gd name="T112" fmla="*/ 326 w 819"/>
              <a:gd name="T113" fmla="*/ 442 h 670"/>
              <a:gd name="T114" fmla="*/ 296 w 819"/>
              <a:gd name="T115" fmla="*/ 330 h 670"/>
              <a:gd name="T116" fmla="*/ 280 w 819"/>
              <a:gd name="T117" fmla="*/ 264 h 670"/>
              <a:gd name="T118" fmla="*/ 269 w 819"/>
              <a:gd name="T119" fmla="*/ 110 h 670"/>
              <a:gd name="T120" fmla="*/ 367 w 819"/>
              <a:gd name="T121" fmla="*/ 13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19" h="670">
                <a:moveTo>
                  <a:pt x="615" y="75"/>
                </a:moveTo>
                <a:lnTo>
                  <a:pt x="635" y="76"/>
                </a:lnTo>
                <a:lnTo>
                  <a:pt x="652" y="80"/>
                </a:lnTo>
                <a:lnTo>
                  <a:pt x="668" y="85"/>
                </a:lnTo>
                <a:lnTo>
                  <a:pt x="678" y="90"/>
                </a:lnTo>
                <a:lnTo>
                  <a:pt x="694" y="98"/>
                </a:lnTo>
                <a:lnTo>
                  <a:pt x="707" y="107"/>
                </a:lnTo>
                <a:lnTo>
                  <a:pt x="717" y="119"/>
                </a:lnTo>
                <a:lnTo>
                  <a:pt x="728" y="137"/>
                </a:lnTo>
                <a:lnTo>
                  <a:pt x="738" y="161"/>
                </a:lnTo>
                <a:lnTo>
                  <a:pt x="745" y="183"/>
                </a:lnTo>
                <a:lnTo>
                  <a:pt x="744" y="207"/>
                </a:lnTo>
                <a:lnTo>
                  <a:pt x="740" y="228"/>
                </a:lnTo>
                <a:lnTo>
                  <a:pt x="733" y="246"/>
                </a:lnTo>
                <a:lnTo>
                  <a:pt x="727" y="262"/>
                </a:lnTo>
                <a:lnTo>
                  <a:pt x="729" y="283"/>
                </a:lnTo>
                <a:lnTo>
                  <a:pt x="730" y="300"/>
                </a:lnTo>
                <a:lnTo>
                  <a:pt x="728" y="311"/>
                </a:lnTo>
                <a:lnTo>
                  <a:pt x="725" y="319"/>
                </a:lnTo>
                <a:lnTo>
                  <a:pt x="723" y="325"/>
                </a:lnTo>
                <a:lnTo>
                  <a:pt x="721" y="326"/>
                </a:lnTo>
                <a:lnTo>
                  <a:pt x="717" y="332"/>
                </a:lnTo>
                <a:lnTo>
                  <a:pt x="712" y="340"/>
                </a:lnTo>
                <a:lnTo>
                  <a:pt x="707" y="349"/>
                </a:lnTo>
                <a:lnTo>
                  <a:pt x="703" y="364"/>
                </a:lnTo>
                <a:lnTo>
                  <a:pt x="700" y="380"/>
                </a:lnTo>
                <a:lnTo>
                  <a:pt x="699" y="402"/>
                </a:lnTo>
                <a:lnTo>
                  <a:pt x="700" y="420"/>
                </a:lnTo>
                <a:lnTo>
                  <a:pt x="706" y="435"/>
                </a:lnTo>
                <a:lnTo>
                  <a:pt x="712" y="445"/>
                </a:lnTo>
                <a:lnTo>
                  <a:pt x="720" y="454"/>
                </a:lnTo>
                <a:lnTo>
                  <a:pt x="727" y="459"/>
                </a:lnTo>
                <a:lnTo>
                  <a:pt x="734" y="463"/>
                </a:lnTo>
                <a:lnTo>
                  <a:pt x="738" y="465"/>
                </a:lnTo>
                <a:lnTo>
                  <a:pt x="741" y="465"/>
                </a:lnTo>
                <a:lnTo>
                  <a:pt x="754" y="470"/>
                </a:lnTo>
                <a:lnTo>
                  <a:pt x="767" y="478"/>
                </a:lnTo>
                <a:lnTo>
                  <a:pt x="780" y="486"/>
                </a:lnTo>
                <a:lnTo>
                  <a:pt x="792" y="497"/>
                </a:lnTo>
                <a:lnTo>
                  <a:pt x="804" y="512"/>
                </a:lnTo>
                <a:lnTo>
                  <a:pt x="812" y="530"/>
                </a:lnTo>
                <a:lnTo>
                  <a:pt x="817" y="551"/>
                </a:lnTo>
                <a:lnTo>
                  <a:pt x="819" y="577"/>
                </a:lnTo>
                <a:lnTo>
                  <a:pt x="819" y="577"/>
                </a:lnTo>
                <a:lnTo>
                  <a:pt x="819" y="579"/>
                </a:lnTo>
                <a:lnTo>
                  <a:pt x="819" y="581"/>
                </a:lnTo>
                <a:lnTo>
                  <a:pt x="818" y="584"/>
                </a:lnTo>
                <a:lnTo>
                  <a:pt x="817" y="586"/>
                </a:lnTo>
                <a:lnTo>
                  <a:pt x="816" y="589"/>
                </a:lnTo>
                <a:lnTo>
                  <a:pt x="813" y="592"/>
                </a:lnTo>
                <a:lnTo>
                  <a:pt x="810" y="593"/>
                </a:lnTo>
                <a:lnTo>
                  <a:pt x="806" y="594"/>
                </a:lnTo>
                <a:lnTo>
                  <a:pt x="801" y="596"/>
                </a:lnTo>
                <a:lnTo>
                  <a:pt x="717" y="596"/>
                </a:lnTo>
                <a:lnTo>
                  <a:pt x="710" y="576"/>
                </a:lnTo>
                <a:lnTo>
                  <a:pt x="700" y="558"/>
                </a:lnTo>
                <a:lnTo>
                  <a:pt x="780" y="558"/>
                </a:lnTo>
                <a:lnTo>
                  <a:pt x="776" y="539"/>
                </a:lnTo>
                <a:lnTo>
                  <a:pt x="767" y="525"/>
                </a:lnTo>
                <a:lnTo>
                  <a:pt x="757" y="514"/>
                </a:lnTo>
                <a:lnTo>
                  <a:pt x="744" y="507"/>
                </a:lnTo>
                <a:lnTo>
                  <a:pt x="729" y="501"/>
                </a:lnTo>
                <a:lnTo>
                  <a:pt x="717" y="496"/>
                </a:lnTo>
                <a:lnTo>
                  <a:pt x="706" y="490"/>
                </a:lnTo>
                <a:lnTo>
                  <a:pt x="693" y="479"/>
                </a:lnTo>
                <a:lnTo>
                  <a:pt x="681" y="466"/>
                </a:lnTo>
                <a:lnTo>
                  <a:pt x="670" y="448"/>
                </a:lnTo>
                <a:lnTo>
                  <a:pt x="664" y="427"/>
                </a:lnTo>
                <a:lnTo>
                  <a:pt x="661" y="402"/>
                </a:lnTo>
                <a:lnTo>
                  <a:pt x="662" y="376"/>
                </a:lnTo>
                <a:lnTo>
                  <a:pt x="666" y="355"/>
                </a:lnTo>
                <a:lnTo>
                  <a:pt x="672" y="336"/>
                </a:lnTo>
                <a:lnTo>
                  <a:pt x="678" y="323"/>
                </a:lnTo>
                <a:lnTo>
                  <a:pt x="685" y="313"/>
                </a:lnTo>
                <a:lnTo>
                  <a:pt x="690" y="305"/>
                </a:lnTo>
                <a:lnTo>
                  <a:pt x="691" y="304"/>
                </a:lnTo>
                <a:lnTo>
                  <a:pt x="691" y="304"/>
                </a:lnTo>
                <a:lnTo>
                  <a:pt x="693" y="300"/>
                </a:lnTo>
                <a:lnTo>
                  <a:pt x="693" y="293"/>
                </a:lnTo>
                <a:lnTo>
                  <a:pt x="693" y="284"/>
                </a:lnTo>
                <a:lnTo>
                  <a:pt x="690" y="270"/>
                </a:lnTo>
                <a:lnTo>
                  <a:pt x="689" y="258"/>
                </a:lnTo>
                <a:lnTo>
                  <a:pt x="693" y="245"/>
                </a:lnTo>
                <a:lnTo>
                  <a:pt x="698" y="233"/>
                </a:lnTo>
                <a:lnTo>
                  <a:pt x="703" y="220"/>
                </a:lnTo>
                <a:lnTo>
                  <a:pt x="707" y="204"/>
                </a:lnTo>
                <a:lnTo>
                  <a:pt x="707" y="190"/>
                </a:lnTo>
                <a:lnTo>
                  <a:pt x="704" y="174"/>
                </a:lnTo>
                <a:lnTo>
                  <a:pt x="696" y="157"/>
                </a:lnTo>
                <a:lnTo>
                  <a:pt x="690" y="145"/>
                </a:lnTo>
                <a:lnTo>
                  <a:pt x="685" y="137"/>
                </a:lnTo>
                <a:lnTo>
                  <a:pt x="678" y="132"/>
                </a:lnTo>
                <a:lnTo>
                  <a:pt x="672" y="128"/>
                </a:lnTo>
                <a:lnTo>
                  <a:pt x="662" y="124"/>
                </a:lnTo>
                <a:lnTo>
                  <a:pt x="657" y="122"/>
                </a:lnTo>
                <a:lnTo>
                  <a:pt x="652" y="118"/>
                </a:lnTo>
                <a:lnTo>
                  <a:pt x="641" y="115"/>
                </a:lnTo>
                <a:lnTo>
                  <a:pt x="630" y="113"/>
                </a:lnTo>
                <a:lnTo>
                  <a:pt x="615" y="111"/>
                </a:lnTo>
                <a:lnTo>
                  <a:pt x="601" y="113"/>
                </a:lnTo>
                <a:lnTo>
                  <a:pt x="590" y="116"/>
                </a:lnTo>
                <a:lnTo>
                  <a:pt x="589" y="118"/>
                </a:lnTo>
                <a:lnTo>
                  <a:pt x="577" y="81"/>
                </a:lnTo>
                <a:lnTo>
                  <a:pt x="596" y="76"/>
                </a:lnTo>
                <a:lnTo>
                  <a:pt x="615" y="75"/>
                </a:lnTo>
                <a:close/>
                <a:moveTo>
                  <a:pt x="204" y="75"/>
                </a:moveTo>
                <a:lnTo>
                  <a:pt x="223" y="76"/>
                </a:lnTo>
                <a:lnTo>
                  <a:pt x="241" y="81"/>
                </a:lnTo>
                <a:lnTo>
                  <a:pt x="237" y="89"/>
                </a:lnTo>
                <a:lnTo>
                  <a:pt x="235" y="97"/>
                </a:lnTo>
                <a:lnTo>
                  <a:pt x="231" y="106"/>
                </a:lnTo>
                <a:lnTo>
                  <a:pt x="228" y="116"/>
                </a:lnTo>
                <a:lnTo>
                  <a:pt x="218" y="113"/>
                </a:lnTo>
                <a:lnTo>
                  <a:pt x="204" y="111"/>
                </a:lnTo>
                <a:lnTo>
                  <a:pt x="190" y="113"/>
                </a:lnTo>
                <a:lnTo>
                  <a:pt x="178" y="115"/>
                </a:lnTo>
                <a:lnTo>
                  <a:pt x="168" y="118"/>
                </a:lnTo>
                <a:lnTo>
                  <a:pt x="163" y="122"/>
                </a:lnTo>
                <a:lnTo>
                  <a:pt x="157" y="124"/>
                </a:lnTo>
                <a:lnTo>
                  <a:pt x="148" y="128"/>
                </a:lnTo>
                <a:lnTo>
                  <a:pt x="142" y="132"/>
                </a:lnTo>
                <a:lnTo>
                  <a:pt x="135" y="137"/>
                </a:lnTo>
                <a:lnTo>
                  <a:pt x="130" y="145"/>
                </a:lnTo>
                <a:lnTo>
                  <a:pt x="123" y="157"/>
                </a:lnTo>
                <a:lnTo>
                  <a:pt x="115" y="174"/>
                </a:lnTo>
                <a:lnTo>
                  <a:pt x="113" y="190"/>
                </a:lnTo>
                <a:lnTo>
                  <a:pt x="113" y="204"/>
                </a:lnTo>
                <a:lnTo>
                  <a:pt x="117" y="220"/>
                </a:lnTo>
                <a:lnTo>
                  <a:pt x="122" y="233"/>
                </a:lnTo>
                <a:lnTo>
                  <a:pt x="127" y="245"/>
                </a:lnTo>
                <a:lnTo>
                  <a:pt x="131" y="258"/>
                </a:lnTo>
                <a:lnTo>
                  <a:pt x="130" y="270"/>
                </a:lnTo>
                <a:lnTo>
                  <a:pt x="127" y="284"/>
                </a:lnTo>
                <a:lnTo>
                  <a:pt x="127" y="293"/>
                </a:lnTo>
                <a:lnTo>
                  <a:pt x="127" y="300"/>
                </a:lnTo>
                <a:lnTo>
                  <a:pt x="129" y="304"/>
                </a:lnTo>
                <a:lnTo>
                  <a:pt x="129" y="304"/>
                </a:lnTo>
                <a:lnTo>
                  <a:pt x="130" y="305"/>
                </a:lnTo>
                <a:lnTo>
                  <a:pt x="135" y="313"/>
                </a:lnTo>
                <a:lnTo>
                  <a:pt x="142" y="323"/>
                </a:lnTo>
                <a:lnTo>
                  <a:pt x="148" y="336"/>
                </a:lnTo>
                <a:lnTo>
                  <a:pt x="153" y="355"/>
                </a:lnTo>
                <a:lnTo>
                  <a:pt x="157" y="376"/>
                </a:lnTo>
                <a:lnTo>
                  <a:pt x="159" y="402"/>
                </a:lnTo>
                <a:lnTo>
                  <a:pt x="156" y="427"/>
                </a:lnTo>
                <a:lnTo>
                  <a:pt x="149" y="448"/>
                </a:lnTo>
                <a:lnTo>
                  <a:pt x="139" y="466"/>
                </a:lnTo>
                <a:lnTo>
                  <a:pt x="127" y="479"/>
                </a:lnTo>
                <a:lnTo>
                  <a:pt x="114" y="490"/>
                </a:lnTo>
                <a:lnTo>
                  <a:pt x="102" y="496"/>
                </a:lnTo>
                <a:lnTo>
                  <a:pt x="91" y="501"/>
                </a:lnTo>
                <a:lnTo>
                  <a:pt x="76" y="507"/>
                </a:lnTo>
                <a:lnTo>
                  <a:pt x="63" y="514"/>
                </a:lnTo>
                <a:lnTo>
                  <a:pt x="53" y="525"/>
                </a:lnTo>
                <a:lnTo>
                  <a:pt x="43" y="539"/>
                </a:lnTo>
                <a:lnTo>
                  <a:pt x="40" y="558"/>
                </a:lnTo>
                <a:lnTo>
                  <a:pt x="119" y="558"/>
                </a:lnTo>
                <a:lnTo>
                  <a:pt x="110" y="576"/>
                </a:lnTo>
                <a:lnTo>
                  <a:pt x="102" y="596"/>
                </a:lnTo>
                <a:lnTo>
                  <a:pt x="19" y="596"/>
                </a:lnTo>
                <a:lnTo>
                  <a:pt x="13" y="594"/>
                </a:lnTo>
                <a:lnTo>
                  <a:pt x="9" y="593"/>
                </a:lnTo>
                <a:lnTo>
                  <a:pt x="7" y="592"/>
                </a:lnTo>
                <a:lnTo>
                  <a:pt x="4" y="589"/>
                </a:lnTo>
                <a:lnTo>
                  <a:pt x="3" y="586"/>
                </a:lnTo>
                <a:lnTo>
                  <a:pt x="2" y="584"/>
                </a:lnTo>
                <a:lnTo>
                  <a:pt x="0" y="581"/>
                </a:lnTo>
                <a:lnTo>
                  <a:pt x="0" y="579"/>
                </a:lnTo>
                <a:lnTo>
                  <a:pt x="0" y="577"/>
                </a:lnTo>
                <a:lnTo>
                  <a:pt x="0" y="577"/>
                </a:lnTo>
                <a:lnTo>
                  <a:pt x="3" y="551"/>
                </a:lnTo>
                <a:lnTo>
                  <a:pt x="8" y="530"/>
                </a:lnTo>
                <a:lnTo>
                  <a:pt x="16" y="512"/>
                </a:lnTo>
                <a:lnTo>
                  <a:pt x="28" y="497"/>
                </a:lnTo>
                <a:lnTo>
                  <a:pt x="40" y="486"/>
                </a:lnTo>
                <a:lnTo>
                  <a:pt x="53" y="478"/>
                </a:lnTo>
                <a:lnTo>
                  <a:pt x="66" y="470"/>
                </a:lnTo>
                <a:lnTo>
                  <a:pt x="79" y="465"/>
                </a:lnTo>
                <a:lnTo>
                  <a:pt x="81" y="465"/>
                </a:lnTo>
                <a:lnTo>
                  <a:pt x="85" y="463"/>
                </a:lnTo>
                <a:lnTo>
                  <a:pt x="93" y="459"/>
                </a:lnTo>
                <a:lnTo>
                  <a:pt x="100" y="454"/>
                </a:lnTo>
                <a:lnTo>
                  <a:pt x="108" y="445"/>
                </a:lnTo>
                <a:lnTo>
                  <a:pt x="114" y="435"/>
                </a:lnTo>
                <a:lnTo>
                  <a:pt x="119" y="420"/>
                </a:lnTo>
                <a:lnTo>
                  <a:pt x="121" y="402"/>
                </a:lnTo>
                <a:lnTo>
                  <a:pt x="119" y="380"/>
                </a:lnTo>
                <a:lnTo>
                  <a:pt x="117" y="364"/>
                </a:lnTo>
                <a:lnTo>
                  <a:pt x="113" y="349"/>
                </a:lnTo>
                <a:lnTo>
                  <a:pt x="108" y="340"/>
                </a:lnTo>
                <a:lnTo>
                  <a:pt x="102" y="332"/>
                </a:lnTo>
                <a:lnTo>
                  <a:pt x="98" y="326"/>
                </a:lnTo>
                <a:lnTo>
                  <a:pt x="97" y="325"/>
                </a:lnTo>
                <a:lnTo>
                  <a:pt x="95" y="319"/>
                </a:lnTo>
                <a:lnTo>
                  <a:pt x="92" y="311"/>
                </a:lnTo>
                <a:lnTo>
                  <a:pt x="89" y="300"/>
                </a:lnTo>
                <a:lnTo>
                  <a:pt x="91" y="283"/>
                </a:lnTo>
                <a:lnTo>
                  <a:pt x="93" y="262"/>
                </a:lnTo>
                <a:lnTo>
                  <a:pt x="87" y="246"/>
                </a:lnTo>
                <a:lnTo>
                  <a:pt x="80" y="228"/>
                </a:lnTo>
                <a:lnTo>
                  <a:pt x="76" y="207"/>
                </a:lnTo>
                <a:lnTo>
                  <a:pt x="75" y="183"/>
                </a:lnTo>
                <a:lnTo>
                  <a:pt x="81" y="161"/>
                </a:lnTo>
                <a:lnTo>
                  <a:pt x="92" y="137"/>
                </a:lnTo>
                <a:lnTo>
                  <a:pt x="102" y="119"/>
                </a:lnTo>
                <a:lnTo>
                  <a:pt x="113" y="107"/>
                </a:lnTo>
                <a:lnTo>
                  <a:pt x="126" y="98"/>
                </a:lnTo>
                <a:lnTo>
                  <a:pt x="142" y="90"/>
                </a:lnTo>
                <a:lnTo>
                  <a:pt x="152" y="85"/>
                </a:lnTo>
                <a:lnTo>
                  <a:pt x="168" y="80"/>
                </a:lnTo>
                <a:lnTo>
                  <a:pt x="185" y="76"/>
                </a:lnTo>
                <a:lnTo>
                  <a:pt x="204" y="75"/>
                </a:lnTo>
                <a:close/>
                <a:moveTo>
                  <a:pt x="432" y="37"/>
                </a:moveTo>
                <a:lnTo>
                  <a:pt x="413" y="38"/>
                </a:lnTo>
                <a:lnTo>
                  <a:pt x="395" y="42"/>
                </a:lnTo>
                <a:lnTo>
                  <a:pt x="382" y="47"/>
                </a:lnTo>
                <a:lnTo>
                  <a:pt x="375" y="51"/>
                </a:lnTo>
                <a:lnTo>
                  <a:pt x="369" y="54"/>
                </a:lnTo>
                <a:lnTo>
                  <a:pt x="352" y="61"/>
                </a:lnTo>
                <a:lnTo>
                  <a:pt x="339" y="71"/>
                </a:lnTo>
                <a:lnTo>
                  <a:pt x="326" y="82"/>
                </a:lnTo>
                <a:lnTo>
                  <a:pt x="314" y="101"/>
                </a:lnTo>
                <a:lnTo>
                  <a:pt x="304" y="124"/>
                </a:lnTo>
                <a:lnTo>
                  <a:pt x="299" y="145"/>
                </a:lnTo>
                <a:lnTo>
                  <a:pt x="300" y="167"/>
                </a:lnTo>
                <a:lnTo>
                  <a:pt x="304" y="190"/>
                </a:lnTo>
                <a:lnTo>
                  <a:pt x="312" y="208"/>
                </a:lnTo>
                <a:lnTo>
                  <a:pt x="318" y="224"/>
                </a:lnTo>
                <a:lnTo>
                  <a:pt x="320" y="226"/>
                </a:lnTo>
                <a:lnTo>
                  <a:pt x="321" y="230"/>
                </a:lnTo>
                <a:lnTo>
                  <a:pt x="322" y="238"/>
                </a:lnTo>
                <a:lnTo>
                  <a:pt x="321" y="249"/>
                </a:lnTo>
                <a:lnTo>
                  <a:pt x="317" y="267"/>
                </a:lnTo>
                <a:lnTo>
                  <a:pt x="317" y="281"/>
                </a:lnTo>
                <a:lnTo>
                  <a:pt x="317" y="291"/>
                </a:lnTo>
                <a:lnTo>
                  <a:pt x="318" y="297"/>
                </a:lnTo>
                <a:lnTo>
                  <a:pt x="320" y="300"/>
                </a:lnTo>
                <a:lnTo>
                  <a:pt x="320" y="300"/>
                </a:lnTo>
                <a:lnTo>
                  <a:pt x="320" y="301"/>
                </a:lnTo>
                <a:lnTo>
                  <a:pt x="321" y="302"/>
                </a:lnTo>
                <a:lnTo>
                  <a:pt x="324" y="305"/>
                </a:lnTo>
                <a:lnTo>
                  <a:pt x="325" y="306"/>
                </a:lnTo>
                <a:lnTo>
                  <a:pt x="333" y="317"/>
                </a:lnTo>
                <a:lnTo>
                  <a:pt x="342" y="330"/>
                </a:lnTo>
                <a:lnTo>
                  <a:pt x="351" y="346"/>
                </a:lnTo>
                <a:lnTo>
                  <a:pt x="358" y="366"/>
                </a:lnTo>
                <a:lnTo>
                  <a:pt x="363" y="391"/>
                </a:lnTo>
                <a:lnTo>
                  <a:pt x="365" y="420"/>
                </a:lnTo>
                <a:lnTo>
                  <a:pt x="363" y="448"/>
                </a:lnTo>
                <a:lnTo>
                  <a:pt x="355" y="471"/>
                </a:lnTo>
                <a:lnTo>
                  <a:pt x="344" y="491"/>
                </a:lnTo>
                <a:lnTo>
                  <a:pt x="331" y="507"/>
                </a:lnTo>
                <a:lnTo>
                  <a:pt x="317" y="520"/>
                </a:lnTo>
                <a:lnTo>
                  <a:pt x="301" y="530"/>
                </a:lnTo>
                <a:lnTo>
                  <a:pt x="286" y="538"/>
                </a:lnTo>
                <a:lnTo>
                  <a:pt x="272" y="542"/>
                </a:lnTo>
                <a:lnTo>
                  <a:pt x="271" y="542"/>
                </a:lnTo>
                <a:lnTo>
                  <a:pt x="252" y="550"/>
                </a:lnTo>
                <a:lnTo>
                  <a:pt x="232" y="559"/>
                </a:lnTo>
                <a:lnTo>
                  <a:pt x="214" y="568"/>
                </a:lnTo>
                <a:lnTo>
                  <a:pt x="198" y="580"/>
                </a:lnTo>
                <a:lnTo>
                  <a:pt x="185" y="594"/>
                </a:lnTo>
                <a:lnTo>
                  <a:pt x="176" y="613"/>
                </a:lnTo>
                <a:lnTo>
                  <a:pt x="169" y="632"/>
                </a:lnTo>
                <a:lnTo>
                  <a:pt x="651" y="632"/>
                </a:lnTo>
                <a:lnTo>
                  <a:pt x="644" y="613"/>
                </a:lnTo>
                <a:lnTo>
                  <a:pt x="635" y="594"/>
                </a:lnTo>
                <a:lnTo>
                  <a:pt x="622" y="580"/>
                </a:lnTo>
                <a:lnTo>
                  <a:pt x="606" y="568"/>
                </a:lnTo>
                <a:lnTo>
                  <a:pt x="588" y="559"/>
                </a:lnTo>
                <a:lnTo>
                  <a:pt x="568" y="550"/>
                </a:lnTo>
                <a:lnTo>
                  <a:pt x="549" y="542"/>
                </a:lnTo>
                <a:lnTo>
                  <a:pt x="547" y="542"/>
                </a:lnTo>
                <a:lnTo>
                  <a:pt x="534" y="538"/>
                </a:lnTo>
                <a:lnTo>
                  <a:pt x="518" y="530"/>
                </a:lnTo>
                <a:lnTo>
                  <a:pt x="503" y="520"/>
                </a:lnTo>
                <a:lnTo>
                  <a:pt x="488" y="507"/>
                </a:lnTo>
                <a:lnTo>
                  <a:pt x="475" y="491"/>
                </a:lnTo>
                <a:lnTo>
                  <a:pt x="465" y="471"/>
                </a:lnTo>
                <a:lnTo>
                  <a:pt x="457" y="448"/>
                </a:lnTo>
                <a:lnTo>
                  <a:pt x="454" y="420"/>
                </a:lnTo>
                <a:lnTo>
                  <a:pt x="457" y="391"/>
                </a:lnTo>
                <a:lnTo>
                  <a:pt x="462" y="366"/>
                </a:lnTo>
                <a:lnTo>
                  <a:pt x="469" y="346"/>
                </a:lnTo>
                <a:lnTo>
                  <a:pt x="478" y="330"/>
                </a:lnTo>
                <a:lnTo>
                  <a:pt x="487" y="317"/>
                </a:lnTo>
                <a:lnTo>
                  <a:pt x="495" y="306"/>
                </a:lnTo>
                <a:lnTo>
                  <a:pt x="496" y="305"/>
                </a:lnTo>
                <a:lnTo>
                  <a:pt x="499" y="302"/>
                </a:lnTo>
                <a:lnTo>
                  <a:pt x="500" y="301"/>
                </a:lnTo>
                <a:lnTo>
                  <a:pt x="501" y="298"/>
                </a:lnTo>
                <a:lnTo>
                  <a:pt x="501" y="298"/>
                </a:lnTo>
                <a:lnTo>
                  <a:pt x="503" y="294"/>
                </a:lnTo>
                <a:lnTo>
                  <a:pt x="504" y="289"/>
                </a:lnTo>
                <a:lnTo>
                  <a:pt x="504" y="280"/>
                </a:lnTo>
                <a:lnTo>
                  <a:pt x="504" y="267"/>
                </a:lnTo>
                <a:lnTo>
                  <a:pt x="500" y="251"/>
                </a:lnTo>
                <a:lnTo>
                  <a:pt x="500" y="236"/>
                </a:lnTo>
                <a:lnTo>
                  <a:pt x="507" y="221"/>
                </a:lnTo>
                <a:lnTo>
                  <a:pt x="511" y="213"/>
                </a:lnTo>
                <a:lnTo>
                  <a:pt x="516" y="203"/>
                </a:lnTo>
                <a:lnTo>
                  <a:pt x="520" y="190"/>
                </a:lnTo>
                <a:lnTo>
                  <a:pt x="521" y="173"/>
                </a:lnTo>
                <a:lnTo>
                  <a:pt x="520" y="152"/>
                </a:lnTo>
                <a:lnTo>
                  <a:pt x="515" y="128"/>
                </a:lnTo>
                <a:lnTo>
                  <a:pt x="505" y="101"/>
                </a:lnTo>
                <a:lnTo>
                  <a:pt x="496" y="81"/>
                </a:lnTo>
                <a:lnTo>
                  <a:pt x="488" y="67"/>
                </a:lnTo>
                <a:lnTo>
                  <a:pt x="481" y="56"/>
                </a:lnTo>
                <a:lnTo>
                  <a:pt x="474" y="50"/>
                </a:lnTo>
                <a:lnTo>
                  <a:pt x="467" y="44"/>
                </a:lnTo>
                <a:lnTo>
                  <a:pt x="452" y="39"/>
                </a:lnTo>
                <a:lnTo>
                  <a:pt x="432" y="37"/>
                </a:lnTo>
                <a:close/>
                <a:moveTo>
                  <a:pt x="432" y="0"/>
                </a:moveTo>
                <a:lnTo>
                  <a:pt x="450" y="1"/>
                </a:lnTo>
                <a:lnTo>
                  <a:pt x="469" y="5"/>
                </a:lnTo>
                <a:lnTo>
                  <a:pt x="486" y="12"/>
                </a:lnTo>
                <a:lnTo>
                  <a:pt x="501" y="23"/>
                </a:lnTo>
                <a:lnTo>
                  <a:pt x="515" y="39"/>
                </a:lnTo>
                <a:lnTo>
                  <a:pt x="528" y="60"/>
                </a:lnTo>
                <a:lnTo>
                  <a:pt x="539" y="86"/>
                </a:lnTo>
                <a:lnTo>
                  <a:pt x="551" y="119"/>
                </a:lnTo>
                <a:lnTo>
                  <a:pt x="558" y="149"/>
                </a:lnTo>
                <a:lnTo>
                  <a:pt x="558" y="177"/>
                </a:lnTo>
                <a:lnTo>
                  <a:pt x="555" y="202"/>
                </a:lnTo>
                <a:lnTo>
                  <a:pt x="547" y="224"/>
                </a:lnTo>
                <a:lnTo>
                  <a:pt x="537" y="242"/>
                </a:lnTo>
                <a:lnTo>
                  <a:pt x="541" y="266"/>
                </a:lnTo>
                <a:lnTo>
                  <a:pt x="542" y="285"/>
                </a:lnTo>
                <a:lnTo>
                  <a:pt x="539" y="300"/>
                </a:lnTo>
                <a:lnTo>
                  <a:pt x="537" y="310"/>
                </a:lnTo>
                <a:lnTo>
                  <a:pt x="534" y="318"/>
                </a:lnTo>
                <a:lnTo>
                  <a:pt x="530" y="322"/>
                </a:lnTo>
                <a:lnTo>
                  <a:pt x="529" y="323"/>
                </a:lnTo>
                <a:lnTo>
                  <a:pt x="524" y="330"/>
                </a:lnTo>
                <a:lnTo>
                  <a:pt x="517" y="338"/>
                </a:lnTo>
                <a:lnTo>
                  <a:pt x="511" y="348"/>
                </a:lnTo>
                <a:lnTo>
                  <a:pt x="503" y="361"/>
                </a:lnTo>
                <a:lnTo>
                  <a:pt x="498" y="377"/>
                </a:lnTo>
                <a:lnTo>
                  <a:pt x="494" y="397"/>
                </a:lnTo>
                <a:lnTo>
                  <a:pt x="491" y="420"/>
                </a:lnTo>
                <a:lnTo>
                  <a:pt x="494" y="442"/>
                </a:lnTo>
                <a:lnTo>
                  <a:pt x="500" y="459"/>
                </a:lnTo>
                <a:lnTo>
                  <a:pt x="509" y="474"/>
                </a:lnTo>
                <a:lnTo>
                  <a:pt x="520" y="486"/>
                </a:lnTo>
                <a:lnTo>
                  <a:pt x="530" y="493"/>
                </a:lnTo>
                <a:lnTo>
                  <a:pt x="541" y="500"/>
                </a:lnTo>
                <a:lnTo>
                  <a:pt x="550" y="504"/>
                </a:lnTo>
                <a:lnTo>
                  <a:pt x="556" y="505"/>
                </a:lnTo>
                <a:lnTo>
                  <a:pt x="558" y="507"/>
                </a:lnTo>
                <a:lnTo>
                  <a:pt x="572" y="512"/>
                </a:lnTo>
                <a:lnTo>
                  <a:pt x="588" y="517"/>
                </a:lnTo>
                <a:lnTo>
                  <a:pt x="605" y="525"/>
                </a:lnTo>
                <a:lnTo>
                  <a:pt x="623" y="535"/>
                </a:lnTo>
                <a:lnTo>
                  <a:pt x="640" y="547"/>
                </a:lnTo>
                <a:lnTo>
                  <a:pt x="656" y="562"/>
                </a:lnTo>
                <a:lnTo>
                  <a:pt x="669" y="579"/>
                </a:lnTo>
                <a:lnTo>
                  <a:pt x="679" y="599"/>
                </a:lnTo>
                <a:lnTo>
                  <a:pt x="686" y="623"/>
                </a:lnTo>
                <a:lnTo>
                  <a:pt x="689" y="652"/>
                </a:lnTo>
                <a:lnTo>
                  <a:pt x="689" y="652"/>
                </a:lnTo>
                <a:lnTo>
                  <a:pt x="689" y="653"/>
                </a:lnTo>
                <a:lnTo>
                  <a:pt x="689" y="656"/>
                </a:lnTo>
                <a:lnTo>
                  <a:pt x="687" y="658"/>
                </a:lnTo>
                <a:lnTo>
                  <a:pt x="687" y="661"/>
                </a:lnTo>
                <a:lnTo>
                  <a:pt x="685" y="664"/>
                </a:lnTo>
                <a:lnTo>
                  <a:pt x="683" y="666"/>
                </a:lnTo>
                <a:lnTo>
                  <a:pt x="679" y="668"/>
                </a:lnTo>
                <a:lnTo>
                  <a:pt x="676" y="669"/>
                </a:lnTo>
                <a:lnTo>
                  <a:pt x="670" y="670"/>
                </a:lnTo>
                <a:lnTo>
                  <a:pt x="149" y="670"/>
                </a:lnTo>
                <a:lnTo>
                  <a:pt x="144" y="669"/>
                </a:lnTo>
                <a:lnTo>
                  <a:pt x="140" y="668"/>
                </a:lnTo>
                <a:lnTo>
                  <a:pt x="136" y="666"/>
                </a:lnTo>
                <a:lnTo>
                  <a:pt x="135" y="664"/>
                </a:lnTo>
                <a:lnTo>
                  <a:pt x="132" y="661"/>
                </a:lnTo>
                <a:lnTo>
                  <a:pt x="132" y="658"/>
                </a:lnTo>
                <a:lnTo>
                  <a:pt x="131" y="656"/>
                </a:lnTo>
                <a:lnTo>
                  <a:pt x="131" y="653"/>
                </a:lnTo>
                <a:lnTo>
                  <a:pt x="131" y="652"/>
                </a:lnTo>
                <a:lnTo>
                  <a:pt x="131" y="652"/>
                </a:lnTo>
                <a:lnTo>
                  <a:pt x="134" y="623"/>
                </a:lnTo>
                <a:lnTo>
                  <a:pt x="140" y="599"/>
                </a:lnTo>
                <a:lnTo>
                  <a:pt x="151" y="579"/>
                </a:lnTo>
                <a:lnTo>
                  <a:pt x="164" y="562"/>
                </a:lnTo>
                <a:lnTo>
                  <a:pt x="180" y="547"/>
                </a:lnTo>
                <a:lnTo>
                  <a:pt x="197" y="535"/>
                </a:lnTo>
                <a:lnTo>
                  <a:pt x="215" y="525"/>
                </a:lnTo>
                <a:lnTo>
                  <a:pt x="232" y="517"/>
                </a:lnTo>
                <a:lnTo>
                  <a:pt x="248" y="512"/>
                </a:lnTo>
                <a:lnTo>
                  <a:pt x="262" y="507"/>
                </a:lnTo>
                <a:lnTo>
                  <a:pt x="263" y="505"/>
                </a:lnTo>
                <a:lnTo>
                  <a:pt x="270" y="504"/>
                </a:lnTo>
                <a:lnTo>
                  <a:pt x="279" y="500"/>
                </a:lnTo>
                <a:lnTo>
                  <a:pt x="289" y="493"/>
                </a:lnTo>
                <a:lnTo>
                  <a:pt x="300" y="486"/>
                </a:lnTo>
                <a:lnTo>
                  <a:pt x="310" y="474"/>
                </a:lnTo>
                <a:lnTo>
                  <a:pt x="320" y="459"/>
                </a:lnTo>
                <a:lnTo>
                  <a:pt x="326" y="442"/>
                </a:lnTo>
                <a:lnTo>
                  <a:pt x="329" y="420"/>
                </a:lnTo>
                <a:lnTo>
                  <a:pt x="326" y="397"/>
                </a:lnTo>
                <a:lnTo>
                  <a:pt x="322" y="377"/>
                </a:lnTo>
                <a:lnTo>
                  <a:pt x="317" y="361"/>
                </a:lnTo>
                <a:lnTo>
                  <a:pt x="309" y="348"/>
                </a:lnTo>
                <a:lnTo>
                  <a:pt x="303" y="338"/>
                </a:lnTo>
                <a:lnTo>
                  <a:pt x="296" y="330"/>
                </a:lnTo>
                <a:lnTo>
                  <a:pt x="291" y="323"/>
                </a:lnTo>
                <a:lnTo>
                  <a:pt x="289" y="322"/>
                </a:lnTo>
                <a:lnTo>
                  <a:pt x="287" y="317"/>
                </a:lnTo>
                <a:lnTo>
                  <a:pt x="283" y="310"/>
                </a:lnTo>
                <a:lnTo>
                  <a:pt x="280" y="298"/>
                </a:lnTo>
                <a:lnTo>
                  <a:pt x="279" y="284"/>
                </a:lnTo>
                <a:lnTo>
                  <a:pt x="280" y="264"/>
                </a:lnTo>
                <a:lnTo>
                  <a:pt x="284" y="241"/>
                </a:lnTo>
                <a:lnTo>
                  <a:pt x="278" y="225"/>
                </a:lnTo>
                <a:lnTo>
                  <a:pt x="271" y="205"/>
                </a:lnTo>
                <a:lnTo>
                  <a:pt x="265" y="183"/>
                </a:lnTo>
                <a:lnTo>
                  <a:pt x="261" y="160"/>
                </a:lnTo>
                <a:lnTo>
                  <a:pt x="262" y="135"/>
                </a:lnTo>
                <a:lnTo>
                  <a:pt x="269" y="110"/>
                </a:lnTo>
                <a:lnTo>
                  <a:pt x="280" y="85"/>
                </a:lnTo>
                <a:lnTo>
                  <a:pt x="293" y="64"/>
                </a:lnTo>
                <a:lnTo>
                  <a:pt x="307" y="50"/>
                </a:lnTo>
                <a:lnTo>
                  <a:pt x="321" y="38"/>
                </a:lnTo>
                <a:lnTo>
                  <a:pt x="337" y="29"/>
                </a:lnTo>
                <a:lnTo>
                  <a:pt x="355" y="20"/>
                </a:lnTo>
                <a:lnTo>
                  <a:pt x="367" y="13"/>
                </a:lnTo>
                <a:lnTo>
                  <a:pt x="386" y="6"/>
                </a:lnTo>
                <a:lnTo>
                  <a:pt x="409" y="1"/>
                </a:lnTo>
                <a:lnTo>
                  <a:pt x="432" y="0"/>
                </a:lnTo>
                <a:close/>
              </a:path>
            </a:pathLst>
          </a:custGeom>
          <a:solidFill>
            <a:srgbClr val="0070C0"/>
          </a:solidFill>
          <a:ln w="0">
            <a:noFill/>
            <a:prstDash val="solid"/>
            <a:round/>
            <a:headEnd/>
            <a:tailEnd/>
          </a:ln>
        </p:spPr>
        <p:txBody>
          <a:bodyPr vert="horz" wrap="square" lIns="131674" tIns="65837" rIns="131674" bIns="65837" numCol="1" anchor="t" anchorCtr="0" compatLnSpc="1">
            <a:prstTxWarp prst="textNoShape">
              <a:avLst/>
            </a:prstTxWarp>
          </a:bodyPr>
          <a:lstStyle/>
          <a:p>
            <a:endParaRPr lang="zh-CN" altLang="en-US" sz="4147" dirty="0">
              <a:solidFill>
                <a:schemeClr val="accent5"/>
              </a:solidFill>
            </a:endParaRPr>
          </a:p>
        </p:txBody>
      </p:sp>
      <p:sp>
        <p:nvSpPr>
          <p:cNvPr id="44" name="Flowchart: Terminator 43">
            <a:extLst>
              <a:ext uri="{FF2B5EF4-FFF2-40B4-BE49-F238E27FC236}">
                <a16:creationId xmlns:a16="http://schemas.microsoft.com/office/drawing/2014/main" id="{00C485B1-76ED-4EE1-B200-0FBDC6707FF0}"/>
              </a:ext>
            </a:extLst>
          </p:cNvPr>
          <p:cNvSpPr/>
          <p:nvPr/>
        </p:nvSpPr>
        <p:spPr bwMode="auto">
          <a:xfrm>
            <a:off x="685800" y="3191356"/>
            <a:ext cx="4035735" cy="972000"/>
          </a:xfrm>
          <a:prstGeom prst="flowChartTerminator">
            <a:avLst/>
          </a:prstGeom>
          <a:solidFill>
            <a:schemeClr val="accent3"/>
          </a:solidFill>
          <a:ln>
            <a:noFill/>
          </a:ln>
          <a:effectLst/>
        </p:spPr>
        <p:txBody>
          <a:bodyPr vert="horz" wrap="square" lIns="131674" tIns="65837" rIns="131674" bIns="65837" numCol="1" rtlCol="0" anchor="t" anchorCtr="0" compatLnSpc="1">
            <a:prstTxWarp prst="textNoShape">
              <a:avLst/>
            </a:prstTxWarp>
            <a:spAutoFit/>
          </a:bodyPr>
          <a:lstStyle/>
          <a:p>
            <a:pPr algn="r" defTabSz="1316736" fontAlgn="base">
              <a:spcBef>
                <a:spcPct val="50000"/>
              </a:spcBef>
              <a:spcAft>
                <a:spcPct val="0"/>
              </a:spcAft>
            </a:pPr>
            <a:endParaRPr lang="en-US" sz="1728" dirty="0">
              <a:latin typeface="Arial" charset="0"/>
            </a:endParaRPr>
          </a:p>
        </p:txBody>
      </p:sp>
      <p:sp>
        <p:nvSpPr>
          <p:cNvPr id="47" name="Oval 46">
            <a:extLst>
              <a:ext uri="{FF2B5EF4-FFF2-40B4-BE49-F238E27FC236}">
                <a16:creationId xmlns:a16="http://schemas.microsoft.com/office/drawing/2014/main" id="{5B456A38-868D-45CE-B469-E9A3DD3CD61C}"/>
              </a:ext>
            </a:extLst>
          </p:cNvPr>
          <p:cNvSpPr>
            <a:spLocks noChangeArrowheads="1"/>
          </p:cNvSpPr>
          <p:nvPr/>
        </p:nvSpPr>
        <p:spPr bwMode="auto">
          <a:xfrm>
            <a:off x="905900" y="4864614"/>
            <a:ext cx="720834" cy="624059"/>
          </a:xfrm>
          <a:prstGeom prst="ellipse">
            <a:avLst/>
          </a:prstGeom>
          <a:solidFill>
            <a:schemeClr val="bg1"/>
          </a:solidFill>
          <a:ln w="9525">
            <a:noFill/>
            <a:round/>
            <a:headEnd/>
            <a:tailEnd/>
          </a:ln>
        </p:spPr>
        <p:txBody>
          <a:bodyPr vert="horz" wrap="square" lIns="131674" tIns="65837" rIns="131674" bIns="65837" numCol="1" anchor="t" anchorCtr="0" compatLnSpc="1">
            <a:prstTxWarp prst="textNoShape">
              <a:avLst/>
            </a:prstTxWarp>
          </a:bodyPr>
          <a:lstStyle/>
          <a:p>
            <a:endParaRPr lang="zh-CN" altLang="en-US" sz="4147" dirty="0"/>
          </a:p>
        </p:txBody>
      </p:sp>
      <p:sp>
        <p:nvSpPr>
          <p:cNvPr id="55" name="Freeform 19">
            <a:extLst>
              <a:ext uri="{FF2B5EF4-FFF2-40B4-BE49-F238E27FC236}">
                <a16:creationId xmlns:a16="http://schemas.microsoft.com/office/drawing/2014/main" id="{0B593E4D-9479-4425-9A47-A5A3BC5BB5EE}"/>
              </a:ext>
            </a:extLst>
          </p:cNvPr>
          <p:cNvSpPr>
            <a:spLocks noEditPoints="1"/>
          </p:cNvSpPr>
          <p:nvPr/>
        </p:nvSpPr>
        <p:spPr bwMode="auto">
          <a:xfrm>
            <a:off x="1048092" y="4982115"/>
            <a:ext cx="456193" cy="414746"/>
          </a:xfrm>
          <a:custGeom>
            <a:avLst/>
            <a:gdLst>
              <a:gd name="T0" fmla="*/ 274 w 740"/>
              <a:gd name="T1" fmla="*/ 555 h 740"/>
              <a:gd name="T2" fmla="*/ 283 w 740"/>
              <a:gd name="T3" fmla="*/ 562 h 740"/>
              <a:gd name="T4" fmla="*/ 286 w 740"/>
              <a:gd name="T5" fmla="*/ 571 h 740"/>
              <a:gd name="T6" fmla="*/ 283 w 740"/>
              <a:gd name="T7" fmla="*/ 580 h 740"/>
              <a:gd name="T8" fmla="*/ 231 w 740"/>
              <a:gd name="T9" fmla="*/ 634 h 740"/>
              <a:gd name="T10" fmla="*/ 223 w 740"/>
              <a:gd name="T11" fmla="*/ 638 h 740"/>
              <a:gd name="T12" fmla="*/ 214 w 740"/>
              <a:gd name="T13" fmla="*/ 638 h 740"/>
              <a:gd name="T14" fmla="*/ 205 w 740"/>
              <a:gd name="T15" fmla="*/ 631 h 740"/>
              <a:gd name="T16" fmla="*/ 202 w 740"/>
              <a:gd name="T17" fmla="*/ 622 h 740"/>
              <a:gd name="T18" fmla="*/ 205 w 740"/>
              <a:gd name="T19" fmla="*/ 613 h 740"/>
              <a:gd name="T20" fmla="*/ 257 w 740"/>
              <a:gd name="T21" fmla="*/ 559 h 740"/>
              <a:gd name="T22" fmla="*/ 265 w 740"/>
              <a:gd name="T23" fmla="*/ 555 h 740"/>
              <a:gd name="T24" fmla="*/ 252 w 740"/>
              <a:gd name="T25" fmla="*/ 470 h 740"/>
              <a:gd name="T26" fmla="*/ 262 w 740"/>
              <a:gd name="T27" fmla="*/ 474 h 740"/>
              <a:gd name="T28" fmla="*/ 269 w 740"/>
              <a:gd name="T29" fmla="*/ 482 h 740"/>
              <a:gd name="T30" fmla="*/ 269 w 740"/>
              <a:gd name="T31" fmla="*/ 491 h 740"/>
              <a:gd name="T32" fmla="*/ 263 w 740"/>
              <a:gd name="T33" fmla="*/ 499 h 740"/>
              <a:gd name="T34" fmla="*/ 93 w 740"/>
              <a:gd name="T35" fmla="*/ 669 h 740"/>
              <a:gd name="T36" fmla="*/ 84 w 740"/>
              <a:gd name="T37" fmla="*/ 672 h 740"/>
              <a:gd name="T38" fmla="*/ 74 w 740"/>
              <a:gd name="T39" fmla="*/ 669 h 740"/>
              <a:gd name="T40" fmla="*/ 68 w 740"/>
              <a:gd name="T41" fmla="*/ 660 h 740"/>
              <a:gd name="T42" fmla="*/ 68 w 740"/>
              <a:gd name="T43" fmla="*/ 651 h 740"/>
              <a:gd name="T44" fmla="*/ 72 w 740"/>
              <a:gd name="T45" fmla="*/ 643 h 740"/>
              <a:gd name="T46" fmla="*/ 244 w 740"/>
              <a:gd name="T47" fmla="*/ 473 h 740"/>
              <a:gd name="T48" fmla="*/ 252 w 740"/>
              <a:gd name="T49" fmla="*/ 470 h 740"/>
              <a:gd name="T50" fmla="*/ 173 w 740"/>
              <a:gd name="T51" fmla="*/ 455 h 740"/>
              <a:gd name="T52" fmla="*/ 182 w 740"/>
              <a:gd name="T53" fmla="*/ 461 h 740"/>
              <a:gd name="T54" fmla="*/ 185 w 740"/>
              <a:gd name="T55" fmla="*/ 470 h 740"/>
              <a:gd name="T56" fmla="*/ 182 w 740"/>
              <a:gd name="T57" fmla="*/ 479 h 740"/>
              <a:gd name="T58" fmla="*/ 163 w 740"/>
              <a:gd name="T59" fmla="*/ 499 h 740"/>
              <a:gd name="T60" fmla="*/ 156 w 740"/>
              <a:gd name="T61" fmla="*/ 503 h 740"/>
              <a:gd name="T62" fmla="*/ 146 w 740"/>
              <a:gd name="T63" fmla="*/ 503 h 740"/>
              <a:gd name="T64" fmla="*/ 138 w 740"/>
              <a:gd name="T65" fmla="*/ 498 h 740"/>
              <a:gd name="T66" fmla="*/ 135 w 740"/>
              <a:gd name="T67" fmla="*/ 487 h 740"/>
              <a:gd name="T68" fmla="*/ 137 w 740"/>
              <a:gd name="T69" fmla="*/ 479 h 740"/>
              <a:gd name="T70" fmla="*/ 156 w 740"/>
              <a:gd name="T71" fmla="*/ 458 h 740"/>
              <a:gd name="T72" fmla="*/ 164 w 740"/>
              <a:gd name="T73" fmla="*/ 455 h 740"/>
              <a:gd name="T74" fmla="*/ 673 w 740"/>
              <a:gd name="T75" fmla="*/ 91 h 740"/>
              <a:gd name="T76" fmla="*/ 421 w 740"/>
              <a:gd name="T77" fmla="*/ 680 h 740"/>
              <a:gd name="T78" fmla="*/ 650 w 740"/>
              <a:gd name="T79" fmla="*/ 67 h 740"/>
              <a:gd name="T80" fmla="*/ 299 w 740"/>
              <a:gd name="T81" fmla="*/ 418 h 740"/>
              <a:gd name="T82" fmla="*/ 723 w 740"/>
              <a:gd name="T83" fmla="*/ 0 h 740"/>
              <a:gd name="T84" fmla="*/ 732 w 740"/>
              <a:gd name="T85" fmla="*/ 3 h 740"/>
              <a:gd name="T86" fmla="*/ 739 w 740"/>
              <a:gd name="T87" fmla="*/ 12 h 740"/>
              <a:gd name="T88" fmla="*/ 739 w 740"/>
              <a:gd name="T89" fmla="*/ 21 h 740"/>
              <a:gd name="T90" fmla="*/ 737 w 740"/>
              <a:gd name="T91" fmla="*/ 24 h 740"/>
              <a:gd name="T92" fmla="*/ 435 w 740"/>
              <a:gd name="T93" fmla="*/ 729 h 740"/>
              <a:gd name="T94" fmla="*/ 435 w 740"/>
              <a:gd name="T95" fmla="*/ 729 h 740"/>
              <a:gd name="T96" fmla="*/ 430 w 740"/>
              <a:gd name="T97" fmla="*/ 737 h 740"/>
              <a:gd name="T98" fmla="*/ 421 w 740"/>
              <a:gd name="T99" fmla="*/ 740 h 740"/>
              <a:gd name="T100" fmla="*/ 410 w 740"/>
              <a:gd name="T101" fmla="*/ 736 h 740"/>
              <a:gd name="T102" fmla="*/ 405 w 740"/>
              <a:gd name="T103" fmla="*/ 727 h 740"/>
              <a:gd name="T104" fmla="*/ 290 w 740"/>
              <a:gd name="T105" fmla="*/ 449 h 740"/>
              <a:gd name="T106" fmla="*/ 12 w 740"/>
              <a:gd name="T107" fmla="*/ 335 h 740"/>
              <a:gd name="T108" fmla="*/ 4 w 740"/>
              <a:gd name="T109" fmla="*/ 329 h 740"/>
              <a:gd name="T110" fmla="*/ 0 w 740"/>
              <a:gd name="T111" fmla="*/ 320 h 740"/>
              <a:gd name="T112" fmla="*/ 3 w 740"/>
              <a:gd name="T113" fmla="*/ 311 h 740"/>
              <a:gd name="T114" fmla="*/ 10 w 740"/>
              <a:gd name="T115" fmla="*/ 304 h 740"/>
              <a:gd name="T116" fmla="*/ 11 w 740"/>
              <a:gd name="T117" fmla="*/ 304 h 740"/>
              <a:gd name="T118" fmla="*/ 715 w 740"/>
              <a:gd name="T119" fmla="*/ 2 h 740"/>
              <a:gd name="T120" fmla="*/ 719 w 740"/>
              <a:gd name="T121" fmla="*/ 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0" h="740">
                <a:moveTo>
                  <a:pt x="269" y="554"/>
                </a:moveTo>
                <a:lnTo>
                  <a:pt x="274" y="555"/>
                </a:lnTo>
                <a:lnTo>
                  <a:pt x="279" y="558"/>
                </a:lnTo>
                <a:lnTo>
                  <a:pt x="283" y="562"/>
                </a:lnTo>
                <a:lnTo>
                  <a:pt x="284" y="566"/>
                </a:lnTo>
                <a:lnTo>
                  <a:pt x="286" y="571"/>
                </a:lnTo>
                <a:lnTo>
                  <a:pt x="286" y="576"/>
                </a:lnTo>
                <a:lnTo>
                  <a:pt x="283" y="580"/>
                </a:lnTo>
                <a:lnTo>
                  <a:pt x="281" y="583"/>
                </a:lnTo>
                <a:lnTo>
                  <a:pt x="231" y="634"/>
                </a:lnTo>
                <a:lnTo>
                  <a:pt x="227" y="637"/>
                </a:lnTo>
                <a:lnTo>
                  <a:pt x="223" y="638"/>
                </a:lnTo>
                <a:lnTo>
                  <a:pt x="219" y="639"/>
                </a:lnTo>
                <a:lnTo>
                  <a:pt x="214" y="638"/>
                </a:lnTo>
                <a:lnTo>
                  <a:pt x="209" y="635"/>
                </a:lnTo>
                <a:lnTo>
                  <a:pt x="205" y="631"/>
                </a:lnTo>
                <a:lnTo>
                  <a:pt x="203" y="627"/>
                </a:lnTo>
                <a:lnTo>
                  <a:pt x="202" y="622"/>
                </a:lnTo>
                <a:lnTo>
                  <a:pt x="202" y="617"/>
                </a:lnTo>
                <a:lnTo>
                  <a:pt x="205" y="613"/>
                </a:lnTo>
                <a:lnTo>
                  <a:pt x="207" y="610"/>
                </a:lnTo>
                <a:lnTo>
                  <a:pt x="257" y="559"/>
                </a:lnTo>
                <a:lnTo>
                  <a:pt x="261" y="557"/>
                </a:lnTo>
                <a:lnTo>
                  <a:pt x="265" y="555"/>
                </a:lnTo>
                <a:lnTo>
                  <a:pt x="269" y="554"/>
                </a:lnTo>
                <a:close/>
                <a:moveTo>
                  <a:pt x="252" y="470"/>
                </a:moveTo>
                <a:lnTo>
                  <a:pt x="257" y="472"/>
                </a:lnTo>
                <a:lnTo>
                  <a:pt x="262" y="474"/>
                </a:lnTo>
                <a:lnTo>
                  <a:pt x="266" y="477"/>
                </a:lnTo>
                <a:lnTo>
                  <a:pt x="269" y="482"/>
                </a:lnTo>
                <a:lnTo>
                  <a:pt x="269" y="487"/>
                </a:lnTo>
                <a:lnTo>
                  <a:pt x="269" y="491"/>
                </a:lnTo>
                <a:lnTo>
                  <a:pt x="266" y="496"/>
                </a:lnTo>
                <a:lnTo>
                  <a:pt x="263" y="499"/>
                </a:lnTo>
                <a:lnTo>
                  <a:pt x="96" y="667"/>
                </a:lnTo>
                <a:lnTo>
                  <a:pt x="93" y="669"/>
                </a:lnTo>
                <a:lnTo>
                  <a:pt x="88" y="672"/>
                </a:lnTo>
                <a:lnTo>
                  <a:pt x="84" y="672"/>
                </a:lnTo>
                <a:lnTo>
                  <a:pt x="79" y="672"/>
                </a:lnTo>
                <a:lnTo>
                  <a:pt x="74" y="669"/>
                </a:lnTo>
                <a:lnTo>
                  <a:pt x="71" y="665"/>
                </a:lnTo>
                <a:lnTo>
                  <a:pt x="68" y="660"/>
                </a:lnTo>
                <a:lnTo>
                  <a:pt x="67" y="655"/>
                </a:lnTo>
                <a:lnTo>
                  <a:pt x="68" y="651"/>
                </a:lnTo>
                <a:lnTo>
                  <a:pt x="70" y="647"/>
                </a:lnTo>
                <a:lnTo>
                  <a:pt x="72" y="643"/>
                </a:lnTo>
                <a:lnTo>
                  <a:pt x="240" y="476"/>
                </a:lnTo>
                <a:lnTo>
                  <a:pt x="244" y="473"/>
                </a:lnTo>
                <a:lnTo>
                  <a:pt x="248" y="472"/>
                </a:lnTo>
                <a:lnTo>
                  <a:pt x="252" y="470"/>
                </a:lnTo>
                <a:close/>
                <a:moveTo>
                  <a:pt x="168" y="453"/>
                </a:moveTo>
                <a:lnTo>
                  <a:pt x="173" y="455"/>
                </a:lnTo>
                <a:lnTo>
                  <a:pt x="178" y="457"/>
                </a:lnTo>
                <a:lnTo>
                  <a:pt x="182" y="461"/>
                </a:lnTo>
                <a:lnTo>
                  <a:pt x="184" y="465"/>
                </a:lnTo>
                <a:lnTo>
                  <a:pt x="185" y="470"/>
                </a:lnTo>
                <a:lnTo>
                  <a:pt x="185" y="476"/>
                </a:lnTo>
                <a:lnTo>
                  <a:pt x="182" y="479"/>
                </a:lnTo>
                <a:lnTo>
                  <a:pt x="180" y="482"/>
                </a:lnTo>
                <a:lnTo>
                  <a:pt x="163" y="499"/>
                </a:lnTo>
                <a:lnTo>
                  <a:pt x="160" y="502"/>
                </a:lnTo>
                <a:lnTo>
                  <a:pt x="156" y="503"/>
                </a:lnTo>
                <a:lnTo>
                  <a:pt x="151" y="504"/>
                </a:lnTo>
                <a:lnTo>
                  <a:pt x="146" y="503"/>
                </a:lnTo>
                <a:lnTo>
                  <a:pt x="142" y="500"/>
                </a:lnTo>
                <a:lnTo>
                  <a:pt x="138" y="498"/>
                </a:lnTo>
                <a:lnTo>
                  <a:pt x="135" y="493"/>
                </a:lnTo>
                <a:lnTo>
                  <a:pt x="135" y="487"/>
                </a:lnTo>
                <a:lnTo>
                  <a:pt x="135" y="483"/>
                </a:lnTo>
                <a:lnTo>
                  <a:pt x="137" y="479"/>
                </a:lnTo>
                <a:lnTo>
                  <a:pt x="139" y="476"/>
                </a:lnTo>
                <a:lnTo>
                  <a:pt x="156" y="458"/>
                </a:lnTo>
                <a:lnTo>
                  <a:pt x="160" y="456"/>
                </a:lnTo>
                <a:lnTo>
                  <a:pt x="164" y="455"/>
                </a:lnTo>
                <a:lnTo>
                  <a:pt x="168" y="453"/>
                </a:lnTo>
                <a:close/>
                <a:moveTo>
                  <a:pt x="673" y="91"/>
                </a:moveTo>
                <a:lnTo>
                  <a:pt x="322" y="441"/>
                </a:lnTo>
                <a:lnTo>
                  <a:pt x="421" y="680"/>
                </a:lnTo>
                <a:lnTo>
                  <a:pt x="673" y="91"/>
                </a:lnTo>
                <a:close/>
                <a:moveTo>
                  <a:pt x="650" y="67"/>
                </a:moveTo>
                <a:lnTo>
                  <a:pt x="61" y="320"/>
                </a:lnTo>
                <a:lnTo>
                  <a:pt x="299" y="418"/>
                </a:lnTo>
                <a:lnTo>
                  <a:pt x="650" y="67"/>
                </a:lnTo>
                <a:close/>
                <a:moveTo>
                  <a:pt x="723" y="0"/>
                </a:moveTo>
                <a:lnTo>
                  <a:pt x="728" y="2"/>
                </a:lnTo>
                <a:lnTo>
                  <a:pt x="732" y="3"/>
                </a:lnTo>
                <a:lnTo>
                  <a:pt x="736" y="7"/>
                </a:lnTo>
                <a:lnTo>
                  <a:pt x="739" y="12"/>
                </a:lnTo>
                <a:lnTo>
                  <a:pt x="740" y="17"/>
                </a:lnTo>
                <a:lnTo>
                  <a:pt x="739" y="21"/>
                </a:lnTo>
                <a:lnTo>
                  <a:pt x="737" y="24"/>
                </a:lnTo>
                <a:lnTo>
                  <a:pt x="737" y="24"/>
                </a:lnTo>
                <a:lnTo>
                  <a:pt x="436" y="729"/>
                </a:lnTo>
                <a:lnTo>
                  <a:pt x="435" y="729"/>
                </a:lnTo>
                <a:lnTo>
                  <a:pt x="435" y="729"/>
                </a:lnTo>
                <a:lnTo>
                  <a:pt x="435" y="729"/>
                </a:lnTo>
                <a:lnTo>
                  <a:pt x="432" y="733"/>
                </a:lnTo>
                <a:lnTo>
                  <a:pt x="430" y="737"/>
                </a:lnTo>
                <a:lnTo>
                  <a:pt x="425" y="739"/>
                </a:lnTo>
                <a:lnTo>
                  <a:pt x="421" y="740"/>
                </a:lnTo>
                <a:lnTo>
                  <a:pt x="415" y="739"/>
                </a:lnTo>
                <a:lnTo>
                  <a:pt x="410" y="736"/>
                </a:lnTo>
                <a:lnTo>
                  <a:pt x="406" y="732"/>
                </a:lnTo>
                <a:lnTo>
                  <a:pt x="405" y="727"/>
                </a:lnTo>
                <a:lnTo>
                  <a:pt x="404" y="727"/>
                </a:lnTo>
                <a:lnTo>
                  <a:pt x="290" y="449"/>
                </a:lnTo>
                <a:lnTo>
                  <a:pt x="12" y="335"/>
                </a:lnTo>
                <a:lnTo>
                  <a:pt x="12" y="335"/>
                </a:lnTo>
                <a:lnTo>
                  <a:pt x="7" y="333"/>
                </a:lnTo>
                <a:lnTo>
                  <a:pt x="4" y="329"/>
                </a:lnTo>
                <a:lnTo>
                  <a:pt x="2" y="325"/>
                </a:lnTo>
                <a:lnTo>
                  <a:pt x="0" y="320"/>
                </a:lnTo>
                <a:lnTo>
                  <a:pt x="0" y="314"/>
                </a:lnTo>
                <a:lnTo>
                  <a:pt x="3" y="311"/>
                </a:lnTo>
                <a:lnTo>
                  <a:pt x="6" y="307"/>
                </a:lnTo>
                <a:lnTo>
                  <a:pt x="10" y="304"/>
                </a:lnTo>
                <a:lnTo>
                  <a:pt x="10" y="304"/>
                </a:lnTo>
                <a:lnTo>
                  <a:pt x="11" y="304"/>
                </a:lnTo>
                <a:lnTo>
                  <a:pt x="11" y="304"/>
                </a:lnTo>
                <a:lnTo>
                  <a:pt x="715" y="2"/>
                </a:lnTo>
                <a:lnTo>
                  <a:pt x="715" y="2"/>
                </a:lnTo>
                <a:lnTo>
                  <a:pt x="719" y="0"/>
                </a:lnTo>
                <a:lnTo>
                  <a:pt x="723" y="0"/>
                </a:lnTo>
                <a:close/>
              </a:path>
            </a:pathLst>
          </a:custGeom>
          <a:solidFill>
            <a:schemeClr val="accent3">
              <a:lumMod val="60000"/>
              <a:lumOff val="40000"/>
            </a:schemeClr>
          </a:solidFill>
          <a:ln w="0">
            <a:noFill/>
            <a:prstDash val="solid"/>
            <a:round/>
            <a:headEnd/>
            <a:tailEnd/>
          </a:ln>
        </p:spPr>
        <p:txBody>
          <a:bodyPr vert="horz" wrap="square" lIns="131674" tIns="65837" rIns="131674" bIns="65837" numCol="1" anchor="t" anchorCtr="0" compatLnSpc="1">
            <a:prstTxWarp prst="textNoShape">
              <a:avLst/>
            </a:prstTxWarp>
          </a:bodyPr>
          <a:lstStyle/>
          <a:p>
            <a:endParaRPr lang="zh-CN" altLang="en-US" sz="4147" dirty="0">
              <a:solidFill>
                <a:schemeClr val="accent5"/>
              </a:solidFill>
            </a:endParaRPr>
          </a:p>
        </p:txBody>
      </p:sp>
      <p:sp>
        <p:nvSpPr>
          <p:cNvPr id="57" name="Flowchart: Terminator 56">
            <a:extLst>
              <a:ext uri="{FF2B5EF4-FFF2-40B4-BE49-F238E27FC236}">
                <a16:creationId xmlns:a16="http://schemas.microsoft.com/office/drawing/2014/main" id="{62B644D8-503E-4492-86F2-34FECB452499}"/>
              </a:ext>
            </a:extLst>
          </p:cNvPr>
          <p:cNvSpPr/>
          <p:nvPr/>
        </p:nvSpPr>
        <p:spPr bwMode="auto">
          <a:xfrm>
            <a:off x="714870" y="6041049"/>
            <a:ext cx="4006666" cy="972000"/>
          </a:xfrm>
          <a:prstGeom prst="flowChartTerminator">
            <a:avLst/>
          </a:prstGeom>
          <a:solidFill>
            <a:schemeClr val="accent3">
              <a:lumMod val="40000"/>
              <a:lumOff val="60000"/>
            </a:schemeClr>
          </a:solidFill>
          <a:ln>
            <a:noFill/>
          </a:ln>
          <a:effectLst/>
        </p:spPr>
        <p:txBody>
          <a:bodyPr vert="horz" wrap="square" lIns="131674" tIns="65837" rIns="131674" bIns="65837" numCol="1" rtlCol="0" anchor="t" anchorCtr="0" compatLnSpc="1">
            <a:prstTxWarp prst="textNoShape">
              <a:avLst/>
            </a:prstTxWarp>
            <a:spAutoFit/>
          </a:bodyPr>
          <a:lstStyle/>
          <a:p>
            <a:pPr algn="r" defTabSz="1316736" fontAlgn="base">
              <a:spcBef>
                <a:spcPct val="50000"/>
              </a:spcBef>
              <a:spcAft>
                <a:spcPct val="0"/>
              </a:spcAft>
            </a:pPr>
            <a:endParaRPr lang="en-US" sz="1728" dirty="0">
              <a:latin typeface="Arial" charset="0"/>
            </a:endParaRPr>
          </a:p>
        </p:txBody>
      </p:sp>
      <p:sp>
        <p:nvSpPr>
          <p:cNvPr id="42" name="Oval 41">
            <a:extLst>
              <a:ext uri="{FF2B5EF4-FFF2-40B4-BE49-F238E27FC236}">
                <a16:creationId xmlns:a16="http://schemas.microsoft.com/office/drawing/2014/main" id="{E6F9D5A2-727E-47EA-93F9-4B4407498815}"/>
              </a:ext>
            </a:extLst>
          </p:cNvPr>
          <p:cNvSpPr>
            <a:spLocks noChangeArrowheads="1"/>
          </p:cNvSpPr>
          <p:nvPr/>
        </p:nvSpPr>
        <p:spPr bwMode="auto">
          <a:xfrm rot="10800000">
            <a:off x="892229" y="3361568"/>
            <a:ext cx="734505" cy="657622"/>
          </a:xfrm>
          <a:prstGeom prst="ellipse">
            <a:avLst/>
          </a:prstGeom>
          <a:solidFill>
            <a:schemeClr val="bg1"/>
          </a:solidFill>
          <a:ln w="9525">
            <a:noFill/>
            <a:round/>
            <a:headEnd/>
            <a:tailEnd/>
          </a:ln>
        </p:spPr>
        <p:txBody>
          <a:bodyPr vert="horz" wrap="square" lIns="131674" tIns="65837" rIns="131674" bIns="65837" numCol="1" anchor="t" anchorCtr="0" compatLnSpc="1">
            <a:prstTxWarp prst="textNoShape">
              <a:avLst/>
            </a:prstTxWarp>
          </a:bodyPr>
          <a:lstStyle/>
          <a:p>
            <a:endParaRPr lang="zh-CN" altLang="en-US" sz="4147" dirty="0"/>
          </a:p>
        </p:txBody>
      </p:sp>
      <p:sp>
        <p:nvSpPr>
          <p:cNvPr id="34" name="Freeform 13">
            <a:extLst>
              <a:ext uri="{FF2B5EF4-FFF2-40B4-BE49-F238E27FC236}">
                <a16:creationId xmlns:a16="http://schemas.microsoft.com/office/drawing/2014/main" id="{8DB3336C-DE34-4265-A703-655C45D871EB}"/>
              </a:ext>
            </a:extLst>
          </p:cNvPr>
          <p:cNvSpPr>
            <a:spLocks noEditPoints="1"/>
          </p:cNvSpPr>
          <p:nvPr/>
        </p:nvSpPr>
        <p:spPr bwMode="auto">
          <a:xfrm rot="10800000">
            <a:off x="962688" y="3435253"/>
            <a:ext cx="576166" cy="516502"/>
          </a:xfrm>
          <a:custGeom>
            <a:avLst/>
            <a:gdLst>
              <a:gd name="T0" fmla="*/ 338 w 739"/>
              <a:gd name="T1" fmla="*/ 383 h 739"/>
              <a:gd name="T2" fmla="*/ 401 w 739"/>
              <a:gd name="T3" fmla="*/ 383 h 739"/>
              <a:gd name="T4" fmla="*/ 524 w 739"/>
              <a:gd name="T5" fmla="*/ 303 h 739"/>
              <a:gd name="T6" fmla="*/ 406 w 739"/>
              <a:gd name="T7" fmla="*/ 425 h 739"/>
              <a:gd name="T8" fmla="*/ 504 w 739"/>
              <a:gd name="T9" fmla="*/ 470 h 739"/>
              <a:gd name="T10" fmla="*/ 215 w 739"/>
              <a:gd name="T11" fmla="*/ 303 h 739"/>
              <a:gd name="T12" fmla="*/ 257 w 739"/>
              <a:gd name="T13" fmla="*/ 494 h 739"/>
              <a:gd name="T14" fmla="*/ 317 w 739"/>
              <a:gd name="T15" fmla="*/ 411 h 739"/>
              <a:gd name="T16" fmla="*/ 369 w 739"/>
              <a:gd name="T17" fmla="*/ 201 h 739"/>
              <a:gd name="T18" fmla="*/ 321 w 739"/>
              <a:gd name="T19" fmla="*/ 323 h 739"/>
              <a:gd name="T20" fmla="*/ 418 w 739"/>
              <a:gd name="T21" fmla="*/ 323 h 739"/>
              <a:gd name="T22" fmla="*/ 369 w 739"/>
              <a:gd name="T23" fmla="*/ 201 h 739"/>
              <a:gd name="T24" fmla="*/ 537 w 739"/>
              <a:gd name="T25" fmla="*/ 256 h 739"/>
              <a:gd name="T26" fmla="*/ 537 w 739"/>
              <a:gd name="T27" fmla="*/ 483 h 739"/>
              <a:gd name="T28" fmla="*/ 329 w 739"/>
              <a:gd name="T29" fmla="*/ 566 h 739"/>
              <a:gd name="T30" fmla="*/ 172 w 739"/>
              <a:gd name="T31" fmla="*/ 411 h 739"/>
              <a:gd name="T32" fmla="*/ 257 w 739"/>
              <a:gd name="T33" fmla="*/ 202 h 739"/>
              <a:gd name="T34" fmla="*/ 314 w 739"/>
              <a:gd name="T35" fmla="*/ 79 h 739"/>
              <a:gd name="T36" fmla="*/ 215 w 739"/>
              <a:gd name="T37" fmla="*/ 125 h 739"/>
              <a:gd name="T38" fmla="*/ 102 w 739"/>
              <a:gd name="T39" fmla="*/ 162 h 739"/>
              <a:gd name="T40" fmla="*/ 105 w 739"/>
              <a:gd name="T41" fmla="*/ 260 h 739"/>
              <a:gd name="T42" fmla="*/ 33 w 739"/>
              <a:gd name="T43" fmla="*/ 411 h 739"/>
              <a:gd name="T44" fmla="*/ 105 w 739"/>
              <a:gd name="T45" fmla="*/ 479 h 739"/>
              <a:gd name="T46" fmla="*/ 161 w 739"/>
              <a:gd name="T47" fmla="*/ 636 h 739"/>
              <a:gd name="T48" fmla="*/ 215 w 739"/>
              <a:gd name="T49" fmla="*/ 614 h 739"/>
              <a:gd name="T50" fmla="*/ 314 w 739"/>
              <a:gd name="T51" fmla="*/ 659 h 739"/>
              <a:gd name="T52" fmla="*/ 424 w 739"/>
              <a:gd name="T53" fmla="*/ 659 h 739"/>
              <a:gd name="T54" fmla="*/ 524 w 739"/>
              <a:gd name="T55" fmla="*/ 614 h 739"/>
              <a:gd name="T56" fmla="*/ 578 w 739"/>
              <a:gd name="T57" fmla="*/ 636 h 739"/>
              <a:gd name="T58" fmla="*/ 634 w 739"/>
              <a:gd name="T59" fmla="*/ 479 h 739"/>
              <a:gd name="T60" fmla="*/ 706 w 739"/>
              <a:gd name="T61" fmla="*/ 411 h 739"/>
              <a:gd name="T62" fmla="*/ 634 w 739"/>
              <a:gd name="T63" fmla="*/ 260 h 739"/>
              <a:gd name="T64" fmla="*/ 636 w 739"/>
              <a:gd name="T65" fmla="*/ 162 h 739"/>
              <a:gd name="T66" fmla="*/ 524 w 739"/>
              <a:gd name="T67" fmla="*/ 125 h 739"/>
              <a:gd name="T68" fmla="*/ 424 w 739"/>
              <a:gd name="T69" fmla="*/ 79 h 739"/>
              <a:gd name="T70" fmla="*/ 419 w 739"/>
              <a:gd name="T71" fmla="*/ 0 h 739"/>
              <a:gd name="T72" fmla="*/ 492 w 739"/>
              <a:gd name="T73" fmla="*/ 74 h 739"/>
              <a:gd name="T74" fmla="*/ 585 w 739"/>
              <a:gd name="T75" fmla="*/ 68 h 739"/>
              <a:gd name="T76" fmla="*/ 669 w 739"/>
              <a:gd name="T77" fmla="*/ 168 h 739"/>
              <a:gd name="T78" fmla="*/ 723 w 739"/>
              <a:gd name="T79" fmla="*/ 299 h 739"/>
              <a:gd name="T80" fmla="*/ 731 w 739"/>
              <a:gd name="T81" fmla="*/ 434 h 739"/>
              <a:gd name="T82" fmla="*/ 665 w 739"/>
              <a:gd name="T83" fmla="*/ 561 h 739"/>
              <a:gd name="T84" fmla="*/ 591 w 739"/>
              <a:gd name="T85" fmla="*/ 669 h 739"/>
              <a:gd name="T86" fmla="*/ 529 w 739"/>
              <a:gd name="T87" fmla="*/ 646 h 739"/>
              <a:gd name="T88" fmla="*/ 427 w 739"/>
              <a:gd name="T89" fmla="*/ 737 h 739"/>
              <a:gd name="T90" fmla="*/ 295 w 739"/>
              <a:gd name="T91" fmla="*/ 714 h 739"/>
              <a:gd name="T92" fmla="*/ 164 w 739"/>
              <a:gd name="T93" fmla="*/ 671 h 739"/>
              <a:gd name="T94" fmla="*/ 68 w 739"/>
              <a:gd name="T95" fmla="*/ 587 h 739"/>
              <a:gd name="T96" fmla="*/ 60 w 739"/>
              <a:gd name="T97" fmla="*/ 453 h 739"/>
              <a:gd name="T98" fmla="*/ 0 w 739"/>
              <a:gd name="T99" fmla="*/ 320 h 739"/>
              <a:gd name="T100" fmla="*/ 74 w 739"/>
              <a:gd name="T101" fmla="*/ 247 h 739"/>
              <a:gd name="T102" fmla="*/ 74 w 739"/>
              <a:gd name="T103" fmla="*/ 144 h 739"/>
              <a:gd name="T104" fmla="*/ 172 w 739"/>
              <a:gd name="T105" fmla="*/ 70 h 739"/>
              <a:gd name="T106" fmla="*/ 299 w 739"/>
              <a:gd name="T107" fmla="*/ 15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39" h="739">
                <a:moveTo>
                  <a:pt x="369" y="336"/>
                </a:moveTo>
                <a:lnTo>
                  <a:pt x="356" y="339"/>
                </a:lnTo>
                <a:lnTo>
                  <a:pt x="346" y="345"/>
                </a:lnTo>
                <a:lnTo>
                  <a:pt x="338" y="357"/>
                </a:lnTo>
                <a:lnTo>
                  <a:pt x="335" y="370"/>
                </a:lnTo>
                <a:lnTo>
                  <a:pt x="338" y="383"/>
                </a:lnTo>
                <a:lnTo>
                  <a:pt x="346" y="394"/>
                </a:lnTo>
                <a:lnTo>
                  <a:pt x="356" y="400"/>
                </a:lnTo>
                <a:lnTo>
                  <a:pt x="369" y="403"/>
                </a:lnTo>
                <a:lnTo>
                  <a:pt x="382" y="400"/>
                </a:lnTo>
                <a:lnTo>
                  <a:pt x="393" y="394"/>
                </a:lnTo>
                <a:lnTo>
                  <a:pt x="401" y="383"/>
                </a:lnTo>
                <a:lnTo>
                  <a:pt x="403" y="370"/>
                </a:lnTo>
                <a:lnTo>
                  <a:pt x="401" y="357"/>
                </a:lnTo>
                <a:lnTo>
                  <a:pt x="393" y="345"/>
                </a:lnTo>
                <a:lnTo>
                  <a:pt x="382" y="339"/>
                </a:lnTo>
                <a:lnTo>
                  <a:pt x="369" y="336"/>
                </a:lnTo>
                <a:close/>
                <a:moveTo>
                  <a:pt x="524" y="303"/>
                </a:moveTo>
                <a:lnTo>
                  <a:pt x="434" y="353"/>
                </a:lnTo>
                <a:lnTo>
                  <a:pt x="436" y="361"/>
                </a:lnTo>
                <a:lnTo>
                  <a:pt x="436" y="370"/>
                </a:lnTo>
                <a:lnTo>
                  <a:pt x="432" y="392"/>
                </a:lnTo>
                <a:lnTo>
                  <a:pt x="422" y="411"/>
                </a:lnTo>
                <a:lnTo>
                  <a:pt x="406" y="425"/>
                </a:lnTo>
                <a:lnTo>
                  <a:pt x="386" y="434"/>
                </a:lnTo>
                <a:lnTo>
                  <a:pt x="386" y="536"/>
                </a:lnTo>
                <a:lnTo>
                  <a:pt x="422" y="530"/>
                </a:lnTo>
                <a:lnTo>
                  <a:pt x="453" y="515"/>
                </a:lnTo>
                <a:lnTo>
                  <a:pt x="481" y="494"/>
                </a:lnTo>
                <a:lnTo>
                  <a:pt x="504" y="470"/>
                </a:lnTo>
                <a:lnTo>
                  <a:pt x="523" y="439"/>
                </a:lnTo>
                <a:lnTo>
                  <a:pt x="533" y="405"/>
                </a:lnTo>
                <a:lnTo>
                  <a:pt x="537" y="370"/>
                </a:lnTo>
                <a:lnTo>
                  <a:pt x="533" y="335"/>
                </a:lnTo>
                <a:lnTo>
                  <a:pt x="524" y="303"/>
                </a:lnTo>
                <a:close/>
                <a:moveTo>
                  <a:pt x="215" y="303"/>
                </a:moveTo>
                <a:lnTo>
                  <a:pt x="204" y="335"/>
                </a:lnTo>
                <a:lnTo>
                  <a:pt x="202" y="370"/>
                </a:lnTo>
                <a:lnTo>
                  <a:pt x="206" y="405"/>
                </a:lnTo>
                <a:lnTo>
                  <a:pt x="216" y="439"/>
                </a:lnTo>
                <a:lnTo>
                  <a:pt x="235" y="470"/>
                </a:lnTo>
                <a:lnTo>
                  <a:pt x="257" y="494"/>
                </a:lnTo>
                <a:lnTo>
                  <a:pt x="286" y="515"/>
                </a:lnTo>
                <a:lnTo>
                  <a:pt x="317" y="530"/>
                </a:lnTo>
                <a:lnTo>
                  <a:pt x="352" y="536"/>
                </a:lnTo>
                <a:lnTo>
                  <a:pt x="352" y="434"/>
                </a:lnTo>
                <a:lnTo>
                  <a:pt x="333" y="425"/>
                </a:lnTo>
                <a:lnTo>
                  <a:pt x="317" y="411"/>
                </a:lnTo>
                <a:lnTo>
                  <a:pt x="305" y="392"/>
                </a:lnTo>
                <a:lnTo>
                  <a:pt x="303" y="370"/>
                </a:lnTo>
                <a:lnTo>
                  <a:pt x="303" y="361"/>
                </a:lnTo>
                <a:lnTo>
                  <a:pt x="304" y="353"/>
                </a:lnTo>
                <a:lnTo>
                  <a:pt x="215" y="303"/>
                </a:lnTo>
                <a:close/>
                <a:moveTo>
                  <a:pt x="369" y="201"/>
                </a:moveTo>
                <a:lnTo>
                  <a:pt x="335" y="205"/>
                </a:lnTo>
                <a:lnTo>
                  <a:pt x="305" y="214"/>
                </a:lnTo>
                <a:lnTo>
                  <a:pt x="276" y="230"/>
                </a:lnTo>
                <a:lnTo>
                  <a:pt x="252" y="250"/>
                </a:lnTo>
                <a:lnTo>
                  <a:pt x="232" y="273"/>
                </a:lnTo>
                <a:lnTo>
                  <a:pt x="321" y="323"/>
                </a:lnTo>
                <a:lnTo>
                  <a:pt x="334" y="312"/>
                </a:lnTo>
                <a:lnTo>
                  <a:pt x="351" y="305"/>
                </a:lnTo>
                <a:lnTo>
                  <a:pt x="369" y="302"/>
                </a:lnTo>
                <a:lnTo>
                  <a:pt x="388" y="305"/>
                </a:lnTo>
                <a:lnTo>
                  <a:pt x="403" y="312"/>
                </a:lnTo>
                <a:lnTo>
                  <a:pt x="418" y="323"/>
                </a:lnTo>
                <a:lnTo>
                  <a:pt x="507" y="273"/>
                </a:lnTo>
                <a:lnTo>
                  <a:pt x="487" y="250"/>
                </a:lnTo>
                <a:lnTo>
                  <a:pt x="462" y="230"/>
                </a:lnTo>
                <a:lnTo>
                  <a:pt x="434" y="214"/>
                </a:lnTo>
                <a:lnTo>
                  <a:pt x="402" y="205"/>
                </a:lnTo>
                <a:lnTo>
                  <a:pt x="369" y="201"/>
                </a:lnTo>
                <a:close/>
                <a:moveTo>
                  <a:pt x="369" y="168"/>
                </a:moveTo>
                <a:lnTo>
                  <a:pt x="410" y="172"/>
                </a:lnTo>
                <a:lnTo>
                  <a:pt x="448" y="184"/>
                </a:lnTo>
                <a:lnTo>
                  <a:pt x="482" y="202"/>
                </a:lnTo>
                <a:lnTo>
                  <a:pt x="512" y="227"/>
                </a:lnTo>
                <a:lnTo>
                  <a:pt x="537" y="256"/>
                </a:lnTo>
                <a:lnTo>
                  <a:pt x="555" y="292"/>
                </a:lnTo>
                <a:lnTo>
                  <a:pt x="567" y="329"/>
                </a:lnTo>
                <a:lnTo>
                  <a:pt x="571" y="370"/>
                </a:lnTo>
                <a:lnTo>
                  <a:pt x="567" y="411"/>
                </a:lnTo>
                <a:lnTo>
                  <a:pt x="555" y="449"/>
                </a:lnTo>
                <a:lnTo>
                  <a:pt x="537" y="483"/>
                </a:lnTo>
                <a:lnTo>
                  <a:pt x="512" y="511"/>
                </a:lnTo>
                <a:lnTo>
                  <a:pt x="482" y="536"/>
                </a:lnTo>
                <a:lnTo>
                  <a:pt x="448" y="555"/>
                </a:lnTo>
                <a:lnTo>
                  <a:pt x="410" y="566"/>
                </a:lnTo>
                <a:lnTo>
                  <a:pt x="369" y="572"/>
                </a:lnTo>
                <a:lnTo>
                  <a:pt x="329" y="566"/>
                </a:lnTo>
                <a:lnTo>
                  <a:pt x="291" y="555"/>
                </a:lnTo>
                <a:lnTo>
                  <a:pt x="257" y="536"/>
                </a:lnTo>
                <a:lnTo>
                  <a:pt x="227" y="511"/>
                </a:lnTo>
                <a:lnTo>
                  <a:pt x="202" y="483"/>
                </a:lnTo>
                <a:lnTo>
                  <a:pt x="183" y="449"/>
                </a:lnTo>
                <a:lnTo>
                  <a:pt x="172" y="411"/>
                </a:lnTo>
                <a:lnTo>
                  <a:pt x="168" y="370"/>
                </a:lnTo>
                <a:lnTo>
                  <a:pt x="172" y="329"/>
                </a:lnTo>
                <a:lnTo>
                  <a:pt x="183" y="292"/>
                </a:lnTo>
                <a:lnTo>
                  <a:pt x="202" y="256"/>
                </a:lnTo>
                <a:lnTo>
                  <a:pt x="227" y="227"/>
                </a:lnTo>
                <a:lnTo>
                  <a:pt x="257" y="202"/>
                </a:lnTo>
                <a:lnTo>
                  <a:pt x="291" y="184"/>
                </a:lnTo>
                <a:lnTo>
                  <a:pt x="329" y="172"/>
                </a:lnTo>
                <a:lnTo>
                  <a:pt x="369" y="168"/>
                </a:lnTo>
                <a:close/>
                <a:moveTo>
                  <a:pt x="327" y="34"/>
                </a:moveTo>
                <a:lnTo>
                  <a:pt x="318" y="69"/>
                </a:lnTo>
                <a:lnTo>
                  <a:pt x="314" y="79"/>
                </a:lnTo>
                <a:lnTo>
                  <a:pt x="305" y="87"/>
                </a:lnTo>
                <a:lnTo>
                  <a:pt x="295" y="93"/>
                </a:lnTo>
                <a:lnTo>
                  <a:pt x="259" y="104"/>
                </a:lnTo>
                <a:lnTo>
                  <a:pt x="227" y="121"/>
                </a:lnTo>
                <a:lnTo>
                  <a:pt x="220" y="124"/>
                </a:lnTo>
                <a:lnTo>
                  <a:pt x="215" y="125"/>
                </a:lnTo>
                <a:lnTo>
                  <a:pt x="210" y="127"/>
                </a:lnTo>
                <a:lnTo>
                  <a:pt x="203" y="125"/>
                </a:lnTo>
                <a:lnTo>
                  <a:pt x="198" y="124"/>
                </a:lnTo>
                <a:lnTo>
                  <a:pt x="193" y="121"/>
                </a:lnTo>
                <a:lnTo>
                  <a:pt x="161" y="103"/>
                </a:lnTo>
                <a:lnTo>
                  <a:pt x="102" y="162"/>
                </a:lnTo>
                <a:lnTo>
                  <a:pt x="102" y="162"/>
                </a:lnTo>
                <a:lnTo>
                  <a:pt x="121" y="192"/>
                </a:lnTo>
                <a:lnTo>
                  <a:pt x="125" y="204"/>
                </a:lnTo>
                <a:lnTo>
                  <a:pt x="125" y="216"/>
                </a:lnTo>
                <a:lnTo>
                  <a:pt x="121" y="226"/>
                </a:lnTo>
                <a:lnTo>
                  <a:pt x="105" y="260"/>
                </a:lnTo>
                <a:lnTo>
                  <a:pt x="92" y="295"/>
                </a:lnTo>
                <a:lnTo>
                  <a:pt x="87" y="306"/>
                </a:lnTo>
                <a:lnTo>
                  <a:pt x="79" y="315"/>
                </a:lnTo>
                <a:lnTo>
                  <a:pt x="68" y="319"/>
                </a:lnTo>
                <a:lnTo>
                  <a:pt x="33" y="328"/>
                </a:lnTo>
                <a:lnTo>
                  <a:pt x="33" y="411"/>
                </a:lnTo>
                <a:lnTo>
                  <a:pt x="34" y="411"/>
                </a:lnTo>
                <a:lnTo>
                  <a:pt x="68" y="420"/>
                </a:lnTo>
                <a:lnTo>
                  <a:pt x="79" y="425"/>
                </a:lnTo>
                <a:lnTo>
                  <a:pt x="87" y="433"/>
                </a:lnTo>
                <a:lnTo>
                  <a:pt x="92" y="443"/>
                </a:lnTo>
                <a:lnTo>
                  <a:pt x="105" y="479"/>
                </a:lnTo>
                <a:lnTo>
                  <a:pt x="121" y="513"/>
                </a:lnTo>
                <a:lnTo>
                  <a:pt x="125" y="525"/>
                </a:lnTo>
                <a:lnTo>
                  <a:pt x="125" y="536"/>
                </a:lnTo>
                <a:lnTo>
                  <a:pt x="121" y="547"/>
                </a:lnTo>
                <a:lnTo>
                  <a:pt x="102" y="578"/>
                </a:lnTo>
                <a:lnTo>
                  <a:pt x="161" y="636"/>
                </a:lnTo>
                <a:lnTo>
                  <a:pt x="161" y="636"/>
                </a:lnTo>
                <a:lnTo>
                  <a:pt x="193" y="617"/>
                </a:lnTo>
                <a:lnTo>
                  <a:pt x="198" y="615"/>
                </a:lnTo>
                <a:lnTo>
                  <a:pt x="203" y="614"/>
                </a:lnTo>
                <a:lnTo>
                  <a:pt x="210" y="614"/>
                </a:lnTo>
                <a:lnTo>
                  <a:pt x="215" y="614"/>
                </a:lnTo>
                <a:lnTo>
                  <a:pt x="220" y="615"/>
                </a:lnTo>
                <a:lnTo>
                  <a:pt x="227" y="617"/>
                </a:lnTo>
                <a:lnTo>
                  <a:pt x="259" y="634"/>
                </a:lnTo>
                <a:lnTo>
                  <a:pt x="295" y="646"/>
                </a:lnTo>
                <a:lnTo>
                  <a:pt x="305" y="652"/>
                </a:lnTo>
                <a:lnTo>
                  <a:pt x="314" y="659"/>
                </a:lnTo>
                <a:lnTo>
                  <a:pt x="318" y="670"/>
                </a:lnTo>
                <a:lnTo>
                  <a:pt x="327" y="705"/>
                </a:lnTo>
                <a:lnTo>
                  <a:pt x="411" y="705"/>
                </a:lnTo>
                <a:lnTo>
                  <a:pt x="411" y="705"/>
                </a:lnTo>
                <a:lnTo>
                  <a:pt x="419" y="670"/>
                </a:lnTo>
                <a:lnTo>
                  <a:pt x="424" y="659"/>
                </a:lnTo>
                <a:lnTo>
                  <a:pt x="432" y="652"/>
                </a:lnTo>
                <a:lnTo>
                  <a:pt x="444" y="646"/>
                </a:lnTo>
                <a:lnTo>
                  <a:pt x="479" y="634"/>
                </a:lnTo>
                <a:lnTo>
                  <a:pt x="512" y="617"/>
                </a:lnTo>
                <a:lnTo>
                  <a:pt x="517" y="615"/>
                </a:lnTo>
                <a:lnTo>
                  <a:pt x="524" y="614"/>
                </a:lnTo>
                <a:lnTo>
                  <a:pt x="529" y="614"/>
                </a:lnTo>
                <a:lnTo>
                  <a:pt x="536" y="614"/>
                </a:lnTo>
                <a:lnTo>
                  <a:pt x="541" y="615"/>
                </a:lnTo>
                <a:lnTo>
                  <a:pt x="546" y="617"/>
                </a:lnTo>
                <a:lnTo>
                  <a:pt x="578" y="636"/>
                </a:lnTo>
                <a:lnTo>
                  <a:pt x="578" y="636"/>
                </a:lnTo>
                <a:lnTo>
                  <a:pt x="636" y="578"/>
                </a:lnTo>
                <a:lnTo>
                  <a:pt x="618" y="547"/>
                </a:lnTo>
                <a:lnTo>
                  <a:pt x="613" y="536"/>
                </a:lnTo>
                <a:lnTo>
                  <a:pt x="613" y="525"/>
                </a:lnTo>
                <a:lnTo>
                  <a:pt x="617" y="513"/>
                </a:lnTo>
                <a:lnTo>
                  <a:pt x="634" y="479"/>
                </a:lnTo>
                <a:lnTo>
                  <a:pt x="646" y="443"/>
                </a:lnTo>
                <a:lnTo>
                  <a:pt x="651" y="433"/>
                </a:lnTo>
                <a:lnTo>
                  <a:pt x="660" y="425"/>
                </a:lnTo>
                <a:lnTo>
                  <a:pt x="670" y="420"/>
                </a:lnTo>
                <a:lnTo>
                  <a:pt x="704" y="411"/>
                </a:lnTo>
                <a:lnTo>
                  <a:pt x="706" y="411"/>
                </a:lnTo>
                <a:lnTo>
                  <a:pt x="706" y="328"/>
                </a:lnTo>
                <a:lnTo>
                  <a:pt x="670" y="319"/>
                </a:lnTo>
                <a:lnTo>
                  <a:pt x="660" y="315"/>
                </a:lnTo>
                <a:lnTo>
                  <a:pt x="651" y="306"/>
                </a:lnTo>
                <a:lnTo>
                  <a:pt x="646" y="295"/>
                </a:lnTo>
                <a:lnTo>
                  <a:pt x="634" y="260"/>
                </a:lnTo>
                <a:lnTo>
                  <a:pt x="617" y="226"/>
                </a:lnTo>
                <a:lnTo>
                  <a:pt x="613" y="216"/>
                </a:lnTo>
                <a:lnTo>
                  <a:pt x="613" y="204"/>
                </a:lnTo>
                <a:lnTo>
                  <a:pt x="618" y="192"/>
                </a:lnTo>
                <a:lnTo>
                  <a:pt x="636" y="162"/>
                </a:lnTo>
                <a:lnTo>
                  <a:pt x="636" y="162"/>
                </a:lnTo>
                <a:lnTo>
                  <a:pt x="578" y="103"/>
                </a:lnTo>
                <a:lnTo>
                  <a:pt x="546" y="121"/>
                </a:lnTo>
                <a:lnTo>
                  <a:pt x="541" y="124"/>
                </a:lnTo>
                <a:lnTo>
                  <a:pt x="536" y="125"/>
                </a:lnTo>
                <a:lnTo>
                  <a:pt x="529" y="127"/>
                </a:lnTo>
                <a:lnTo>
                  <a:pt x="524" y="125"/>
                </a:lnTo>
                <a:lnTo>
                  <a:pt x="517" y="124"/>
                </a:lnTo>
                <a:lnTo>
                  <a:pt x="512" y="121"/>
                </a:lnTo>
                <a:lnTo>
                  <a:pt x="479" y="104"/>
                </a:lnTo>
                <a:lnTo>
                  <a:pt x="444" y="93"/>
                </a:lnTo>
                <a:lnTo>
                  <a:pt x="432" y="87"/>
                </a:lnTo>
                <a:lnTo>
                  <a:pt x="424" y="79"/>
                </a:lnTo>
                <a:lnTo>
                  <a:pt x="419" y="69"/>
                </a:lnTo>
                <a:lnTo>
                  <a:pt x="411" y="34"/>
                </a:lnTo>
                <a:lnTo>
                  <a:pt x="411" y="34"/>
                </a:lnTo>
                <a:lnTo>
                  <a:pt x="327" y="34"/>
                </a:lnTo>
                <a:close/>
                <a:moveTo>
                  <a:pt x="320" y="0"/>
                </a:moveTo>
                <a:lnTo>
                  <a:pt x="419" y="0"/>
                </a:lnTo>
                <a:lnTo>
                  <a:pt x="427" y="2"/>
                </a:lnTo>
                <a:lnTo>
                  <a:pt x="435" y="7"/>
                </a:lnTo>
                <a:lnTo>
                  <a:pt x="440" y="15"/>
                </a:lnTo>
                <a:lnTo>
                  <a:pt x="443" y="24"/>
                </a:lnTo>
                <a:lnTo>
                  <a:pt x="452" y="60"/>
                </a:lnTo>
                <a:lnTo>
                  <a:pt x="492" y="74"/>
                </a:lnTo>
                <a:lnTo>
                  <a:pt x="529" y="93"/>
                </a:lnTo>
                <a:lnTo>
                  <a:pt x="560" y="73"/>
                </a:lnTo>
                <a:lnTo>
                  <a:pt x="567" y="70"/>
                </a:lnTo>
                <a:lnTo>
                  <a:pt x="574" y="68"/>
                </a:lnTo>
                <a:lnTo>
                  <a:pt x="580" y="68"/>
                </a:lnTo>
                <a:lnTo>
                  <a:pt x="585" y="68"/>
                </a:lnTo>
                <a:lnTo>
                  <a:pt x="591" y="70"/>
                </a:lnTo>
                <a:lnTo>
                  <a:pt x="596" y="73"/>
                </a:lnTo>
                <a:lnTo>
                  <a:pt x="665" y="144"/>
                </a:lnTo>
                <a:lnTo>
                  <a:pt x="670" y="151"/>
                </a:lnTo>
                <a:lnTo>
                  <a:pt x="672" y="159"/>
                </a:lnTo>
                <a:lnTo>
                  <a:pt x="669" y="168"/>
                </a:lnTo>
                <a:lnTo>
                  <a:pt x="665" y="178"/>
                </a:lnTo>
                <a:lnTo>
                  <a:pt x="647" y="209"/>
                </a:lnTo>
                <a:lnTo>
                  <a:pt x="665" y="247"/>
                </a:lnTo>
                <a:lnTo>
                  <a:pt x="678" y="286"/>
                </a:lnTo>
                <a:lnTo>
                  <a:pt x="714" y="295"/>
                </a:lnTo>
                <a:lnTo>
                  <a:pt x="723" y="299"/>
                </a:lnTo>
                <a:lnTo>
                  <a:pt x="731" y="305"/>
                </a:lnTo>
                <a:lnTo>
                  <a:pt x="737" y="311"/>
                </a:lnTo>
                <a:lnTo>
                  <a:pt x="739" y="320"/>
                </a:lnTo>
                <a:lnTo>
                  <a:pt x="739" y="418"/>
                </a:lnTo>
                <a:lnTo>
                  <a:pt x="737" y="428"/>
                </a:lnTo>
                <a:lnTo>
                  <a:pt x="731" y="434"/>
                </a:lnTo>
                <a:lnTo>
                  <a:pt x="723" y="439"/>
                </a:lnTo>
                <a:lnTo>
                  <a:pt x="714" y="443"/>
                </a:lnTo>
                <a:lnTo>
                  <a:pt x="678" y="453"/>
                </a:lnTo>
                <a:lnTo>
                  <a:pt x="665" y="492"/>
                </a:lnTo>
                <a:lnTo>
                  <a:pt x="647" y="530"/>
                </a:lnTo>
                <a:lnTo>
                  <a:pt x="665" y="561"/>
                </a:lnTo>
                <a:lnTo>
                  <a:pt x="669" y="570"/>
                </a:lnTo>
                <a:lnTo>
                  <a:pt x="672" y="580"/>
                </a:lnTo>
                <a:lnTo>
                  <a:pt x="670" y="587"/>
                </a:lnTo>
                <a:lnTo>
                  <a:pt x="665" y="597"/>
                </a:lnTo>
                <a:lnTo>
                  <a:pt x="596" y="666"/>
                </a:lnTo>
                <a:lnTo>
                  <a:pt x="591" y="669"/>
                </a:lnTo>
                <a:lnTo>
                  <a:pt x="587" y="671"/>
                </a:lnTo>
                <a:lnTo>
                  <a:pt x="581" y="671"/>
                </a:lnTo>
                <a:lnTo>
                  <a:pt x="574" y="671"/>
                </a:lnTo>
                <a:lnTo>
                  <a:pt x="567" y="669"/>
                </a:lnTo>
                <a:lnTo>
                  <a:pt x="560" y="666"/>
                </a:lnTo>
                <a:lnTo>
                  <a:pt x="529" y="646"/>
                </a:lnTo>
                <a:lnTo>
                  <a:pt x="492" y="665"/>
                </a:lnTo>
                <a:lnTo>
                  <a:pt x="452" y="679"/>
                </a:lnTo>
                <a:lnTo>
                  <a:pt x="443" y="714"/>
                </a:lnTo>
                <a:lnTo>
                  <a:pt x="440" y="724"/>
                </a:lnTo>
                <a:lnTo>
                  <a:pt x="435" y="731"/>
                </a:lnTo>
                <a:lnTo>
                  <a:pt x="427" y="737"/>
                </a:lnTo>
                <a:lnTo>
                  <a:pt x="419" y="739"/>
                </a:lnTo>
                <a:lnTo>
                  <a:pt x="320" y="739"/>
                </a:lnTo>
                <a:lnTo>
                  <a:pt x="310" y="737"/>
                </a:lnTo>
                <a:lnTo>
                  <a:pt x="304" y="731"/>
                </a:lnTo>
                <a:lnTo>
                  <a:pt x="299" y="724"/>
                </a:lnTo>
                <a:lnTo>
                  <a:pt x="295" y="714"/>
                </a:lnTo>
                <a:lnTo>
                  <a:pt x="287" y="679"/>
                </a:lnTo>
                <a:lnTo>
                  <a:pt x="246" y="665"/>
                </a:lnTo>
                <a:lnTo>
                  <a:pt x="210" y="646"/>
                </a:lnTo>
                <a:lnTo>
                  <a:pt x="177" y="666"/>
                </a:lnTo>
                <a:lnTo>
                  <a:pt x="170" y="669"/>
                </a:lnTo>
                <a:lnTo>
                  <a:pt x="164" y="671"/>
                </a:lnTo>
                <a:lnTo>
                  <a:pt x="157" y="671"/>
                </a:lnTo>
                <a:lnTo>
                  <a:pt x="152" y="671"/>
                </a:lnTo>
                <a:lnTo>
                  <a:pt x="147" y="669"/>
                </a:lnTo>
                <a:lnTo>
                  <a:pt x="143" y="666"/>
                </a:lnTo>
                <a:lnTo>
                  <a:pt x="74" y="597"/>
                </a:lnTo>
                <a:lnTo>
                  <a:pt x="68" y="587"/>
                </a:lnTo>
                <a:lnTo>
                  <a:pt x="67" y="580"/>
                </a:lnTo>
                <a:lnTo>
                  <a:pt x="70" y="570"/>
                </a:lnTo>
                <a:lnTo>
                  <a:pt x="74" y="561"/>
                </a:lnTo>
                <a:lnTo>
                  <a:pt x="92" y="530"/>
                </a:lnTo>
                <a:lnTo>
                  <a:pt x="74" y="492"/>
                </a:lnTo>
                <a:lnTo>
                  <a:pt x="60" y="453"/>
                </a:lnTo>
                <a:lnTo>
                  <a:pt x="24" y="443"/>
                </a:lnTo>
                <a:lnTo>
                  <a:pt x="16" y="439"/>
                </a:lnTo>
                <a:lnTo>
                  <a:pt x="8" y="434"/>
                </a:lnTo>
                <a:lnTo>
                  <a:pt x="2" y="428"/>
                </a:lnTo>
                <a:lnTo>
                  <a:pt x="0" y="418"/>
                </a:lnTo>
                <a:lnTo>
                  <a:pt x="0" y="320"/>
                </a:lnTo>
                <a:lnTo>
                  <a:pt x="2" y="311"/>
                </a:lnTo>
                <a:lnTo>
                  <a:pt x="8" y="305"/>
                </a:lnTo>
                <a:lnTo>
                  <a:pt x="16" y="299"/>
                </a:lnTo>
                <a:lnTo>
                  <a:pt x="24" y="295"/>
                </a:lnTo>
                <a:lnTo>
                  <a:pt x="60" y="286"/>
                </a:lnTo>
                <a:lnTo>
                  <a:pt x="74" y="247"/>
                </a:lnTo>
                <a:lnTo>
                  <a:pt x="92" y="209"/>
                </a:lnTo>
                <a:lnTo>
                  <a:pt x="74" y="178"/>
                </a:lnTo>
                <a:lnTo>
                  <a:pt x="70" y="168"/>
                </a:lnTo>
                <a:lnTo>
                  <a:pt x="67" y="159"/>
                </a:lnTo>
                <a:lnTo>
                  <a:pt x="68" y="151"/>
                </a:lnTo>
                <a:lnTo>
                  <a:pt x="74" y="144"/>
                </a:lnTo>
                <a:lnTo>
                  <a:pt x="143" y="73"/>
                </a:lnTo>
                <a:lnTo>
                  <a:pt x="147" y="70"/>
                </a:lnTo>
                <a:lnTo>
                  <a:pt x="152" y="68"/>
                </a:lnTo>
                <a:lnTo>
                  <a:pt x="157" y="68"/>
                </a:lnTo>
                <a:lnTo>
                  <a:pt x="165" y="68"/>
                </a:lnTo>
                <a:lnTo>
                  <a:pt x="172" y="70"/>
                </a:lnTo>
                <a:lnTo>
                  <a:pt x="177" y="73"/>
                </a:lnTo>
                <a:lnTo>
                  <a:pt x="210" y="93"/>
                </a:lnTo>
                <a:lnTo>
                  <a:pt x="246" y="74"/>
                </a:lnTo>
                <a:lnTo>
                  <a:pt x="287" y="60"/>
                </a:lnTo>
                <a:lnTo>
                  <a:pt x="295" y="24"/>
                </a:lnTo>
                <a:lnTo>
                  <a:pt x="299" y="15"/>
                </a:lnTo>
                <a:lnTo>
                  <a:pt x="304" y="7"/>
                </a:lnTo>
                <a:lnTo>
                  <a:pt x="310" y="2"/>
                </a:lnTo>
                <a:lnTo>
                  <a:pt x="320" y="0"/>
                </a:lnTo>
                <a:close/>
              </a:path>
            </a:pathLst>
          </a:custGeom>
          <a:solidFill>
            <a:schemeClr val="accent3"/>
          </a:solidFill>
          <a:ln w="0">
            <a:noFill/>
            <a:prstDash val="solid"/>
            <a:round/>
            <a:headEnd/>
            <a:tailEnd/>
          </a:ln>
        </p:spPr>
        <p:txBody>
          <a:bodyPr vert="horz" wrap="square" lIns="131674" tIns="65837" rIns="131674" bIns="65837" numCol="1" anchor="t" anchorCtr="0" compatLnSpc="1">
            <a:prstTxWarp prst="textNoShape">
              <a:avLst/>
            </a:prstTxWarp>
          </a:bodyPr>
          <a:lstStyle/>
          <a:p>
            <a:endParaRPr lang="zh-CN" altLang="en-US" sz="4147" dirty="0">
              <a:solidFill>
                <a:schemeClr val="accent5"/>
              </a:solidFill>
            </a:endParaRPr>
          </a:p>
        </p:txBody>
      </p:sp>
      <p:sp>
        <p:nvSpPr>
          <p:cNvPr id="13" name="Rectangle 12">
            <a:extLst>
              <a:ext uri="{FF2B5EF4-FFF2-40B4-BE49-F238E27FC236}">
                <a16:creationId xmlns:a16="http://schemas.microsoft.com/office/drawing/2014/main" id="{39FC7A1D-2824-4DD2-A3FD-BFF161E2C255}"/>
              </a:ext>
            </a:extLst>
          </p:cNvPr>
          <p:cNvSpPr/>
          <p:nvPr/>
        </p:nvSpPr>
        <p:spPr>
          <a:xfrm>
            <a:off x="1567924" y="3326856"/>
            <a:ext cx="3088977" cy="712759"/>
          </a:xfrm>
          <a:prstGeom prst="rect">
            <a:avLst/>
          </a:prstGeom>
        </p:spPr>
        <p:txBody>
          <a:bodyPr wrap="square">
            <a:spAutoFit/>
          </a:bodyPr>
          <a:lstStyle/>
          <a:p>
            <a:r>
              <a:rPr lang="en-US" sz="2016" b="1" dirty="0">
                <a:solidFill>
                  <a:schemeClr val="bg1"/>
                </a:solidFill>
                <a:latin typeface="Arial"/>
                <a:cs typeface="Arial"/>
              </a:rPr>
              <a:t>Effort Spent Extracting and Cleaning Data</a:t>
            </a:r>
            <a:endParaRPr lang="en-US" sz="2016" dirty="0">
              <a:solidFill>
                <a:schemeClr val="bg1"/>
              </a:solidFill>
            </a:endParaRPr>
          </a:p>
        </p:txBody>
      </p:sp>
      <p:sp>
        <p:nvSpPr>
          <p:cNvPr id="60" name="Rectangle 59">
            <a:extLst>
              <a:ext uri="{FF2B5EF4-FFF2-40B4-BE49-F238E27FC236}">
                <a16:creationId xmlns:a16="http://schemas.microsoft.com/office/drawing/2014/main" id="{DAB62E55-2FF9-4875-9046-CC0B61375913}"/>
              </a:ext>
            </a:extLst>
          </p:cNvPr>
          <p:cNvSpPr/>
          <p:nvPr/>
        </p:nvSpPr>
        <p:spPr>
          <a:xfrm>
            <a:off x="1626735" y="4810835"/>
            <a:ext cx="2669486" cy="712759"/>
          </a:xfrm>
          <a:prstGeom prst="rect">
            <a:avLst/>
          </a:prstGeom>
        </p:spPr>
        <p:txBody>
          <a:bodyPr wrap="square">
            <a:spAutoFit/>
          </a:bodyPr>
          <a:lstStyle/>
          <a:p>
            <a:r>
              <a:rPr lang="en-US" sz="2016" b="1" dirty="0">
                <a:solidFill>
                  <a:schemeClr val="bg1"/>
                </a:solidFill>
                <a:latin typeface="Arial"/>
                <a:cs typeface="Arial"/>
              </a:rPr>
              <a:t>Inaccurate Savings Reports</a:t>
            </a:r>
            <a:endParaRPr lang="en-US" sz="2016" dirty="0">
              <a:solidFill>
                <a:schemeClr val="bg1"/>
              </a:solidFill>
            </a:endParaRPr>
          </a:p>
        </p:txBody>
      </p:sp>
      <p:sp>
        <p:nvSpPr>
          <p:cNvPr id="45" name="Oval 44">
            <a:extLst>
              <a:ext uri="{FF2B5EF4-FFF2-40B4-BE49-F238E27FC236}">
                <a16:creationId xmlns:a16="http://schemas.microsoft.com/office/drawing/2014/main" id="{1E6C2418-0B87-4CE1-874C-4CDC6E2EAA17}"/>
              </a:ext>
            </a:extLst>
          </p:cNvPr>
          <p:cNvSpPr>
            <a:spLocks noChangeArrowheads="1"/>
          </p:cNvSpPr>
          <p:nvPr/>
        </p:nvSpPr>
        <p:spPr bwMode="auto">
          <a:xfrm>
            <a:off x="924397" y="6238456"/>
            <a:ext cx="772458" cy="624059"/>
          </a:xfrm>
          <a:prstGeom prst="ellipse">
            <a:avLst/>
          </a:prstGeom>
          <a:solidFill>
            <a:schemeClr val="bg1"/>
          </a:solidFill>
          <a:ln w="9525">
            <a:noFill/>
            <a:round/>
            <a:headEnd/>
            <a:tailEnd/>
          </a:ln>
        </p:spPr>
        <p:txBody>
          <a:bodyPr vert="horz" wrap="square" lIns="131674" tIns="65837" rIns="131674" bIns="65837" numCol="1" anchor="t" anchorCtr="0" compatLnSpc="1">
            <a:prstTxWarp prst="textNoShape">
              <a:avLst/>
            </a:prstTxWarp>
          </a:bodyPr>
          <a:lstStyle/>
          <a:p>
            <a:endParaRPr lang="zh-CN" altLang="en-US" sz="4147" dirty="0"/>
          </a:p>
        </p:txBody>
      </p:sp>
      <p:sp>
        <p:nvSpPr>
          <p:cNvPr id="59" name="Freeform 569">
            <a:extLst>
              <a:ext uri="{FF2B5EF4-FFF2-40B4-BE49-F238E27FC236}">
                <a16:creationId xmlns:a16="http://schemas.microsoft.com/office/drawing/2014/main" id="{0ED71EA0-0C3A-4EF7-88DF-0DB2BC5AF1C8}"/>
              </a:ext>
            </a:extLst>
          </p:cNvPr>
          <p:cNvSpPr>
            <a:spLocks noEditPoints="1"/>
          </p:cNvSpPr>
          <p:nvPr/>
        </p:nvSpPr>
        <p:spPr bwMode="auto">
          <a:xfrm>
            <a:off x="1025666" y="6311702"/>
            <a:ext cx="538577" cy="477560"/>
          </a:xfrm>
          <a:custGeom>
            <a:avLst/>
            <a:gdLst>
              <a:gd name="T0" fmla="*/ 186 w 735"/>
              <a:gd name="T1" fmla="*/ 212 h 668"/>
              <a:gd name="T2" fmla="*/ 88 w 735"/>
              <a:gd name="T3" fmla="*/ 269 h 668"/>
              <a:gd name="T4" fmla="*/ 37 w 735"/>
              <a:gd name="T5" fmla="*/ 358 h 668"/>
              <a:gd name="T6" fmla="*/ 45 w 735"/>
              <a:gd name="T7" fmla="*/ 452 h 668"/>
              <a:gd name="T8" fmla="*/ 103 w 735"/>
              <a:gd name="T9" fmla="*/ 529 h 668"/>
              <a:gd name="T10" fmla="*/ 114 w 735"/>
              <a:gd name="T11" fmla="*/ 565 h 668"/>
              <a:gd name="T12" fmla="*/ 194 w 735"/>
              <a:gd name="T13" fmla="*/ 578 h 668"/>
              <a:gd name="T14" fmla="*/ 237 w 735"/>
              <a:gd name="T15" fmla="*/ 583 h 668"/>
              <a:gd name="T16" fmla="*/ 348 w 735"/>
              <a:gd name="T17" fmla="*/ 572 h 668"/>
              <a:gd name="T18" fmla="*/ 445 w 735"/>
              <a:gd name="T19" fmla="*/ 516 h 668"/>
              <a:gd name="T20" fmla="*/ 496 w 735"/>
              <a:gd name="T21" fmla="*/ 427 h 668"/>
              <a:gd name="T22" fmla="*/ 486 w 735"/>
              <a:gd name="T23" fmla="*/ 326 h 668"/>
              <a:gd name="T24" fmla="*/ 418 w 735"/>
              <a:gd name="T25" fmla="*/ 246 h 668"/>
              <a:gd name="T26" fmla="*/ 309 w 735"/>
              <a:gd name="T27" fmla="*/ 205 h 668"/>
              <a:gd name="T28" fmla="*/ 310 w 735"/>
              <a:gd name="T29" fmla="*/ 171 h 668"/>
              <a:gd name="T30" fmla="*/ 424 w 735"/>
              <a:gd name="T31" fmla="*/ 211 h 668"/>
              <a:gd name="T32" fmla="*/ 504 w 735"/>
              <a:gd name="T33" fmla="*/ 290 h 668"/>
              <a:gd name="T34" fmla="*/ 534 w 735"/>
              <a:gd name="T35" fmla="*/ 393 h 668"/>
              <a:gd name="T36" fmla="*/ 504 w 735"/>
              <a:gd name="T37" fmla="*/ 497 h 668"/>
              <a:gd name="T38" fmla="*/ 424 w 735"/>
              <a:gd name="T39" fmla="*/ 575 h 668"/>
              <a:gd name="T40" fmla="*/ 310 w 735"/>
              <a:gd name="T41" fmla="*/ 616 h 668"/>
              <a:gd name="T42" fmla="*/ 199 w 735"/>
              <a:gd name="T43" fmla="*/ 610 h 668"/>
              <a:gd name="T44" fmla="*/ 54 w 735"/>
              <a:gd name="T45" fmla="*/ 529 h 668"/>
              <a:gd name="T46" fmla="*/ 4 w 735"/>
              <a:gd name="T47" fmla="*/ 430 h 668"/>
              <a:gd name="T48" fmla="*/ 13 w 735"/>
              <a:gd name="T49" fmla="*/ 321 h 668"/>
              <a:gd name="T50" fmla="*/ 79 w 735"/>
              <a:gd name="T51" fmla="*/ 233 h 668"/>
              <a:gd name="T52" fmla="*/ 182 w 735"/>
              <a:gd name="T53" fmla="*/ 178 h 668"/>
              <a:gd name="T54" fmla="*/ 468 w 735"/>
              <a:gd name="T55" fmla="*/ 0 h 668"/>
              <a:gd name="T56" fmla="*/ 589 w 735"/>
              <a:gd name="T57" fmla="*/ 25 h 668"/>
              <a:gd name="T58" fmla="*/ 682 w 735"/>
              <a:gd name="T59" fmla="*/ 93 h 668"/>
              <a:gd name="T60" fmla="*/ 731 w 735"/>
              <a:gd name="T61" fmla="*/ 189 h 668"/>
              <a:gd name="T62" fmla="*/ 720 w 735"/>
              <a:gd name="T63" fmla="*/ 299 h 668"/>
              <a:gd name="T64" fmla="*/ 652 w 735"/>
              <a:gd name="T65" fmla="*/ 388 h 668"/>
              <a:gd name="T66" fmla="*/ 565 w 735"/>
              <a:gd name="T67" fmla="*/ 419 h 668"/>
              <a:gd name="T68" fmla="*/ 618 w 735"/>
              <a:gd name="T69" fmla="*/ 384 h 668"/>
              <a:gd name="T70" fmla="*/ 656 w 735"/>
              <a:gd name="T71" fmla="*/ 339 h 668"/>
              <a:gd name="T72" fmla="*/ 698 w 735"/>
              <a:gd name="T73" fmla="*/ 257 h 668"/>
              <a:gd name="T74" fmla="*/ 686 w 735"/>
              <a:gd name="T75" fmla="*/ 159 h 668"/>
              <a:gd name="T76" fmla="*/ 618 w 735"/>
              <a:gd name="T77" fmla="*/ 79 h 668"/>
              <a:gd name="T78" fmla="*/ 510 w 735"/>
              <a:gd name="T79" fmla="*/ 37 h 668"/>
              <a:gd name="T80" fmla="*/ 384 w 735"/>
              <a:gd name="T81" fmla="*/ 46 h 668"/>
              <a:gd name="T82" fmla="*/ 284 w 735"/>
              <a:gd name="T83" fmla="*/ 106 h 668"/>
              <a:gd name="T84" fmla="*/ 242 w 735"/>
              <a:gd name="T85" fmla="*/ 104 h 668"/>
              <a:gd name="T86" fmla="*/ 337 w 735"/>
              <a:gd name="T87" fmla="*/ 29 h 668"/>
              <a:gd name="T88" fmla="*/ 468 w 735"/>
              <a:gd name="T89" fmla="*/ 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35" h="668">
                <a:moveTo>
                  <a:pt x="267" y="201"/>
                </a:moveTo>
                <a:lnTo>
                  <a:pt x="225" y="205"/>
                </a:lnTo>
                <a:lnTo>
                  <a:pt x="186" y="212"/>
                </a:lnTo>
                <a:lnTo>
                  <a:pt x="149" y="227"/>
                </a:lnTo>
                <a:lnTo>
                  <a:pt x="117" y="246"/>
                </a:lnTo>
                <a:lnTo>
                  <a:pt x="88" y="269"/>
                </a:lnTo>
                <a:lnTo>
                  <a:pt x="65" y="296"/>
                </a:lnTo>
                <a:lnTo>
                  <a:pt x="48" y="326"/>
                </a:lnTo>
                <a:lnTo>
                  <a:pt x="37" y="358"/>
                </a:lnTo>
                <a:lnTo>
                  <a:pt x="33" y="393"/>
                </a:lnTo>
                <a:lnTo>
                  <a:pt x="37" y="423"/>
                </a:lnTo>
                <a:lnTo>
                  <a:pt x="45" y="452"/>
                </a:lnTo>
                <a:lnTo>
                  <a:pt x="59" y="481"/>
                </a:lnTo>
                <a:lnTo>
                  <a:pt x="79" y="506"/>
                </a:lnTo>
                <a:lnTo>
                  <a:pt x="103" y="529"/>
                </a:lnTo>
                <a:lnTo>
                  <a:pt x="111" y="540"/>
                </a:lnTo>
                <a:lnTo>
                  <a:pt x="115" y="551"/>
                </a:lnTo>
                <a:lnTo>
                  <a:pt x="114" y="565"/>
                </a:lnTo>
                <a:lnTo>
                  <a:pt x="101" y="613"/>
                </a:lnTo>
                <a:lnTo>
                  <a:pt x="187" y="579"/>
                </a:lnTo>
                <a:lnTo>
                  <a:pt x="194" y="578"/>
                </a:lnTo>
                <a:lnTo>
                  <a:pt x="199" y="578"/>
                </a:lnTo>
                <a:lnTo>
                  <a:pt x="207" y="578"/>
                </a:lnTo>
                <a:lnTo>
                  <a:pt x="237" y="583"/>
                </a:lnTo>
                <a:lnTo>
                  <a:pt x="267" y="584"/>
                </a:lnTo>
                <a:lnTo>
                  <a:pt x="309" y="582"/>
                </a:lnTo>
                <a:lnTo>
                  <a:pt x="348" y="572"/>
                </a:lnTo>
                <a:lnTo>
                  <a:pt x="385" y="558"/>
                </a:lnTo>
                <a:lnTo>
                  <a:pt x="418" y="540"/>
                </a:lnTo>
                <a:lnTo>
                  <a:pt x="445" y="516"/>
                </a:lnTo>
                <a:lnTo>
                  <a:pt x="469" y="490"/>
                </a:lnTo>
                <a:lnTo>
                  <a:pt x="486" y="460"/>
                </a:lnTo>
                <a:lnTo>
                  <a:pt x="496" y="427"/>
                </a:lnTo>
                <a:lnTo>
                  <a:pt x="500" y="393"/>
                </a:lnTo>
                <a:lnTo>
                  <a:pt x="496" y="358"/>
                </a:lnTo>
                <a:lnTo>
                  <a:pt x="486" y="326"/>
                </a:lnTo>
                <a:lnTo>
                  <a:pt x="469" y="296"/>
                </a:lnTo>
                <a:lnTo>
                  <a:pt x="445" y="269"/>
                </a:lnTo>
                <a:lnTo>
                  <a:pt x="418" y="246"/>
                </a:lnTo>
                <a:lnTo>
                  <a:pt x="385" y="227"/>
                </a:lnTo>
                <a:lnTo>
                  <a:pt x="348" y="212"/>
                </a:lnTo>
                <a:lnTo>
                  <a:pt x="309" y="205"/>
                </a:lnTo>
                <a:lnTo>
                  <a:pt x="267" y="201"/>
                </a:lnTo>
                <a:close/>
                <a:moveTo>
                  <a:pt x="267" y="168"/>
                </a:moveTo>
                <a:lnTo>
                  <a:pt x="310" y="171"/>
                </a:lnTo>
                <a:lnTo>
                  <a:pt x="351" y="178"/>
                </a:lnTo>
                <a:lnTo>
                  <a:pt x="390" y="193"/>
                </a:lnTo>
                <a:lnTo>
                  <a:pt x="424" y="211"/>
                </a:lnTo>
                <a:lnTo>
                  <a:pt x="456" y="233"/>
                </a:lnTo>
                <a:lnTo>
                  <a:pt x="482" y="260"/>
                </a:lnTo>
                <a:lnTo>
                  <a:pt x="504" y="290"/>
                </a:lnTo>
                <a:lnTo>
                  <a:pt x="520" y="321"/>
                </a:lnTo>
                <a:lnTo>
                  <a:pt x="531" y="356"/>
                </a:lnTo>
                <a:lnTo>
                  <a:pt x="534" y="393"/>
                </a:lnTo>
                <a:lnTo>
                  <a:pt x="531" y="430"/>
                </a:lnTo>
                <a:lnTo>
                  <a:pt x="520" y="464"/>
                </a:lnTo>
                <a:lnTo>
                  <a:pt x="504" y="497"/>
                </a:lnTo>
                <a:lnTo>
                  <a:pt x="482" y="525"/>
                </a:lnTo>
                <a:lnTo>
                  <a:pt x="456" y="551"/>
                </a:lnTo>
                <a:lnTo>
                  <a:pt x="424" y="575"/>
                </a:lnTo>
                <a:lnTo>
                  <a:pt x="390" y="593"/>
                </a:lnTo>
                <a:lnTo>
                  <a:pt x="351" y="606"/>
                </a:lnTo>
                <a:lnTo>
                  <a:pt x="310" y="616"/>
                </a:lnTo>
                <a:lnTo>
                  <a:pt x="267" y="618"/>
                </a:lnTo>
                <a:lnTo>
                  <a:pt x="233" y="616"/>
                </a:lnTo>
                <a:lnTo>
                  <a:pt x="199" y="610"/>
                </a:lnTo>
                <a:lnTo>
                  <a:pt x="50" y="668"/>
                </a:lnTo>
                <a:lnTo>
                  <a:pt x="83" y="555"/>
                </a:lnTo>
                <a:lnTo>
                  <a:pt x="54" y="529"/>
                </a:lnTo>
                <a:lnTo>
                  <a:pt x="31" y="499"/>
                </a:lnTo>
                <a:lnTo>
                  <a:pt x="14" y="465"/>
                </a:lnTo>
                <a:lnTo>
                  <a:pt x="4" y="430"/>
                </a:lnTo>
                <a:lnTo>
                  <a:pt x="0" y="393"/>
                </a:lnTo>
                <a:lnTo>
                  <a:pt x="4" y="356"/>
                </a:lnTo>
                <a:lnTo>
                  <a:pt x="13" y="321"/>
                </a:lnTo>
                <a:lnTo>
                  <a:pt x="30" y="290"/>
                </a:lnTo>
                <a:lnTo>
                  <a:pt x="51" y="260"/>
                </a:lnTo>
                <a:lnTo>
                  <a:pt x="79" y="233"/>
                </a:lnTo>
                <a:lnTo>
                  <a:pt x="109" y="211"/>
                </a:lnTo>
                <a:lnTo>
                  <a:pt x="144" y="193"/>
                </a:lnTo>
                <a:lnTo>
                  <a:pt x="182" y="178"/>
                </a:lnTo>
                <a:lnTo>
                  <a:pt x="224" y="171"/>
                </a:lnTo>
                <a:lnTo>
                  <a:pt x="267" y="168"/>
                </a:lnTo>
                <a:close/>
                <a:moveTo>
                  <a:pt x="468" y="0"/>
                </a:moveTo>
                <a:lnTo>
                  <a:pt x="511" y="3"/>
                </a:lnTo>
                <a:lnTo>
                  <a:pt x="551" y="12"/>
                </a:lnTo>
                <a:lnTo>
                  <a:pt x="589" y="25"/>
                </a:lnTo>
                <a:lnTo>
                  <a:pt x="625" y="44"/>
                </a:lnTo>
                <a:lnTo>
                  <a:pt x="656" y="67"/>
                </a:lnTo>
                <a:lnTo>
                  <a:pt x="682" y="93"/>
                </a:lnTo>
                <a:lnTo>
                  <a:pt x="705" y="122"/>
                </a:lnTo>
                <a:lnTo>
                  <a:pt x="720" y="155"/>
                </a:lnTo>
                <a:lnTo>
                  <a:pt x="731" y="189"/>
                </a:lnTo>
                <a:lnTo>
                  <a:pt x="735" y="226"/>
                </a:lnTo>
                <a:lnTo>
                  <a:pt x="731" y="263"/>
                </a:lnTo>
                <a:lnTo>
                  <a:pt x="720" y="299"/>
                </a:lnTo>
                <a:lnTo>
                  <a:pt x="703" y="332"/>
                </a:lnTo>
                <a:lnTo>
                  <a:pt x="680" y="362"/>
                </a:lnTo>
                <a:lnTo>
                  <a:pt x="652" y="388"/>
                </a:lnTo>
                <a:lnTo>
                  <a:pt x="684" y="502"/>
                </a:lnTo>
                <a:lnTo>
                  <a:pt x="558" y="452"/>
                </a:lnTo>
                <a:lnTo>
                  <a:pt x="565" y="419"/>
                </a:lnTo>
                <a:lnTo>
                  <a:pt x="634" y="445"/>
                </a:lnTo>
                <a:lnTo>
                  <a:pt x="620" y="397"/>
                </a:lnTo>
                <a:lnTo>
                  <a:pt x="618" y="384"/>
                </a:lnTo>
                <a:lnTo>
                  <a:pt x="622" y="372"/>
                </a:lnTo>
                <a:lnTo>
                  <a:pt x="631" y="363"/>
                </a:lnTo>
                <a:lnTo>
                  <a:pt x="656" y="339"/>
                </a:lnTo>
                <a:lnTo>
                  <a:pt x="675" y="313"/>
                </a:lnTo>
                <a:lnTo>
                  <a:pt x="689" y="286"/>
                </a:lnTo>
                <a:lnTo>
                  <a:pt x="698" y="257"/>
                </a:lnTo>
                <a:lnTo>
                  <a:pt x="701" y="226"/>
                </a:lnTo>
                <a:lnTo>
                  <a:pt x="697" y="191"/>
                </a:lnTo>
                <a:lnTo>
                  <a:pt x="686" y="159"/>
                </a:lnTo>
                <a:lnTo>
                  <a:pt x="669" y="129"/>
                </a:lnTo>
                <a:lnTo>
                  <a:pt x="646" y="102"/>
                </a:lnTo>
                <a:lnTo>
                  <a:pt x="618" y="79"/>
                </a:lnTo>
                <a:lnTo>
                  <a:pt x="586" y="61"/>
                </a:lnTo>
                <a:lnTo>
                  <a:pt x="549" y="46"/>
                </a:lnTo>
                <a:lnTo>
                  <a:pt x="510" y="37"/>
                </a:lnTo>
                <a:lnTo>
                  <a:pt x="468" y="34"/>
                </a:lnTo>
                <a:lnTo>
                  <a:pt x="424" y="37"/>
                </a:lnTo>
                <a:lnTo>
                  <a:pt x="384" y="46"/>
                </a:lnTo>
                <a:lnTo>
                  <a:pt x="346" y="62"/>
                </a:lnTo>
                <a:lnTo>
                  <a:pt x="313" y="82"/>
                </a:lnTo>
                <a:lnTo>
                  <a:pt x="284" y="106"/>
                </a:lnTo>
                <a:lnTo>
                  <a:pt x="262" y="134"/>
                </a:lnTo>
                <a:lnTo>
                  <a:pt x="221" y="138"/>
                </a:lnTo>
                <a:lnTo>
                  <a:pt x="242" y="104"/>
                </a:lnTo>
                <a:lnTo>
                  <a:pt x="269" y="75"/>
                </a:lnTo>
                <a:lnTo>
                  <a:pt x="301" y="50"/>
                </a:lnTo>
                <a:lnTo>
                  <a:pt x="337" y="29"/>
                </a:lnTo>
                <a:lnTo>
                  <a:pt x="377" y="13"/>
                </a:lnTo>
                <a:lnTo>
                  <a:pt x="422" y="4"/>
                </a:lnTo>
                <a:lnTo>
                  <a:pt x="468" y="0"/>
                </a:lnTo>
                <a:close/>
              </a:path>
            </a:pathLst>
          </a:custGeom>
          <a:solidFill>
            <a:schemeClr val="accent3">
              <a:lumMod val="40000"/>
              <a:lumOff val="60000"/>
            </a:schemeClr>
          </a:solidFill>
          <a:ln w="0">
            <a:noFill/>
            <a:prstDash val="solid"/>
            <a:round/>
            <a:headEnd/>
            <a:tailEnd/>
          </a:ln>
        </p:spPr>
        <p:txBody>
          <a:bodyPr vert="horz" wrap="square" lIns="131674" tIns="65837" rIns="131674" bIns="65837" numCol="1" anchor="t" anchorCtr="0" compatLnSpc="1">
            <a:prstTxWarp prst="textNoShape">
              <a:avLst/>
            </a:prstTxWarp>
          </a:bodyPr>
          <a:lstStyle/>
          <a:p>
            <a:endParaRPr lang="zh-CN" altLang="en-US" sz="4147" dirty="0">
              <a:solidFill>
                <a:schemeClr val="accent5"/>
              </a:solidFill>
            </a:endParaRPr>
          </a:p>
        </p:txBody>
      </p:sp>
      <p:sp>
        <p:nvSpPr>
          <p:cNvPr id="62" name="Rectangle 61">
            <a:extLst>
              <a:ext uri="{FF2B5EF4-FFF2-40B4-BE49-F238E27FC236}">
                <a16:creationId xmlns:a16="http://schemas.microsoft.com/office/drawing/2014/main" id="{2107D9EC-DF7D-4E02-986D-6971FB22AE08}"/>
              </a:ext>
            </a:extLst>
          </p:cNvPr>
          <p:cNvSpPr/>
          <p:nvPr/>
        </p:nvSpPr>
        <p:spPr>
          <a:xfrm>
            <a:off x="1696855" y="6149668"/>
            <a:ext cx="2743386" cy="712759"/>
          </a:xfrm>
          <a:prstGeom prst="rect">
            <a:avLst/>
          </a:prstGeom>
        </p:spPr>
        <p:txBody>
          <a:bodyPr wrap="square">
            <a:spAutoFit/>
          </a:bodyPr>
          <a:lstStyle/>
          <a:p>
            <a:r>
              <a:rPr lang="en-US" sz="2016" b="1" dirty="0">
                <a:solidFill>
                  <a:schemeClr val="bg1"/>
                </a:solidFill>
                <a:latin typeface="Arial"/>
                <a:cs typeface="Arial"/>
              </a:rPr>
              <a:t>Data Quality Issues are Increasing</a:t>
            </a:r>
            <a:endParaRPr lang="en-US" sz="2016" dirty="0">
              <a:solidFill>
                <a:schemeClr val="bg1"/>
              </a:solidFill>
            </a:endParaRPr>
          </a:p>
        </p:txBody>
      </p:sp>
      <p:sp>
        <p:nvSpPr>
          <p:cNvPr id="23" name="Title 1">
            <a:extLst>
              <a:ext uri="{FF2B5EF4-FFF2-40B4-BE49-F238E27FC236}">
                <a16:creationId xmlns:a16="http://schemas.microsoft.com/office/drawing/2014/main" id="{450D17CE-38CD-4DAF-B1AC-0EECB4D6F661}"/>
              </a:ext>
            </a:extLst>
          </p:cNvPr>
          <p:cNvSpPr txBox="1">
            <a:spLocks/>
          </p:cNvSpPr>
          <p:nvPr/>
        </p:nvSpPr>
        <p:spPr>
          <a:xfrm>
            <a:off x="685800" y="639763"/>
            <a:ext cx="13258800" cy="1417635"/>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3600" b="1" kern="1200">
                <a:solidFill>
                  <a:schemeClr val="accent1"/>
                </a:solidFill>
                <a:latin typeface="+mj-lt"/>
                <a:ea typeface="+mj-ea"/>
                <a:cs typeface="+mj-cs"/>
              </a:defRPr>
            </a:lvl1pPr>
          </a:lstStyle>
          <a:p>
            <a:r>
              <a:rPr lang="en-GB" dirty="0"/>
              <a:t>SCCL Key Challenges</a:t>
            </a:r>
          </a:p>
        </p:txBody>
      </p:sp>
    </p:spTree>
    <p:extLst>
      <p:ext uri="{BB962C8B-B14F-4D97-AF65-F5344CB8AC3E}">
        <p14:creationId xmlns:p14="http://schemas.microsoft.com/office/powerpoint/2010/main" val="4020775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DXC">
  <a:themeElements>
    <a:clrScheme name="DXC New Brand Palette">
      <a:dk1>
        <a:srgbClr val="000000"/>
      </a:dk1>
      <a:lt1>
        <a:srgbClr val="FFFFFF"/>
      </a:lt1>
      <a:dk2>
        <a:srgbClr val="D9D9D6"/>
      </a:dk2>
      <a:lt2>
        <a:srgbClr val="FFCD00"/>
      </a:lt2>
      <a:accent1>
        <a:srgbClr val="5F249F"/>
      </a:accent1>
      <a:accent2>
        <a:srgbClr val="00968F"/>
      </a:accent2>
      <a:accent3>
        <a:srgbClr val="00A3E1"/>
      </a:accent3>
      <a:accent4>
        <a:srgbClr val="006975"/>
      </a:accent4>
      <a:accent5>
        <a:srgbClr val="6CC24A"/>
      </a:accent5>
      <a:accent6>
        <a:srgbClr val="ED9B33"/>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txDef>
      <a:spPr>
        <a:noFill/>
      </a:spPr>
      <a:bodyPr wrap="square" rtlCol="0">
        <a:spAutoFit/>
      </a:bodyPr>
      <a:lstStyle>
        <a:defPPr algn="l">
          <a:lnSpc>
            <a:spcPct val="90000"/>
          </a:lnSpc>
          <a:spcAft>
            <a:spcPts val="400"/>
          </a:spcAft>
          <a:defRPr sz="2000" dirty="0"/>
        </a:defPPr>
      </a:lstStyle>
    </a:txDef>
  </a:objectDefaults>
  <a:extraClrSchemeLst/>
  <a:custClrLst>
    <a:custClr name="DXC Bright Purple">
      <a:srgbClr val="5F249F"/>
    </a:custClr>
    <a:custClr name="White">
      <a:srgbClr val="FFFFFF"/>
    </a:custClr>
    <a:custClr name="DXC Light Gray">
      <a:srgbClr val="D9D9D6"/>
    </a:custClr>
    <a:custClr name="DXC Medium Gray">
      <a:srgbClr val="969696"/>
    </a:custClr>
    <a:custClr name="DXC Dark Gray">
      <a:srgbClr val="63666A"/>
    </a:custClr>
    <a:custClr name="Black">
      <a:srgbClr val="000000"/>
    </a:custClr>
    <a:custClr name="DXC Bright Teal">
      <a:srgbClr val="00968F"/>
    </a:custClr>
    <a:custClr name="DXC Blue">
      <a:srgbClr val="00A3E1"/>
    </a:custClr>
    <a:custClr name="DXC Dark Teal">
      <a:srgbClr val="006975"/>
    </a:custClr>
    <a:custClr name="DXC Green">
      <a:srgbClr val="6CC24A"/>
    </a:custClr>
    <a:custClr name="DXC Orange">
      <a:srgbClr val="ED9B33"/>
    </a:custClr>
    <a:custClr name="DXC Gold">
      <a:srgbClr val="FFCD00"/>
    </a:custClr>
    <a:custClr name="DXC Dark Purple">
      <a:srgbClr val="330072"/>
    </a:custClr>
    <a:custClr name="DXC Yellow">
      <a:srgbClr val="F9F048"/>
    </a:custClr>
  </a:custClrLst>
  <a:extLst>
    <a:ext uri="{05A4C25C-085E-4340-85A3-A5531E510DB2}">
      <thm15:themeFamily xmlns:thm15="http://schemas.microsoft.com/office/thememl/2012/main" name="Presentation14" id="{ADF4E08F-6A9F-4DEC-B3C4-A0DE901E4FB5}" vid="{C7099796-88DF-4C34-958B-7A6E40E7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Idea Presentation</Template>
  <TotalTime>1038</TotalTime>
  <Words>689</Words>
  <Application>Microsoft Office PowerPoint</Application>
  <PresentationFormat>Custom</PresentationFormat>
  <Paragraphs>96</Paragraphs>
  <Slides>8</Slides>
  <Notes>4</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Wingdings</vt:lpstr>
      <vt:lpstr>DXC</vt:lpstr>
      <vt:lpstr>SCCL ML Ops Idea</vt:lpstr>
      <vt:lpstr>SCCL Introduction</vt:lpstr>
      <vt:lpstr>Opportunity</vt:lpstr>
      <vt:lpstr>Why ML Ops?</vt:lpstr>
      <vt:lpstr>Data</vt:lpstr>
      <vt:lpstr>Delivery</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SCCL ML Ops Idea</dc:title>
  <dc:subject/>
  <dc:creator>Watson, Olivia</dc:creator>
  <cp:keywords/>
  <dc:description/>
  <cp:lastModifiedBy>Liv Watson</cp:lastModifiedBy>
  <cp:revision>8</cp:revision>
  <dcterms:created xsi:type="dcterms:W3CDTF">2021-07-05T21:08:25Z</dcterms:created>
  <dcterms:modified xsi:type="dcterms:W3CDTF">2021-07-21T14:51:14Z</dcterms:modified>
  <cp:category/>
</cp:coreProperties>
</file>