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0"/>
    <p:restoredTop sz="94694"/>
  </p:normalViewPr>
  <p:slideViewPr>
    <p:cSldViewPr snapToGrid="0" snapToObjects="1">
      <p:cViewPr varScale="1">
        <p:scale>
          <a:sx n="113" d="100"/>
          <a:sy n="113" d="100"/>
        </p:scale>
        <p:origin x="176" y="7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12/25/19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12/25/19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12/25/19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12/25/19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12/25/19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12/25/19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12/25/19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12/25/19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allethub.com/edu/safest-cities-in-america/41926/#main-finding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8D09-DE12-0542-AB5F-D685A78C9EDA}"/>
              </a:ext>
            </a:extLst>
          </p:cNvPr>
          <p:cNvSpPr>
            <a:spLocks noGrp="1"/>
          </p:cNvSpPr>
          <p:nvPr>
            <p:ph type="ctrTitle"/>
          </p:nvPr>
        </p:nvSpPr>
        <p:spPr/>
        <p:txBody>
          <a:bodyPr/>
          <a:lstStyle/>
          <a:p>
            <a:r>
              <a:rPr lang="en-US" sz="6000" b="1" dirty="0"/>
              <a:t>Analysis of 2003-2018 San Francisco Crime Data</a:t>
            </a:r>
            <a:r>
              <a:rPr lang="en-US" sz="6000" dirty="0"/>
              <a:t> </a:t>
            </a:r>
          </a:p>
        </p:txBody>
      </p:sp>
      <p:sp>
        <p:nvSpPr>
          <p:cNvPr id="3" name="Subtitle 2">
            <a:extLst>
              <a:ext uri="{FF2B5EF4-FFF2-40B4-BE49-F238E27FC236}">
                <a16:creationId xmlns:a16="http://schemas.microsoft.com/office/drawing/2014/main" id="{11515663-807B-6245-9206-CBB669E20854}"/>
              </a:ext>
            </a:extLst>
          </p:cNvPr>
          <p:cNvSpPr>
            <a:spLocks noGrp="1"/>
          </p:cNvSpPr>
          <p:nvPr>
            <p:ph type="subTitle" idx="1"/>
          </p:nvPr>
        </p:nvSpPr>
        <p:spPr/>
        <p:txBody>
          <a:bodyPr/>
          <a:lstStyle/>
          <a:p>
            <a:endParaRPr lang="en-US" dirty="0"/>
          </a:p>
          <a:p>
            <a:r>
              <a:rPr lang="en-US" dirty="0"/>
              <a:t>Wanran Li</a:t>
            </a:r>
          </a:p>
        </p:txBody>
      </p:sp>
    </p:spTree>
    <p:extLst>
      <p:ext uri="{BB962C8B-B14F-4D97-AF65-F5344CB8AC3E}">
        <p14:creationId xmlns:p14="http://schemas.microsoft.com/office/powerpoint/2010/main" val="1996359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B2E85-28D0-AD4B-B490-24E61A1C9F9B}"/>
              </a:ext>
            </a:extLst>
          </p:cNvPr>
          <p:cNvSpPr>
            <a:spLocks noGrp="1"/>
          </p:cNvSpPr>
          <p:nvPr>
            <p:ph idx="1"/>
          </p:nvPr>
        </p:nvSpPr>
        <p:spPr>
          <a:xfrm>
            <a:off x="1066800" y="1403604"/>
            <a:ext cx="10058400" cy="4050792"/>
          </a:xfrm>
        </p:spPr>
        <p:txBody>
          <a:bodyPr/>
          <a:lstStyle/>
          <a:p>
            <a:r>
              <a:rPr lang="en-US" dirty="0"/>
              <a:t>Streets with most crimes:</a:t>
            </a:r>
          </a:p>
          <a:p>
            <a:endParaRPr lang="en-US" dirty="0"/>
          </a:p>
          <a:p>
            <a:pPr lvl="1"/>
            <a:r>
              <a:rPr lang="en-US" dirty="0"/>
              <a:t>Near Westfield Mall in SOMA</a:t>
            </a:r>
          </a:p>
          <a:p>
            <a:pPr lvl="1"/>
            <a:r>
              <a:rPr lang="en-US" dirty="0"/>
              <a:t>16</a:t>
            </a:r>
            <a:r>
              <a:rPr lang="en-US" baseline="30000" dirty="0"/>
              <a:t>th</a:t>
            </a:r>
            <a:r>
              <a:rPr lang="en-US" dirty="0"/>
              <a:t> St Mission Station</a:t>
            </a:r>
          </a:p>
          <a:p>
            <a:pPr lvl="1"/>
            <a:r>
              <a:rPr lang="en-US" dirty="0"/>
              <a:t>1000 Potrero Ave in Mission District</a:t>
            </a:r>
          </a:p>
          <a:p>
            <a:pPr lvl="1"/>
            <a:r>
              <a:rPr lang="en-US" dirty="0"/>
              <a:t>Near </a:t>
            </a:r>
            <a:r>
              <a:rPr lang="en-US" dirty="0" err="1"/>
              <a:t>Stonestown</a:t>
            </a:r>
            <a:r>
              <a:rPr lang="en-US" dirty="0"/>
              <a:t> Mall in Taraval</a:t>
            </a:r>
          </a:p>
          <a:p>
            <a:pPr lvl="1"/>
            <a:r>
              <a:rPr lang="en-US" dirty="0"/>
              <a:t>Near de Young Museum at GG Park</a:t>
            </a:r>
          </a:p>
        </p:txBody>
      </p:sp>
      <p:pic>
        <p:nvPicPr>
          <p:cNvPr id="7" name="Picture 6" descr="A picture containing screenshot&#10;&#10;Description automatically generated">
            <a:extLst>
              <a:ext uri="{FF2B5EF4-FFF2-40B4-BE49-F238E27FC236}">
                <a16:creationId xmlns:a16="http://schemas.microsoft.com/office/drawing/2014/main" id="{2FBD154C-7983-8B4A-BAF4-E4656FE1F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900" y="720457"/>
            <a:ext cx="5194300" cy="5664200"/>
          </a:xfrm>
          <a:prstGeom prst="rect">
            <a:avLst/>
          </a:prstGeom>
        </p:spPr>
      </p:pic>
    </p:spTree>
    <p:extLst>
      <p:ext uri="{BB962C8B-B14F-4D97-AF65-F5344CB8AC3E}">
        <p14:creationId xmlns:p14="http://schemas.microsoft.com/office/powerpoint/2010/main" val="74668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BF65-D6AC-234D-BA55-CAC71F24553A}"/>
              </a:ext>
            </a:extLst>
          </p:cNvPr>
          <p:cNvSpPr>
            <a:spLocks noGrp="1"/>
          </p:cNvSpPr>
          <p:nvPr>
            <p:ph type="title"/>
          </p:nvPr>
        </p:nvSpPr>
        <p:spPr/>
        <p:txBody>
          <a:bodyPr/>
          <a:lstStyle/>
          <a:p>
            <a:r>
              <a:rPr lang="en-US" dirty="0"/>
              <a:t>3.3 Categories and </a:t>
            </a:r>
            <a:r>
              <a:rPr lang="en-US" dirty="0" err="1"/>
              <a:t>decription</a:t>
            </a:r>
            <a:r>
              <a:rPr lang="en-US" dirty="0"/>
              <a:t> of SF Crime		</a:t>
            </a:r>
          </a:p>
        </p:txBody>
      </p:sp>
      <p:sp>
        <p:nvSpPr>
          <p:cNvPr id="3" name="Content Placeholder 2">
            <a:extLst>
              <a:ext uri="{FF2B5EF4-FFF2-40B4-BE49-F238E27FC236}">
                <a16:creationId xmlns:a16="http://schemas.microsoft.com/office/drawing/2014/main" id="{565B97D9-C834-7A4E-8B18-E74001CF430D}"/>
              </a:ext>
            </a:extLst>
          </p:cNvPr>
          <p:cNvSpPr>
            <a:spLocks noGrp="1"/>
          </p:cNvSpPr>
          <p:nvPr>
            <p:ph idx="1"/>
          </p:nvPr>
        </p:nvSpPr>
        <p:spPr>
          <a:xfrm>
            <a:off x="1069848" y="2448786"/>
            <a:ext cx="3885974" cy="4050792"/>
          </a:xfrm>
        </p:spPr>
        <p:txBody>
          <a:bodyPr/>
          <a:lstStyle/>
          <a:p>
            <a:r>
              <a:rPr lang="en-US" dirty="0"/>
              <a:t>Most common categories:</a:t>
            </a:r>
          </a:p>
          <a:p>
            <a:pPr lvl="1"/>
            <a:r>
              <a:rPr lang="en-US" dirty="0"/>
              <a:t>Larceny/theft</a:t>
            </a:r>
          </a:p>
          <a:p>
            <a:pPr lvl="1"/>
            <a:r>
              <a:rPr lang="en-US" dirty="0"/>
              <a:t>Other offenses: mostly traffic related</a:t>
            </a:r>
          </a:p>
          <a:p>
            <a:pPr lvl="1"/>
            <a:r>
              <a:rPr lang="en-US" dirty="0"/>
              <a:t>Non-criminal: assault, vandalism, burglary</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865CF151-BFB6-2A40-97C2-B0207A0A4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822" y="2093976"/>
            <a:ext cx="6531297" cy="3613348"/>
          </a:xfrm>
          <a:prstGeom prst="rect">
            <a:avLst/>
          </a:prstGeom>
        </p:spPr>
      </p:pic>
    </p:spTree>
    <p:extLst>
      <p:ext uri="{BB962C8B-B14F-4D97-AF65-F5344CB8AC3E}">
        <p14:creationId xmlns:p14="http://schemas.microsoft.com/office/powerpoint/2010/main" val="65096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1970A-EA1C-4F4F-88C6-6A4181264FCA}"/>
              </a:ext>
            </a:extLst>
          </p:cNvPr>
          <p:cNvSpPr>
            <a:spLocks noGrp="1"/>
          </p:cNvSpPr>
          <p:nvPr>
            <p:ph idx="1"/>
          </p:nvPr>
        </p:nvSpPr>
        <p:spPr>
          <a:xfrm>
            <a:off x="1066800" y="551349"/>
            <a:ext cx="10058400" cy="4050792"/>
          </a:xfrm>
        </p:spPr>
        <p:txBody>
          <a:bodyPr/>
          <a:lstStyle/>
          <a:p>
            <a:r>
              <a:rPr lang="en-US" dirty="0"/>
              <a:t>Most common crimes by description: </a:t>
            </a:r>
          </a:p>
          <a:p>
            <a:pPr lvl="1"/>
            <a:r>
              <a:rPr lang="en-US" dirty="0"/>
              <a:t>Most are vehicle related</a:t>
            </a:r>
          </a:p>
          <a:p>
            <a:pPr lvl="1"/>
            <a:r>
              <a:rPr lang="en-US" dirty="0"/>
              <a:t>The top 25 types by description below accounts for 50% of crimes</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D1005FA9-C327-D141-A85C-5B6BED025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721124"/>
            <a:ext cx="11125200" cy="4652357"/>
          </a:xfrm>
          <a:prstGeom prst="rect">
            <a:avLst/>
          </a:prstGeom>
        </p:spPr>
      </p:pic>
    </p:spTree>
    <p:extLst>
      <p:ext uri="{BB962C8B-B14F-4D97-AF65-F5344CB8AC3E}">
        <p14:creationId xmlns:p14="http://schemas.microsoft.com/office/powerpoint/2010/main" val="3317568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5DC7B-1254-C64C-B5B8-A11F8890B851}"/>
              </a:ext>
            </a:extLst>
          </p:cNvPr>
          <p:cNvSpPr>
            <a:spLocks noGrp="1"/>
          </p:cNvSpPr>
          <p:nvPr>
            <p:ph idx="1"/>
          </p:nvPr>
        </p:nvSpPr>
        <p:spPr>
          <a:xfrm>
            <a:off x="1066801" y="811898"/>
            <a:ext cx="10058400" cy="4050792"/>
          </a:xfrm>
        </p:spPr>
        <p:txBody>
          <a:bodyPr/>
          <a:lstStyle/>
          <a:p>
            <a:r>
              <a:rPr lang="en-US" dirty="0"/>
              <a:t>Crime count by resolution</a:t>
            </a:r>
          </a:p>
          <a:p>
            <a:pPr lvl="1"/>
            <a:r>
              <a:rPr lang="en-US" dirty="0"/>
              <a:t>65%: no actions taken</a:t>
            </a:r>
          </a:p>
          <a:p>
            <a:pPr lvl="1"/>
            <a:r>
              <a:rPr lang="en-US" dirty="0"/>
              <a:t>15%: arrests, booked (police taking suspect’s info, fingerprints and mug shots etc.)</a:t>
            </a:r>
          </a:p>
          <a:p>
            <a:pPr lvl="1"/>
            <a:r>
              <a:rPr lang="en-US" dirty="0"/>
              <a:t>7%: arrests, cited (for misdemeanor, e.g. a traffic ticket)</a:t>
            </a:r>
          </a:p>
        </p:txBody>
      </p:sp>
      <p:pic>
        <p:nvPicPr>
          <p:cNvPr id="5" name="Picture 4" descr="A screenshot of a cell phone&#10;&#10;Description automatically generated">
            <a:extLst>
              <a:ext uri="{FF2B5EF4-FFF2-40B4-BE49-F238E27FC236}">
                <a16:creationId xmlns:a16="http://schemas.microsoft.com/office/drawing/2014/main" id="{477CB58A-9B71-E442-AF30-80CC90171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087" y="2516972"/>
            <a:ext cx="5249333" cy="299155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967C11E-82EA-FD45-B7A2-4B96A4A63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79" y="2524027"/>
            <a:ext cx="5450936" cy="2984500"/>
          </a:xfrm>
          <a:prstGeom prst="rect">
            <a:avLst/>
          </a:prstGeom>
        </p:spPr>
      </p:pic>
    </p:spTree>
    <p:extLst>
      <p:ext uri="{BB962C8B-B14F-4D97-AF65-F5344CB8AC3E}">
        <p14:creationId xmlns:p14="http://schemas.microsoft.com/office/powerpoint/2010/main" val="2264017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D003-2204-624E-9BDE-DCAE35BC8D05}"/>
              </a:ext>
            </a:extLst>
          </p:cNvPr>
          <p:cNvSpPr>
            <a:spLocks noGrp="1"/>
          </p:cNvSpPr>
          <p:nvPr>
            <p:ph type="title"/>
          </p:nvPr>
        </p:nvSpPr>
        <p:spPr/>
        <p:txBody>
          <a:bodyPr/>
          <a:lstStyle/>
          <a:p>
            <a:r>
              <a:rPr lang="en-US" dirty="0"/>
              <a:t>3.4 SF crime and other data sets</a:t>
            </a:r>
          </a:p>
        </p:txBody>
      </p:sp>
      <p:sp>
        <p:nvSpPr>
          <p:cNvPr id="3" name="Content Placeholder 2">
            <a:extLst>
              <a:ext uri="{FF2B5EF4-FFF2-40B4-BE49-F238E27FC236}">
                <a16:creationId xmlns:a16="http://schemas.microsoft.com/office/drawing/2014/main" id="{9A7C5E73-8DF9-5743-8E06-255386CDD88B}"/>
              </a:ext>
            </a:extLst>
          </p:cNvPr>
          <p:cNvSpPr>
            <a:spLocks noGrp="1"/>
          </p:cNvSpPr>
          <p:nvPr>
            <p:ph idx="1"/>
          </p:nvPr>
        </p:nvSpPr>
        <p:spPr>
          <a:xfrm>
            <a:off x="1066800" y="2043063"/>
            <a:ext cx="10058400" cy="4050792"/>
          </a:xfrm>
        </p:spPr>
        <p:txBody>
          <a:bodyPr/>
          <a:lstStyle/>
          <a:p>
            <a:r>
              <a:rPr lang="en-US" dirty="0"/>
              <a:t>SF temperature (2014-2018)</a:t>
            </a:r>
          </a:p>
          <a:p>
            <a:pPr lvl="1"/>
            <a:r>
              <a:rPr lang="en-US" dirty="0"/>
              <a:t>Warmest: fall vs Coldest: winter</a:t>
            </a:r>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D4337A21-D3BA-044F-800D-B76E29F02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144" y="2830068"/>
            <a:ext cx="5156200" cy="3543300"/>
          </a:xfrm>
          <a:prstGeom prst="rect">
            <a:avLst/>
          </a:prstGeom>
        </p:spPr>
      </p:pic>
      <p:pic>
        <p:nvPicPr>
          <p:cNvPr id="7" name="Picture 6" descr="A close up of a map&#10;&#10;Description automatically generated">
            <a:extLst>
              <a:ext uri="{FF2B5EF4-FFF2-40B4-BE49-F238E27FC236}">
                <a16:creationId xmlns:a16="http://schemas.microsoft.com/office/drawing/2014/main" id="{1366CA39-0D41-D643-9FD1-67456CCF4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244" y="2715768"/>
            <a:ext cx="5486400" cy="3657600"/>
          </a:xfrm>
          <a:prstGeom prst="rect">
            <a:avLst/>
          </a:prstGeom>
        </p:spPr>
      </p:pic>
    </p:spTree>
    <p:extLst>
      <p:ext uri="{BB962C8B-B14F-4D97-AF65-F5344CB8AC3E}">
        <p14:creationId xmlns:p14="http://schemas.microsoft.com/office/powerpoint/2010/main" val="93558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8E168-4E6B-8D42-A821-06AF42ED0314}"/>
              </a:ext>
            </a:extLst>
          </p:cNvPr>
          <p:cNvSpPr>
            <a:spLocks noGrp="1"/>
          </p:cNvSpPr>
          <p:nvPr>
            <p:ph idx="1"/>
          </p:nvPr>
        </p:nvSpPr>
        <p:spPr>
          <a:xfrm>
            <a:off x="1066800" y="653852"/>
            <a:ext cx="10058400" cy="4050792"/>
          </a:xfrm>
        </p:spPr>
        <p:txBody>
          <a:bodyPr/>
          <a:lstStyle/>
          <a:p>
            <a:r>
              <a:rPr lang="en-US" dirty="0"/>
              <a:t>SF Crime Count &amp; Temperature by Year</a:t>
            </a:r>
          </a:p>
          <a:p>
            <a:pPr lvl="1"/>
            <a:r>
              <a:rPr lang="en-US" dirty="0"/>
              <a:t>Positively related in all years except for 2016</a:t>
            </a:r>
          </a:p>
          <a:p>
            <a:endParaRPr lang="en-US" dirty="0"/>
          </a:p>
          <a:p>
            <a:endParaRPr lang="en-US" dirty="0"/>
          </a:p>
        </p:txBody>
      </p:sp>
      <p:pic>
        <p:nvPicPr>
          <p:cNvPr id="7" name="Picture 6" descr="A close up of a map&#10;&#10;Description automatically generated">
            <a:extLst>
              <a:ext uri="{FF2B5EF4-FFF2-40B4-BE49-F238E27FC236}">
                <a16:creationId xmlns:a16="http://schemas.microsoft.com/office/drawing/2014/main" id="{8A50513B-371C-234C-9DC4-BB8EB1B61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521" y="1519625"/>
            <a:ext cx="5868812" cy="4684523"/>
          </a:xfrm>
          <a:prstGeom prst="rect">
            <a:avLst/>
          </a:prstGeom>
        </p:spPr>
      </p:pic>
    </p:spTree>
    <p:extLst>
      <p:ext uri="{BB962C8B-B14F-4D97-AF65-F5344CB8AC3E}">
        <p14:creationId xmlns:p14="http://schemas.microsoft.com/office/powerpoint/2010/main" val="238164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0C9BA-D7A7-1C40-B1B7-2D70640F845E}"/>
              </a:ext>
            </a:extLst>
          </p:cNvPr>
          <p:cNvSpPr>
            <a:spLocks noGrp="1"/>
          </p:cNvSpPr>
          <p:nvPr>
            <p:ph idx="1"/>
          </p:nvPr>
        </p:nvSpPr>
        <p:spPr>
          <a:xfrm>
            <a:off x="1069848" y="823186"/>
            <a:ext cx="10058400" cy="4050792"/>
          </a:xfrm>
        </p:spPr>
        <p:txBody>
          <a:bodyPr/>
          <a:lstStyle/>
          <a:p>
            <a:r>
              <a:rPr lang="en-US" dirty="0"/>
              <a:t>SF Crime count &amp; temperature by month</a:t>
            </a:r>
          </a:p>
          <a:p>
            <a:pPr lvl="1"/>
            <a:r>
              <a:rPr lang="en-US" dirty="0"/>
              <a:t>Lowest crime count in winter: Dec, Nov</a:t>
            </a:r>
          </a:p>
          <a:p>
            <a:pPr lvl="1"/>
            <a:r>
              <a:rPr lang="en-US" dirty="0"/>
              <a:t>Highest crime count in fall: Oct, Sept</a:t>
            </a:r>
          </a:p>
          <a:p>
            <a:endParaRPr lang="en-US" dirty="0"/>
          </a:p>
          <a:p>
            <a:endParaRPr lang="en-US" dirty="0"/>
          </a:p>
        </p:txBody>
      </p:sp>
      <p:pic>
        <p:nvPicPr>
          <p:cNvPr id="4" name="Picture 3" descr="A close up of text on a white background&#10;&#10;Description automatically generated">
            <a:extLst>
              <a:ext uri="{FF2B5EF4-FFF2-40B4-BE49-F238E27FC236}">
                <a16:creationId xmlns:a16="http://schemas.microsoft.com/office/drawing/2014/main" id="{C638E36B-A19E-C646-895B-D1EE6EB8B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8" y="2265540"/>
            <a:ext cx="10744200" cy="3028950"/>
          </a:xfrm>
          <a:prstGeom prst="rect">
            <a:avLst/>
          </a:prstGeom>
        </p:spPr>
      </p:pic>
    </p:spTree>
    <p:extLst>
      <p:ext uri="{BB962C8B-B14F-4D97-AF65-F5344CB8AC3E}">
        <p14:creationId xmlns:p14="http://schemas.microsoft.com/office/powerpoint/2010/main" val="392436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DB3B5-2BF2-444F-A138-F36B195602BC}"/>
              </a:ext>
            </a:extLst>
          </p:cNvPr>
          <p:cNvSpPr>
            <a:spLocks noGrp="1"/>
          </p:cNvSpPr>
          <p:nvPr>
            <p:ph idx="1"/>
          </p:nvPr>
        </p:nvSpPr>
        <p:spPr>
          <a:xfrm>
            <a:off x="1066800" y="995911"/>
            <a:ext cx="10058400" cy="4050792"/>
          </a:xfrm>
        </p:spPr>
        <p:txBody>
          <a:bodyPr/>
          <a:lstStyle/>
          <a:p>
            <a:r>
              <a:rPr lang="en-US" dirty="0"/>
              <a:t>SF crime count and unemployment rate (2003-2018)</a:t>
            </a:r>
          </a:p>
          <a:p>
            <a:pPr lvl="1"/>
            <a:r>
              <a:rPr lang="en-US" dirty="0"/>
              <a:t>Unemployment rate has some impact, but not strongly correlated</a:t>
            </a:r>
          </a:p>
          <a:p>
            <a:pPr lvl="1"/>
            <a:endParaRPr lang="en-US" dirty="0"/>
          </a:p>
        </p:txBody>
      </p:sp>
      <p:pic>
        <p:nvPicPr>
          <p:cNvPr id="5" name="Picture 4" descr="A close up of a map&#10;&#10;Description automatically generated">
            <a:extLst>
              <a:ext uri="{FF2B5EF4-FFF2-40B4-BE49-F238E27FC236}">
                <a16:creationId xmlns:a16="http://schemas.microsoft.com/office/drawing/2014/main" id="{081071BB-2246-424D-9CE6-6C20EE1E9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2276241"/>
            <a:ext cx="11087100" cy="3105794"/>
          </a:xfrm>
          <a:prstGeom prst="rect">
            <a:avLst/>
          </a:prstGeom>
        </p:spPr>
      </p:pic>
    </p:spTree>
    <p:extLst>
      <p:ext uri="{BB962C8B-B14F-4D97-AF65-F5344CB8AC3E}">
        <p14:creationId xmlns:p14="http://schemas.microsoft.com/office/powerpoint/2010/main" val="12548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154DB-F064-D541-BF81-74EE559E1BCC}"/>
              </a:ext>
            </a:extLst>
          </p:cNvPr>
          <p:cNvSpPr>
            <a:spLocks noGrp="1"/>
          </p:cNvSpPr>
          <p:nvPr>
            <p:ph idx="1"/>
          </p:nvPr>
        </p:nvSpPr>
        <p:spPr>
          <a:xfrm>
            <a:off x="1066800" y="890919"/>
            <a:ext cx="10058400" cy="4050792"/>
          </a:xfrm>
        </p:spPr>
        <p:txBody>
          <a:bodyPr/>
          <a:lstStyle/>
          <a:p>
            <a:r>
              <a:rPr lang="en-US" dirty="0"/>
              <a:t>SF crime count and homeless population</a:t>
            </a:r>
          </a:p>
          <a:p>
            <a:pPr lvl="1"/>
            <a:r>
              <a:rPr lang="en-US" dirty="0"/>
              <a:t>Strong positive correlation, especially after 2009</a:t>
            </a:r>
          </a:p>
        </p:txBody>
      </p:sp>
      <p:pic>
        <p:nvPicPr>
          <p:cNvPr id="5" name="Picture 4" descr="A picture containing screenshot&#10;&#10;Description automatically generated">
            <a:extLst>
              <a:ext uri="{FF2B5EF4-FFF2-40B4-BE49-F238E27FC236}">
                <a16:creationId xmlns:a16="http://schemas.microsoft.com/office/drawing/2014/main" id="{E8C08CF1-3184-714B-BFC8-A9BB18126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777" y="2236972"/>
            <a:ext cx="10058400" cy="2817628"/>
          </a:xfrm>
          <a:prstGeom prst="rect">
            <a:avLst/>
          </a:prstGeom>
        </p:spPr>
      </p:pic>
    </p:spTree>
    <p:extLst>
      <p:ext uri="{BB962C8B-B14F-4D97-AF65-F5344CB8AC3E}">
        <p14:creationId xmlns:p14="http://schemas.microsoft.com/office/powerpoint/2010/main" val="839362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20AA-28A1-C34B-8BE5-7D027A6E6B2E}"/>
              </a:ext>
            </a:extLst>
          </p:cNvPr>
          <p:cNvSpPr>
            <a:spLocks noGrp="1"/>
          </p:cNvSpPr>
          <p:nvPr>
            <p:ph type="title"/>
          </p:nvPr>
        </p:nvSpPr>
        <p:spPr/>
        <p:txBody>
          <a:bodyPr/>
          <a:lstStyle/>
          <a:p>
            <a:r>
              <a:rPr lang="en-US" dirty="0"/>
              <a:t>IV. Limitations</a:t>
            </a:r>
          </a:p>
        </p:txBody>
      </p:sp>
      <p:sp>
        <p:nvSpPr>
          <p:cNvPr id="3" name="Content Placeholder 2">
            <a:extLst>
              <a:ext uri="{FF2B5EF4-FFF2-40B4-BE49-F238E27FC236}">
                <a16:creationId xmlns:a16="http://schemas.microsoft.com/office/drawing/2014/main" id="{E34642FD-AE4E-A346-B72C-FFC91CDAF583}"/>
              </a:ext>
            </a:extLst>
          </p:cNvPr>
          <p:cNvSpPr>
            <a:spLocks noGrp="1"/>
          </p:cNvSpPr>
          <p:nvPr>
            <p:ph idx="1"/>
          </p:nvPr>
        </p:nvSpPr>
        <p:spPr/>
        <p:txBody>
          <a:bodyPr/>
          <a:lstStyle/>
          <a:p>
            <a:r>
              <a:rPr lang="en-US" dirty="0"/>
              <a:t>We could explore more about types of crimes based on location and time</a:t>
            </a:r>
          </a:p>
          <a:p>
            <a:r>
              <a:rPr lang="en-US" dirty="0"/>
              <a:t>Recording categories in a more consistent manner. (e.g. “Stolen Property” and “Larceny/Theft” are the same)</a:t>
            </a:r>
          </a:p>
          <a:p>
            <a:r>
              <a:rPr lang="en-US" dirty="0"/>
              <a:t>Our accuracy of studying the correlation between crime count and homeless population can be improved if the homeless count is performed yearly instead of every other year, so we don’t need to use estimate for the years in between</a:t>
            </a:r>
          </a:p>
          <a:p>
            <a:endParaRPr lang="en-US" dirty="0"/>
          </a:p>
        </p:txBody>
      </p:sp>
    </p:spTree>
    <p:extLst>
      <p:ext uri="{BB962C8B-B14F-4D97-AF65-F5344CB8AC3E}">
        <p14:creationId xmlns:p14="http://schemas.microsoft.com/office/powerpoint/2010/main" val="253688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9B0E-9DEF-154F-8151-1377C8DAF6AB}"/>
              </a:ext>
            </a:extLst>
          </p:cNvPr>
          <p:cNvSpPr>
            <a:spLocks noGrp="1"/>
          </p:cNvSpPr>
          <p:nvPr>
            <p:ph type="title"/>
          </p:nvPr>
        </p:nvSpPr>
        <p:spPr/>
        <p:txBody>
          <a:bodyPr/>
          <a:lstStyle/>
          <a:p>
            <a:r>
              <a:rPr lang="en-US" dirty="0"/>
              <a:t>I. San Francisco high in crime</a:t>
            </a:r>
          </a:p>
        </p:txBody>
      </p:sp>
      <p:pic>
        <p:nvPicPr>
          <p:cNvPr id="5" name="Content Placeholder 4" descr="A screenshot of a cell phone&#10;&#10;Description automatically generated">
            <a:extLst>
              <a:ext uri="{FF2B5EF4-FFF2-40B4-BE49-F238E27FC236}">
                <a16:creationId xmlns:a16="http://schemas.microsoft.com/office/drawing/2014/main" id="{05570FBA-7EF8-F644-81E9-A046A11EE0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099" y="2343149"/>
            <a:ext cx="8212383" cy="1609343"/>
          </a:xfrm>
        </p:spPr>
      </p:pic>
      <p:pic>
        <p:nvPicPr>
          <p:cNvPr id="9" name="Picture 8">
            <a:extLst>
              <a:ext uri="{FF2B5EF4-FFF2-40B4-BE49-F238E27FC236}">
                <a16:creationId xmlns:a16="http://schemas.microsoft.com/office/drawing/2014/main" id="{B196878B-C4EA-EB41-9DC1-BF48B2ADA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1456" y="3923447"/>
            <a:ext cx="8212383" cy="757338"/>
          </a:xfrm>
          <a:prstGeom prst="rect">
            <a:avLst/>
          </a:prstGeom>
        </p:spPr>
      </p:pic>
      <p:sp>
        <p:nvSpPr>
          <p:cNvPr id="10" name="TextBox 9">
            <a:extLst>
              <a:ext uri="{FF2B5EF4-FFF2-40B4-BE49-F238E27FC236}">
                <a16:creationId xmlns:a16="http://schemas.microsoft.com/office/drawing/2014/main" id="{C9D9FD17-C37B-2E4A-A997-63130B51DE49}"/>
              </a:ext>
            </a:extLst>
          </p:cNvPr>
          <p:cNvSpPr txBox="1"/>
          <p:nvPr/>
        </p:nvSpPr>
        <p:spPr>
          <a:xfrm>
            <a:off x="1701456" y="5412631"/>
            <a:ext cx="8068363" cy="369332"/>
          </a:xfrm>
          <a:prstGeom prst="rect">
            <a:avLst/>
          </a:prstGeom>
          <a:noFill/>
        </p:spPr>
        <p:txBody>
          <a:bodyPr wrap="none" rtlCol="0">
            <a:spAutoFit/>
          </a:bodyPr>
          <a:lstStyle/>
          <a:p>
            <a:r>
              <a:rPr lang="en-US" dirty="0">
                <a:hlinkClick r:id="rId4"/>
              </a:rPr>
              <a:t>https://wallethub.com/edu/safest-cities-in-america/41926/#main-findings</a:t>
            </a:r>
            <a:endParaRPr lang="en-US" dirty="0"/>
          </a:p>
        </p:txBody>
      </p:sp>
    </p:spTree>
    <p:extLst>
      <p:ext uri="{BB962C8B-B14F-4D97-AF65-F5344CB8AC3E}">
        <p14:creationId xmlns:p14="http://schemas.microsoft.com/office/powerpoint/2010/main" val="314255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F873-C8F6-7949-AAE0-19204D1AD90F}"/>
              </a:ext>
            </a:extLst>
          </p:cNvPr>
          <p:cNvSpPr>
            <a:spLocks noGrp="1"/>
          </p:cNvSpPr>
          <p:nvPr>
            <p:ph type="title"/>
          </p:nvPr>
        </p:nvSpPr>
        <p:spPr/>
        <p:txBody>
          <a:bodyPr/>
          <a:lstStyle/>
          <a:p>
            <a:r>
              <a:rPr lang="en-US" dirty="0"/>
              <a:t>II. Data acquisition &amp; cleaning</a:t>
            </a:r>
          </a:p>
        </p:txBody>
      </p:sp>
      <p:sp>
        <p:nvSpPr>
          <p:cNvPr id="3" name="Content Placeholder 2">
            <a:extLst>
              <a:ext uri="{FF2B5EF4-FFF2-40B4-BE49-F238E27FC236}">
                <a16:creationId xmlns:a16="http://schemas.microsoft.com/office/drawing/2014/main" id="{0B41F307-6C53-7B4D-BFB8-9EF9765C0204}"/>
              </a:ext>
            </a:extLst>
          </p:cNvPr>
          <p:cNvSpPr>
            <a:spLocks noGrp="1"/>
          </p:cNvSpPr>
          <p:nvPr>
            <p:ph idx="1"/>
          </p:nvPr>
        </p:nvSpPr>
        <p:spPr/>
        <p:txBody>
          <a:bodyPr/>
          <a:lstStyle/>
          <a:p>
            <a:r>
              <a:rPr lang="en-US" dirty="0"/>
              <a:t>Combine 2 major datasets: Police Department Incident Reports from 2003 to May 2018 and 2018 to Present</a:t>
            </a:r>
          </a:p>
          <a:p>
            <a:r>
              <a:rPr lang="en-US" dirty="0"/>
              <a:t>Data shape (1822068, 17) after removing duplicates and columns with too many null value</a:t>
            </a:r>
          </a:p>
          <a:p>
            <a:r>
              <a:rPr lang="en-US" dirty="0"/>
              <a:t>Other data sets:</a:t>
            </a:r>
          </a:p>
          <a:p>
            <a:pPr lvl="1"/>
            <a:r>
              <a:rPr lang="en-US" dirty="0"/>
              <a:t>SF Temperature (2014-2018)</a:t>
            </a:r>
          </a:p>
          <a:p>
            <a:pPr lvl="1"/>
            <a:r>
              <a:rPr lang="en-US" dirty="0"/>
              <a:t>Unemployment Rate (2003-2018)</a:t>
            </a:r>
          </a:p>
          <a:p>
            <a:pPr lvl="1"/>
            <a:r>
              <a:rPr lang="en-US" dirty="0"/>
              <a:t>Homeless Population (2005-2017) </a:t>
            </a:r>
          </a:p>
          <a:p>
            <a:pPr lvl="1"/>
            <a:r>
              <a:rPr lang="en-US" dirty="0"/>
              <a:t>SF median household income (2006-2018)</a:t>
            </a:r>
          </a:p>
          <a:p>
            <a:endParaRPr lang="en-US" dirty="0"/>
          </a:p>
        </p:txBody>
      </p:sp>
    </p:spTree>
    <p:extLst>
      <p:ext uri="{BB962C8B-B14F-4D97-AF65-F5344CB8AC3E}">
        <p14:creationId xmlns:p14="http://schemas.microsoft.com/office/powerpoint/2010/main" val="214118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9D28-E239-454D-966B-6EB093EB3CFF}"/>
              </a:ext>
            </a:extLst>
          </p:cNvPr>
          <p:cNvSpPr>
            <a:spLocks noGrp="1"/>
          </p:cNvSpPr>
          <p:nvPr>
            <p:ph type="title"/>
          </p:nvPr>
        </p:nvSpPr>
        <p:spPr/>
        <p:txBody>
          <a:bodyPr/>
          <a:lstStyle/>
          <a:p>
            <a:r>
              <a:rPr lang="en-US" dirty="0"/>
              <a:t>III. EDA</a:t>
            </a:r>
            <a:br>
              <a:rPr lang="en-US" dirty="0"/>
            </a:br>
            <a:r>
              <a:rPr lang="en-US" dirty="0"/>
              <a:t>3.1 timing of SF crime</a:t>
            </a:r>
          </a:p>
        </p:txBody>
      </p:sp>
      <p:sp>
        <p:nvSpPr>
          <p:cNvPr id="3" name="Content Placeholder 2">
            <a:extLst>
              <a:ext uri="{FF2B5EF4-FFF2-40B4-BE49-F238E27FC236}">
                <a16:creationId xmlns:a16="http://schemas.microsoft.com/office/drawing/2014/main" id="{DE7FC4B1-78BA-8149-9E81-34AEF0DBF715}"/>
              </a:ext>
            </a:extLst>
          </p:cNvPr>
          <p:cNvSpPr>
            <a:spLocks noGrp="1"/>
          </p:cNvSpPr>
          <p:nvPr>
            <p:ph idx="1"/>
          </p:nvPr>
        </p:nvSpPr>
        <p:spPr/>
        <p:txBody>
          <a:bodyPr/>
          <a:lstStyle/>
          <a:p>
            <a:r>
              <a:rPr lang="en-US" dirty="0"/>
              <a:t>Annual crime count: V shape</a:t>
            </a:r>
          </a:p>
          <a:p>
            <a:endParaRPr lang="en-US" dirty="0"/>
          </a:p>
        </p:txBody>
      </p:sp>
      <p:pic>
        <p:nvPicPr>
          <p:cNvPr id="7" name="Picture 6" descr="A screenshot of text&#10;&#10;Description automatically generated">
            <a:extLst>
              <a:ext uri="{FF2B5EF4-FFF2-40B4-BE49-F238E27FC236}">
                <a16:creationId xmlns:a16="http://schemas.microsoft.com/office/drawing/2014/main" id="{D90D053E-9B4E-944A-A9B3-65147FFE7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178" y="2513810"/>
            <a:ext cx="7371644" cy="3685822"/>
          </a:xfrm>
          <a:prstGeom prst="rect">
            <a:avLst/>
          </a:prstGeom>
        </p:spPr>
      </p:pic>
    </p:spTree>
    <p:extLst>
      <p:ext uri="{BB962C8B-B14F-4D97-AF65-F5344CB8AC3E}">
        <p14:creationId xmlns:p14="http://schemas.microsoft.com/office/powerpoint/2010/main" val="382669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3D70E-D96D-D549-A1FF-710B34B04013}"/>
              </a:ext>
            </a:extLst>
          </p:cNvPr>
          <p:cNvSpPr>
            <a:spLocks noGrp="1"/>
          </p:cNvSpPr>
          <p:nvPr>
            <p:ph idx="1"/>
          </p:nvPr>
        </p:nvSpPr>
        <p:spPr>
          <a:xfrm>
            <a:off x="1063752" y="1403604"/>
            <a:ext cx="10058400" cy="4050792"/>
          </a:xfrm>
        </p:spPr>
        <p:txBody>
          <a:bodyPr/>
          <a:lstStyle/>
          <a:p>
            <a:r>
              <a:rPr lang="en-US" dirty="0"/>
              <a:t>Monthly trend by year: top 3 months are Oct, Aug &amp; Mar</a:t>
            </a:r>
          </a:p>
          <a:p>
            <a:endParaRPr lang="en-US" dirty="0"/>
          </a:p>
        </p:txBody>
      </p:sp>
      <p:pic>
        <p:nvPicPr>
          <p:cNvPr id="5" name="Picture 4" descr="A picture containing text, map&#10;&#10;Description automatically generated">
            <a:extLst>
              <a:ext uri="{FF2B5EF4-FFF2-40B4-BE49-F238E27FC236}">
                <a16:creationId xmlns:a16="http://schemas.microsoft.com/office/drawing/2014/main" id="{BC780703-734A-3040-A209-D1A84D5CC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2" y="1995649"/>
            <a:ext cx="12192000" cy="4064000"/>
          </a:xfrm>
          <a:prstGeom prst="rect">
            <a:avLst/>
          </a:prstGeom>
        </p:spPr>
      </p:pic>
    </p:spTree>
    <p:extLst>
      <p:ext uri="{BB962C8B-B14F-4D97-AF65-F5344CB8AC3E}">
        <p14:creationId xmlns:p14="http://schemas.microsoft.com/office/powerpoint/2010/main" val="373540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6059A-EE86-3542-9E1F-BA6226413FA0}"/>
              </a:ext>
            </a:extLst>
          </p:cNvPr>
          <p:cNvSpPr>
            <a:spLocks noGrp="1"/>
          </p:cNvSpPr>
          <p:nvPr>
            <p:ph idx="1"/>
          </p:nvPr>
        </p:nvSpPr>
        <p:spPr>
          <a:xfrm>
            <a:off x="1066800" y="710297"/>
            <a:ext cx="10058400" cy="4050792"/>
          </a:xfrm>
        </p:spPr>
        <p:txBody>
          <a:bodyPr/>
          <a:lstStyle/>
          <a:p>
            <a:r>
              <a:rPr lang="en-US" dirty="0"/>
              <a:t>Average daily # of crimes by month</a:t>
            </a:r>
          </a:p>
          <a:p>
            <a:pPr lvl="1"/>
            <a:r>
              <a:rPr lang="en-US" dirty="0"/>
              <a:t>Highest : Oct, Sept, Aug</a:t>
            </a:r>
          </a:p>
          <a:p>
            <a:pPr lvl="1"/>
            <a:r>
              <a:rPr lang="en-US" dirty="0"/>
              <a:t>Lowest: Dec Nov</a:t>
            </a:r>
          </a:p>
          <a:p>
            <a:pPr lvl="1"/>
            <a:endParaRPr lang="en-US" dirty="0"/>
          </a:p>
          <a:p>
            <a:pPr marL="274320" lvl="1"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5BB3F6B8-760B-3D4E-96EE-F1369D437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021" y="1857925"/>
            <a:ext cx="6434667" cy="4289778"/>
          </a:xfrm>
          <a:prstGeom prst="rect">
            <a:avLst/>
          </a:prstGeom>
        </p:spPr>
      </p:pic>
    </p:spTree>
    <p:extLst>
      <p:ext uri="{BB962C8B-B14F-4D97-AF65-F5344CB8AC3E}">
        <p14:creationId xmlns:p14="http://schemas.microsoft.com/office/powerpoint/2010/main" val="383887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C351B-481A-2B4B-9F0F-46BD7493CF15}"/>
              </a:ext>
            </a:extLst>
          </p:cNvPr>
          <p:cNvSpPr>
            <a:spLocks noGrp="1"/>
          </p:cNvSpPr>
          <p:nvPr>
            <p:ph idx="1"/>
          </p:nvPr>
        </p:nvSpPr>
        <p:spPr>
          <a:xfrm>
            <a:off x="1066800" y="823186"/>
            <a:ext cx="10058400" cy="4050792"/>
          </a:xfrm>
        </p:spPr>
        <p:txBody>
          <a:bodyPr/>
          <a:lstStyle/>
          <a:p>
            <a:r>
              <a:rPr lang="en-US" dirty="0"/>
              <a:t>Crime count by day of the week</a:t>
            </a:r>
          </a:p>
          <a:p>
            <a:pPr lvl="1"/>
            <a:r>
              <a:rPr lang="en-US" dirty="0"/>
              <a:t>Highest: Fri, Sat, Wed</a:t>
            </a:r>
          </a:p>
          <a:p>
            <a:pPr lvl="1"/>
            <a:r>
              <a:rPr lang="en-US" dirty="0"/>
              <a:t>Lowest: Sun, Mon</a:t>
            </a:r>
          </a:p>
          <a:p>
            <a:pPr lvl="1"/>
            <a:endParaRPr lang="en-US" dirty="0"/>
          </a:p>
        </p:txBody>
      </p:sp>
      <p:pic>
        <p:nvPicPr>
          <p:cNvPr id="5" name="Picture 4" descr="A screenshot of a cell phone&#10;&#10;Description automatically generated">
            <a:extLst>
              <a:ext uri="{FF2B5EF4-FFF2-40B4-BE49-F238E27FC236}">
                <a16:creationId xmlns:a16="http://schemas.microsoft.com/office/drawing/2014/main" id="{B305E1F4-AE62-1B4D-BF6C-1C189BA0C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985" y="2132188"/>
            <a:ext cx="6421261" cy="4099615"/>
          </a:xfrm>
          <a:prstGeom prst="rect">
            <a:avLst/>
          </a:prstGeom>
        </p:spPr>
      </p:pic>
    </p:spTree>
    <p:extLst>
      <p:ext uri="{BB962C8B-B14F-4D97-AF65-F5344CB8AC3E}">
        <p14:creationId xmlns:p14="http://schemas.microsoft.com/office/powerpoint/2010/main" val="286385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C23AB-998F-6747-B54C-1391F123BA82}"/>
              </a:ext>
            </a:extLst>
          </p:cNvPr>
          <p:cNvSpPr>
            <a:spLocks noGrp="1"/>
          </p:cNvSpPr>
          <p:nvPr>
            <p:ph idx="1"/>
          </p:nvPr>
        </p:nvSpPr>
        <p:spPr>
          <a:xfrm>
            <a:off x="1066800" y="857052"/>
            <a:ext cx="10058400" cy="4050792"/>
          </a:xfrm>
        </p:spPr>
        <p:txBody>
          <a:bodyPr/>
          <a:lstStyle/>
          <a:p>
            <a:r>
              <a:rPr lang="en-US" dirty="0"/>
              <a:t>Crime count by hour</a:t>
            </a:r>
          </a:p>
          <a:p>
            <a:pPr lvl="1"/>
            <a:r>
              <a:rPr lang="en-US" dirty="0"/>
              <a:t>Highest: daytime, peaks at 12pm, 18pm</a:t>
            </a:r>
          </a:p>
          <a:p>
            <a:pPr lvl="1"/>
            <a:r>
              <a:rPr lang="en-US" dirty="0"/>
              <a:t>Lowest: nighttime, hits bottom at 5am</a:t>
            </a:r>
          </a:p>
          <a:p>
            <a:pPr lvl="1"/>
            <a:endParaRPr lang="en-US" dirty="0"/>
          </a:p>
        </p:txBody>
      </p:sp>
      <p:pic>
        <p:nvPicPr>
          <p:cNvPr id="5" name="Picture 4">
            <a:extLst>
              <a:ext uri="{FF2B5EF4-FFF2-40B4-BE49-F238E27FC236}">
                <a16:creationId xmlns:a16="http://schemas.microsoft.com/office/drawing/2014/main" id="{6A2927F3-5125-CB47-8EEA-D1E1DF56E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6948"/>
            <a:ext cx="12192000" cy="4064000"/>
          </a:xfrm>
          <a:prstGeom prst="rect">
            <a:avLst/>
          </a:prstGeom>
        </p:spPr>
      </p:pic>
    </p:spTree>
    <p:extLst>
      <p:ext uri="{BB962C8B-B14F-4D97-AF65-F5344CB8AC3E}">
        <p14:creationId xmlns:p14="http://schemas.microsoft.com/office/powerpoint/2010/main" val="98906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A450-7B5E-C046-8387-365D4E143E40}"/>
              </a:ext>
            </a:extLst>
          </p:cNvPr>
          <p:cNvSpPr>
            <a:spLocks noGrp="1"/>
          </p:cNvSpPr>
          <p:nvPr>
            <p:ph type="title"/>
          </p:nvPr>
        </p:nvSpPr>
        <p:spPr>
          <a:xfrm>
            <a:off x="1063752" y="176191"/>
            <a:ext cx="10058400" cy="1609344"/>
          </a:xfrm>
        </p:spPr>
        <p:txBody>
          <a:bodyPr/>
          <a:lstStyle/>
          <a:p>
            <a:r>
              <a:rPr lang="en-US" dirty="0"/>
              <a:t>3.2 SF crime by area</a:t>
            </a:r>
          </a:p>
        </p:txBody>
      </p:sp>
      <p:sp>
        <p:nvSpPr>
          <p:cNvPr id="3" name="Content Placeholder 2">
            <a:extLst>
              <a:ext uri="{FF2B5EF4-FFF2-40B4-BE49-F238E27FC236}">
                <a16:creationId xmlns:a16="http://schemas.microsoft.com/office/drawing/2014/main" id="{3E7B1CA1-34B1-F84D-B201-CEB5D026EB85}"/>
              </a:ext>
            </a:extLst>
          </p:cNvPr>
          <p:cNvSpPr>
            <a:spLocks noGrp="1"/>
          </p:cNvSpPr>
          <p:nvPr>
            <p:ph idx="1"/>
          </p:nvPr>
        </p:nvSpPr>
        <p:spPr>
          <a:xfrm>
            <a:off x="889226" y="2371373"/>
            <a:ext cx="4069645" cy="4050792"/>
          </a:xfrm>
        </p:spPr>
        <p:txBody>
          <a:bodyPr/>
          <a:lstStyle/>
          <a:p>
            <a:r>
              <a:rPr lang="en-US" dirty="0"/>
              <a:t>Crime count by police districts</a:t>
            </a:r>
          </a:p>
          <a:p>
            <a:pPr lvl="1"/>
            <a:r>
              <a:rPr lang="en-US" dirty="0"/>
              <a:t>Tenderloin isn’t as dangerous as we thought</a:t>
            </a:r>
          </a:p>
          <a:p>
            <a:pPr lvl="1"/>
            <a:r>
              <a:rPr lang="en-US" dirty="0"/>
              <a:t>Highest: Southern, Mission</a:t>
            </a:r>
          </a:p>
          <a:p>
            <a:pPr lvl="1"/>
            <a:r>
              <a:rPr lang="en-US" dirty="0"/>
              <a:t>Lowest: Park, Richmond, Tenderloin</a:t>
            </a:r>
          </a:p>
          <a:p>
            <a:pPr lvl="1"/>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DC0571EB-BB63-2A40-AB09-8C70C0B89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74" y="1898424"/>
            <a:ext cx="5994400" cy="4229100"/>
          </a:xfrm>
          <a:prstGeom prst="rect">
            <a:avLst/>
          </a:prstGeom>
        </p:spPr>
      </p:pic>
    </p:spTree>
    <p:extLst>
      <p:ext uri="{BB962C8B-B14F-4D97-AF65-F5344CB8AC3E}">
        <p14:creationId xmlns:p14="http://schemas.microsoft.com/office/powerpoint/2010/main" val="4120984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773</TotalTime>
  <Words>513</Words>
  <Application>Microsoft Macintosh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Rockwell</vt:lpstr>
      <vt:lpstr>Rockwell Condensed</vt:lpstr>
      <vt:lpstr>Rockwell Extra Bold</vt:lpstr>
      <vt:lpstr>Wingdings</vt:lpstr>
      <vt:lpstr>Wood Type</vt:lpstr>
      <vt:lpstr>Analysis of 2003-2018 San Francisco Crime Data </vt:lpstr>
      <vt:lpstr>I. San Francisco high in crime</vt:lpstr>
      <vt:lpstr>II. Data acquisition &amp; cleaning</vt:lpstr>
      <vt:lpstr>III. EDA 3.1 timing of SF crime</vt:lpstr>
      <vt:lpstr>PowerPoint Presentation</vt:lpstr>
      <vt:lpstr>PowerPoint Presentation</vt:lpstr>
      <vt:lpstr>PowerPoint Presentation</vt:lpstr>
      <vt:lpstr>PowerPoint Presentation</vt:lpstr>
      <vt:lpstr>3.2 SF crime by area</vt:lpstr>
      <vt:lpstr>PowerPoint Presentation</vt:lpstr>
      <vt:lpstr>3.3 Categories and decription of SF Crime  </vt:lpstr>
      <vt:lpstr>PowerPoint Presentation</vt:lpstr>
      <vt:lpstr>PowerPoint Presentation</vt:lpstr>
      <vt:lpstr>3.4 SF crime and other data sets</vt:lpstr>
      <vt:lpstr>PowerPoint Presentation</vt:lpstr>
      <vt:lpstr>PowerPoint Presentation</vt:lpstr>
      <vt:lpstr>PowerPoint Presentation</vt:lpstr>
      <vt:lpstr>PowerPoint Presentation</vt:lpstr>
      <vt:lpstr>IV.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2003-2018 San Francisco Crime Data </dc:title>
  <dc:creator>Wanran Li</dc:creator>
  <cp:lastModifiedBy>Wanran Li</cp:lastModifiedBy>
  <cp:revision>15</cp:revision>
  <dcterms:created xsi:type="dcterms:W3CDTF">2019-12-25T10:34:05Z</dcterms:created>
  <dcterms:modified xsi:type="dcterms:W3CDTF">2019-12-25T23:27:23Z</dcterms:modified>
</cp:coreProperties>
</file>