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ieee-fraud-detection/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886D-263D-474E-848D-7E14BBC4E7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Detection of Fraudulent Transactions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0CE9E1-9106-2042-91EF-70F36CA3AA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Wanran Li</a:t>
            </a:r>
          </a:p>
        </p:txBody>
      </p:sp>
    </p:spTree>
    <p:extLst>
      <p:ext uri="{BB962C8B-B14F-4D97-AF65-F5344CB8AC3E}">
        <p14:creationId xmlns:p14="http://schemas.microsoft.com/office/powerpoint/2010/main" val="2442492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A2A4B-EF62-3840-91EF-5BF155D9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/>
              <a:t>3.6 M1-M9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40C41-BF6F-A04E-861F-DB957A4AF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10" y="2072272"/>
            <a:ext cx="3128595" cy="3416300"/>
          </a:xfrm>
        </p:spPr>
        <p:txBody>
          <a:bodyPr anchor="ctr">
            <a:normAutofit/>
          </a:bodyPr>
          <a:lstStyle/>
          <a:p>
            <a:r>
              <a:rPr lang="en-US" sz="1600" dirty="0"/>
              <a:t>Match status: 50% missing data</a:t>
            </a:r>
          </a:p>
          <a:p>
            <a:r>
              <a:rPr lang="en-US" sz="1600" dirty="0"/>
              <a:t>All M columns (except M4) have more T than F values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59CACCB2-50EA-3E41-9325-ADF2AEA42D75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8685"/>
          <a:stretch/>
        </p:blipFill>
        <p:spPr>
          <a:xfrm>
            <a:off x="8352069" y="2259917"/>
            <a:ext cx="3128595" cy="211437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8FAA69-2B8B-C44C-AEB0-325D119232FF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10663"/>
          <a:stretch/>
        </p:blipFill>
        <p:spPr>
          <a:xfrm>
            <a:off x="8352069" y="4508846"/>
            <a:ext cx="3184304" cy="200316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B4670BC-118A-4448-8730-4319D52C007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052" y="2963482"/>
            <a:ext cx="3863442" cy="309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085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FC485557-E744-401B-A251-3650FAEEA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Freeform: Shape 11">
            <a:extLst>
              <a:ext uri="{FF2B5EF4-FFF2-40B4-BE49-F238E27FC236}">
                <a16:creationId xmlns:a16="http://schemas.microsoft.com/office/drawing/2014/main" id="{986D68AF-6B45-4B98-8634-61D8C9C05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0143DE54-7BFF-4B29-8566-DF80EE4CC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940FC-B401-864D-8F6D-072AD2C96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endParaRPr lang="en-US">
              <a:solidFill>
                <a:srgbClr val="FFFFFE"/>
              </a:solidFill>
            </a:endParaRPr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7C661810-D461-4214-A635-30A7D1714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87E204-512A-804F-802A-06E5F5AB475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124" y="3614922"/>
            <a:ext cx="4750688" cy="2999885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D43421-F0BD-404A-8BD9-E888C0D14C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636" y="561137"/>
            <a:ext cx="4994176" cy="2894813"/>
          </a:xfrm>
          <a:prstGeom prst="rect">
            <a:avLst/>
          </a:prstGeom>
        </p:spPr>
      </p:pic>
      <p:sp>
        <p:nvSpPr>
          <p:cNvPr id="28" name="Rectangle 17">
            <a:extLst>
              <a:ext uri="{FF2B5EF4-FFF2-40B4-BE49-F238E27FC236}">
                <a16:creationId xmlns:a16="http://schemas.microsoft.com/office/drawing/2014/main" id="{ED6475A3-FF98-4FA0-B527-600EBA9BD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BB3E6-09E1-BA47-8760-A5F25D9A5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E"/>
                </a:solidFill>
              </a:rPr>
              <a:t>M4 Column:</a:t>
            </a:r>
          </a:p>
          <a:p>
            <a:pPr lvl="2"/>
            <a:r>
              <a:rPr lang="en-US">
                <a:solidFill>
                  <a:srgbClr val="FFFFFE"/>
                </a:solidFill>
              </a:rPr>
              <a:t>Most common: M0, M2, M1</a:t>
            </a:r>
          </a:p>
          <a:p>
            <a:pPr lvl="2"/>
            <a:r>
              <a:rPr lang="en-US">
                <a:solidFill>
                  <a:srgbClr val="FFFFFE"/>
                </a:solidFill>
              </a:rPr>
              <a:t>Most fraud: M0, M2, M1</a:t>
            </a:r>
          </a:p>
          <a:p>
            <a:pPr lvl="2"/>
            <a:r>
              <a:rPr lang="en-US">
                <a:solidFill>
                  <a:srgbClr val="FFFFFE"/>
                </a:solidFill>
              </a:rPr>
              <a:t>Highest ratio: M2. M0, M1</a:t>
            </a:r>
          </a:p>
        </p:txBody>
      </p:sp>
    </p:spTree>
    <p:extLst>
      <p:ext uri="{BB962C8B-B14F-4D97-AF65-F5344CB8AC3E}">
        <p14:creationId xmlns:p14="http://schemas.microsoft.com/office/powerpoint/2010/main" val="39931865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10C9632-BB6F-48EE-AB65-501878BA5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EC8AAB6-953B-4D29-9967-3C44D06BB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89ED458-2326-40DC-9C7B-1A717B655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247280-0321-A448-897F-54A747A0F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>
                <a:solidFill>
                  <a:schemeClr val="tx1"/>
                </a:solidFill>
              </a:rPr>
              <a:t>3.7 Identity Dataset Analysis</a:t>
            </a:r>
          </a:p>
        </p:txBody>
      </p:sp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61C1C692-1909-0F4C-97EC-8F5A178AE55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4" r="4455" b="-1"/>
          <a:stretch/>
        </p:blipFill>
        <p:spPr>
          <a:xfrm>
            <a:off x="5194607" y="803751"/>
            <a:ext cx="6574058" cy="541169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63B1F66-4ACE-4A01-8ADF-F175A9C35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F8448ED-9332-4A9B-8CAB-B1985E596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280CC-BDE9-4D44-B489-7AADE54A6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Half of the columns have over 50% null values</a:t>
            </a:r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ED3A2261-1C75-40FF-8CD6-18C5900C1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5471549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7B9D86-9179-4B44-BBFD-7C9593647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1) Column “id_01” 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9B2058-2376-A441-8F8B-F9789E88CE6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836" y="1636217"/>
            <a:ext cx="4828707" cy="360314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F78DF-5DBD-6B4F-9F9D-2D3640B79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661" y="1531919"/>
            <a:ext cx="5132439" cy="381174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Values range from -100 to 0</a:t>
            </a:r>
          </a:p>
          <a:p>
            <a:r>
              <a:rPr lang="en-US" dirty="0">
                <a:solidFill>
                  <a:srgbClr val="FFFFFF"/>
                </a:solidFill>
              </a:rPr>
              <a:t>Values center around -5</a:t>
            </a:r>
          </a:p>
        </p:txBody>
      </p:sp>
    </p:spTree>
    <p:extLst>
      <p:ext uri="{BB962C8B-B14F-4D97-AF65-F5344CB8AC3E}">
        <p14:creationId xmlns:p14="http://schemas.microsoft.com/office/powerpoint/2010/main" val="795161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8FB8C-1955-6144-A916-14630D164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/>
              <a:t>2) Count of id columns with “Found”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FA213-8844-7B4B-89C5-14F48409D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637" y="2146300"/>
            <a:ext cx="3481054" cy="3416300"/>
          </a:xfrm>
        </p:spPr>
        <p:txBody>
          <a:bodyPr anchor="ctr">
            <a:normAutofit/>
          </a:bodyPr>
          <a:lstStyle/>
          <a:p>
            <a:r>
              <a:rPr lang="en-US" sz="1600" dirty="0"/>
              <a:t>More found than </a:t>
            </a:r>
            <a:r>
              <a:rPr lang="en-US" sz="1600" dirty="0" err="1"/>
              <a:t>notfound</a:t>
            </a:r>
            <a:endParaRPr lang="en-US" sz="1600" dirty="0"/>
          </a:p>
          <a:p>
            <a:r>
              <a:rPr lang="en-US" sz="1600" dirty="0"/>
              <a:t>Found &gt; New &gt; Unknow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821D74-2361-D142-925A-E7BF5D5A3F0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374" y="3156758"/>
            <a:ext cx="3548989" cy="2555607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B63B24-4A55-774A-9555-3AE441B3A05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627" y="3132044"/>
            <a:ext cx="3918747" cy="2727574"/>
          </a:xfrm>
          <a:prstGeom prst="roundRect">
            <a:avLst>
              <a:gd name="adj" fmla="val 1858"/>
            </a:avLst>
          </a:prstGeom>
          <a:effectLst/>
        </p:spPr>
      </p:pic>
    </p:spTree>
    <p:extLst>
      <p:ext uri="{BB962C8B-B14F-4D97-AF65-F5344CB8AC3E}">
        <p14:creationId xmlns:p14="http://schemas.microsoft.com/office/powerpoint/2010/main" val="152942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6BE1F-DD9A-484F-8E44-28736AD85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 Users’ Operating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66976-59FE-4B4C-9D59-BE5365C20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CFB496-D650-E342-A97D-7391B97A9F9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83" y="2603499"/>
            <a:ext cx="4410247" cy="36680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EA5F2F-DD14-B04A-B3E0-277F6B9B379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719" y="2614087"/>
            <a:ext cx="4015946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399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342D1-5E54-E34F-8350-A7D756800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4) Browsers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728E8-78EC-4145-8BF6-6019F86DB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C2D162-281C-E440-8AD5-2D8DC81B00E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54" y="2372789"/>
            <a:ext cx="4114611" cy="3647011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E21BC2-62FD-A64C-9AA1-E34A1FF60E1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773" y="2440750"/>
            <a:ext cx="4114611" cy="357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593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ACC9-0259-7146-A351-9D6DD94B3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5) Match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F6E51-D777-F54D-8B7C-17764B207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18B663-B76B-2046-BF56-B5E9DF9D9F7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644" y="2603500"/>
            <a:ext cx="4479736" cy="3215066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7C80C4-4E03-A448-8C44-02BF143A4A2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070" y="2325619"/>
            <a:ext cx="2919687" cy="2087493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702969-1CE2-A245-893C-0B408079F56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094" y="4621420"/>
            <a:ext cx="2990367" cy="216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551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FEE06-FBFA-CF4E-8083-3E8DFFC8F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6) Columns “id_35” – “id_38”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44C85-8A34-F146-BC94-925907C54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246" y="2302782"/>
            <a:ext cx="8825659" cy="3416300"/>
          </a:xfrm>
        </p:spPr>
        <p:txBody>
          <a:bodyPr/>
          <a:lstStyle/>
          <a:p>
            <a:r>
              <a:rPr lang="en-US" dirty="0"/>
              <a:t>2.25% missing data</a:t>
            </a:r>
          </a:p>
          <a:p>
            <a:r>
              <a:rPr lang="en-US" dirty="0"/>
              <a:t>More F than T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F02EC7-1F78-3743-836C-34965CA6956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3249827"/>
            <a:ext cx="4103293" cy="2795143"/>
          </a:xfrm>
          <a:prstGeom prst="rect">
            <a:avLst/>
          </a:prstGeom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FDB56F99-314F-CF40-9294-F46B15ED437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49827"/>
            <a:ext cx="4270790" cy="279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85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35A7F-F7A0-3348-8701-F8D856FF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7) Column “</a:t>
            </a:r>
            <a:r>
              <a:rPr lang="en-US" dirty="0" err="1"/>
              <a:t>DeviceType</a:t>
            </a:r>
            <a:r>
              <a:rPr lang="en-US" dirty="0"/>
              <a:t>”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EEE9A-0697-9C4E-94B0-5EA285828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common: desktop &gt; mobile</a:t>
            </a:r>
          </a:p>
          <a:p>
            <a:r>
              <a:rPr lang="en-US" dirty="0"/>
              <a:t>Most fraud: desktop &gt; mobile</a:t>
            </a:r>
          </a:p>
          <a:p>
            <a:r>
              <a:rPr lang="en-US" dirty="0"/>
              <a:t>Ratio: mobile &gt; desktop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475491-8CA9-7149-B3BD-0A38A5F435E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4050442"/>
            <a:ext cx="4431645" cy="2609850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E2AFD50-583B-C047-A1D2-D3FF12E8A8F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646" y="2326640"/>
            <a:ext cx="3286124" cy="2112148"/>
          </a:xfrm>
          <a:prstGeom prst="rect">
            <a:avLst/>
          </a:prstGeom>
        </p:spPr>
      </p:pic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CBF7054-A0E0-B646-BD23-DC2FB389070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341" y="4531360"/>
            <a:ext cx="3286125" cy="232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017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A8A92-B33D-0A4F-A834-217C5CB50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877481" cy="606654"/>
          </a:xfrm>
        </p:spPr>
        <p:txBody>
          <a:bodyPr/>
          <a:lstStyle/>
          <a:p>
            <a:r>
              <a:rPr lang="en-US" dirty="0"/>
              <a:t>I. Increase in online fraudulent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1088A-067B-964D-9F8B-613C8D654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2019 American Express Digital Payments Survey</a:t>
            </a:r>
          </a:p>
          <a:p>
            <a:pPr lvl="2"/>
            <a:r>
              <a:rPr lang="en-US" dirty="0"/>
              <a:t>27% of annual online sales are fraudulent</a:t>
            </a:r>
          </a:p>
          <a:p>
            <a:pPr lvl="2"/>
            <a:r>
              <a:rPr lang="en-US" dirty="0"/>
              <a:t>77% of companies has been a victim of some type of fraud</a:t>
            </a:r>
          </a:p>
          <a:p>
            <a:pPr lvl="2"/>
            <a:r>
              <a:rPr lang="en-US" dirty="0"/>
              <a:t>53% of consumers report having been the victim of fraud</a:t>
            </a:r>
          </a:p>
        </p:txBody>
      </p:sp>
    </p:spTree>
    <p:extLst>
      <p:ext uri="{BB962C8B-B14F-4D97-AF65-F5344CB8AC3E}">
        <p14:creationId xmlns:p14="http://schemas.microsoft.com/office/powerpoint/2010/main" val="35151868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3DD39-8855-C648-8048-A078D5AA0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8) Column “</a:t>
            </a:r>
            <a:r>
              <a:rPr lang="en-US" dirty="0" err="1"/>
              <a:t>DeviceInfo</a:t>
            </a:r>
            <a:r>
              <a:rPr lang="en-US" dirty="0"/>
              <a:t>”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4CC29-E456-EC42-8481-C4DE0F584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3: Windows, iOS device, MacOS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87B210-4207-7241-943E-7EA9BE51B6B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52662" y="3429000"/>
            <a:ext cx="3973100" cy="2943860"/>
          </a:xfrm>
          <a:prstGeom prst="rect">
            <a:avLst/>
          </a:prstGeom>
        </p:spPr>
      </p:pic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3A8F6E5-BC5A-F24B-88BB-FE02696798A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581" y="2730157"/>
            <a:ext cx="4187757" cy="374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0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CAB1F-C227-6042-9D83-40417BCDB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1DAB2-65F2-AD40-8970-24377ABAE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Classification Problem: Is it a fraudulent transaction?</a:t>
            </a:r>
          </a:p>
          <a:p>
            <a:r>
              <a:rPr lang="en-US" dirty="0"/>
              <a:t>Prepping Data for ML</a:t>
            </a:r>
          </a:p>
          <a:p>
            <a:pPr lvl="1"/>
            <a:r>
              <a:rPr lang="en-US" dirty="0"/>
              <a:t>Identify and remove all columns with:</a:t>
            </a:r>
          </a:p>
          <a:p>
            <a:pPr lvl="2"/>
            <a:r>
              <a:rPr lang="en-US" dirty="0"/>
              <a:t>1) 1 unique value</a:t>
            </a:r>
          </a:p>
          <a:p>
            <a:pPr lvl="2"/>
            <a:r>
              <a:rPr lang="en-US" dirty="0"/>
              <a:t>2)  over 90% null values</a:t>
            </a:r>
          </a:p>
          <a:p>
            <a:pPr lvl="2"/>
            <a:r>
              <a:rPr lang="en-US" dirty="0"/>
              <a:t>3) near zero variance predictors</a:t>
            </a:r>
          </a:p>
          <a:p>
            <a:pPr lvl="1"/>
            <a:r>
              <a:rPr lang="en-US" dirty="0"/>
              <a:t>Convert categorical features into numerical values: </a:t>
            </a:r>
            <a:r>
              <a:rPr lang="en-US" dirty="0" err="1"/>
              <a:t>LabelEncoder</a:t>
            </a:r>
            <a:endParaRPr lang="en-US" dirty="0"/>
          </a:p>
          <a:p>
            <a:pPr lvl="1"/>
            <a:r>
              <a:rPr lang="en-US" dirty="0"/>
              <a:t>Fill all </a:t>
            </a:r>
            <a:r>
              <a:rPr lang="en-US" dirty="0" err="1"/>
              <a:t>NaN</a:t>
            </a:r>
            <a:r>
              <a:rPr lang="en-US" dirty="0"/>
              <a:t> with an extreme number -999</a:t>
            </a:r>
          </a:p>
        </p:txBody>
      </p:sp>
    </p:spTree>
    <p:extLst>
      <p:ext uri="{BB962C8B-B14F-4D97-AF65-F5344CB8AC3E}">
        <p14:creationId xmlns:p14="http://schemas.microsoft.com/office/powerpoint/2010/main" val="1350995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A9BE5-77C8-7549-8E1F-00BF9D29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456BE-D800-E346-A91C-0A0584E6C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: high speed execution and better model performance</a:t>
            </a:r>
          </a:p>
          <a:p>
            <a:pPr lvl="1"/>
            <a:r>
              <a:rPr lang="en-US" dirty="0"/>
              <a:t>objective = '</a:t>
            </a:r>
            <a:r>
              <a:rPr lang="en-US" dirty="0" err="1"/>
              <a:t>binary:logistic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3-fold cross validation</a:t>
            </a:r>
          </a:p>
          <a:p>
            <a:pPr lvl="1"/>
            <a:r>
              <a:rPr lang="en-US" dirty="0"/>
              <a:t>Accuracy: 988</a:t>
            </a:r>
          </a:p>
          <a:p>
            <a:r>
              <a:rPr lang="en-US" dirty="0" err="1"/>
              <a:t>Classification_report</a:t>
            </a:r>
            <a:endParaRPr lang="en-US" dirty="0"/>
          </a:p>
          <a:p>
            <a:pPr lvl="1"/>
            <a:r>
              <a:rPr lang="en-US" dirty="0"/>
              <a:t>Precision: around 0.98 for both</a:t>
            </a:r>
          </a:p>
          <a:p>
            <a:pPr lvl="1"/>
            <a:r>
              <a:rPr lang="en-US" dirty="0"/>
              <a:t>Recall: fraudulent class – 0.532</a:t>
            </a:r>
          </a:p>
          <a:p>
            <a:pPr lvl="1"/>
            <a:r>
              <a:rPr lang="en-US" dirty="0"/>
              <a:t>F1-score: fraudulent class – 0.69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7B5C91-E203-904D-81EC-87A6823376A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024" y="3429000"/>
            <a:ext cx="5232022" cy="262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515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103B3-B8C5-8642-9D38-B8929B5D6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V.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9712F-1C64-ED42-B545-AD59AFD8D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Confidential business info</a:t>
            </a:r>
          </a:p>
          <a:p>
            <a:pPr lvl="2"/>
            <a:r>
              <a:rPr lang="en-US" dirty="0"/>
              <a:t>Analysis would be more meaningful if we know what values in the dataset represent (e.g. product type, transaction time and date in “</a:t>
            </a:r>
            <a:r>
              <a:rPr lang="en-US" dirty="0" err="1"/>
              <a:t>TransactionDT</a:t>
            </a:r>
            <a:r>
              <a:rPr lang="en-US" dirty="0"/>
              <a:t>” column)</a:t>
            </a:r>
          </a:p>
          <a:p>
            <a:r>
              <a:rPr lang="en-US" dirty="0"/>
              <a:t>Better model performance</a:t>
            </a:r>
          </a:p>
          <a:p>
            <a:pPr lvl="2"/>
            <a:r>
              <a:rPr lang="en-US" dirty="0"/>
              <a:t>Higher computing power for hyperparameter tuning and training data</a:t>
            </a:r>
          </a:p>
          <a:p>
            <a:pPr lvl="2"/>
            <a:r>
              <a:rPr lang="en-US" dirty="0"/>
              <a:t>Identify and select key features for the model</a:t>
            </a:r>
          </a:p>
        </p:txBody>
      </p:sp>
    </p:spTree>
    <p:extLst>
      <p:ext uri="{BB962C8B-B14F-4D97-AF65-F5344CB8AC3E}">
        <p14:creationId xmlns:p14="http://schemas.microsoft.com/office/powerpoint/2010/main" val="2427888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C6F2C-CE6A-224E-90E5-D262CEB05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Data Acquisition &amp;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6DF96-87C7-EB41-B5CF-590EB9D87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2 datasets: transaction and identity datasets from Kaggle</a:t>
            </a:r>
          </a:p>
          <a:p>
            <a:pPr lvl="2"/>
            <a:r>
              <a:rPr lang="en-US" dirty="0"/>
              <a:t>provided by Vesta Corporation, a payment service company</a:t>
            </a:r>
            <a:endParaRPr lang="en-US" dirty="0">
              <a:hlinkClick r:id="rId2"/>
            </a:endParaRPr>
          </a:p>
          <a:p>
            <a:pPr lvl="2"/>
            <a:r>
              <a:rPr lang="en-US" dirty="0">
                <a:hlinkClick r:id="rId2"/>
              </a:rPr>
              <a:t>https://www.kaggle.com/c/ieee-fraud-detection/data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Data shape (590540, 434) after merge on </a:t>
            </a:r>
            <a:r>
              <a:rPr lang="en-US" dirty="0" err="1"/>
              <a:t>TransactionID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895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DACAF-0CEC-3642-A188-12F502907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EDA</a:t>
            </a:r>
            <a:br>
              <a:rPr lang="en-US" dirty="0"/>
            </a:br>
            <a:r>
              <a:rPr lang="en-US" dirty="0"/>
              <a:t>3.1 Imbalance of Fraud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50BF3-CF7D-6F47-AC3C-11A22310B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3.5% is fraudulent transactions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EBC5859-FDCC-A541-848A-A5A3BF4D529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145" y="3321581"/>
            <a:ext cx="4782821" cy="322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976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4DCF-0091-F94D-9D31-BCA5BAAA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Transactions by Amount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DBDF2-A5D8-A248-A188-14E143B3A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data:</a:t>
            </a:r>
          </a:p>
          <a:p>
            <a:pPr lvl="1"/>
            <a:r>
              <a:rPr lang="en-US" dirty="0"/>
              <a:t>Median value: $68</a:t>
            </a:r>
          </a:p>
          <a:p>
            <a:pPr lvl="1"/>
            <a:r>
              <a:rPr lang="en-US" dirty="0"/>
              <a:t>99% of transactions &lt; $1,100</a:t>
            </a:r>
          </a:p>
          <a:p>
            <a:pPr lvl="1"/>
            <a:endParaRPr lang="en-US" dirty="0"/>
          </a:p>
          <a:p>
            <a:r>
              <a:rPr lang="en-US" dirty="0"/>
              <a:t>Filter by fraud transaction</a:t>
            </a:r>
          </a:p>
          <a:p>
            <a:pPr lvl="1"/>
            <a:r>
              <a:rPr lang="en-US" dirty="0"/>
              <a:t>Median value: $75</a:t>
            </a:r>
          </a:p>
          <a:p>
            <a:pPr lvl="1"/>
            <a:r>
              <a:rPr lang="en-US" dirty="0"/>
              <a:t>99% of transactions &lt; $994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436977-3238-984B-AA2D-B627DF46F14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072" y="2603500"/>
            <a:ext cx="2612390" cy="1913255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8247D14-3CC7-2D41-A26E-95FB2FD6138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935" y="2489921"/>
            <a:ext cx="2595880" cy="179324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62E5CA-494A-024B-B51C-287D761A050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261" y="4608646"/>
            <a:ext cx="2853055" cy="20897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376663-6538-764A-8E5E-61E00D789BE8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4592533"/>
            <a:ext cx="2892425" cy="196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66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94802-711D-5D4D-B55E-5F3F4445A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 Transactions by Product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02941-1983-8E44-9215-3CC5DB57D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041" y="2702354"/>
            <a:ext cx="8825659" cy="3416300"/>
          </a:xfrm>
        </p:spPr>
        <p:txBody>
          <a:bodyPr/>
          <a:lstStyle/>
          <a:p>
            <a:r>
              <a:rPr lang="en-US" dirty="0"/>
              <a:t>All data:</a:t>
            </a:r>
          </a:p>
          <a:p>
            <a:pPr lvl="2"/>
            <a:r>
              <a:rPr lang="en-US" dirty="0"/>
              <a:t>Most common types: W, C, R</a:t>
            </a:r>
          </a:p>
          <a:p>
            <a:pPr lvl="2"/>
            <a:endParaRPr lang="en-US" dirty="0"/>
          </a:p>
          <a:p>
            <a:r>
              <a:rPr lang="en-US" dirty="0"/>
              <a:t>Filter by fraud transaction</a:t>
            </a:r>
          </a:p>
          <a:p>
            <a:pPr lvl="2"/>
            <a:r>
              <a:rPr lang="en-US" dirty="0"/>
              <a:t>Most fraudulent transactions: W, C, H</a:t>
            </a:r>
          </a:p>
          <a:p>
            <a:pPr lvl="2"/>
            <a:r>
              <a:rPr lang="en-US" dirty="0"/>
              <a:t>Highest ratio within each type: C, S, H</a:t>
            </a:r>
          </a:p>
          <a:p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656B80-013F-1449-B538-575A4163CE8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504" y="2328660"/>
            <a:ext cx="3607890" cy="2200679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4924A5-39A6-4642-8B43-1BC9B81EB11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863" y="4683212"/>
            <a:ext cx="2958379" cy="2064068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EE99CE-0DA9-E644-94EE-CC1743F0F6A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530" y="4683212"/>
            <a:ext cx="2735460" cy="206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297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094B5A5-3C15-429B-B654-BF45CCA07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F7CB6650-0CD5-440C-806C-AD6D484D9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5B54F5-95D0-406D-8C09-236BC11CF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8ED8709F-C7C0-4C34-A7CB-1CAC887EBF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6D4BCD-9637-4141-8B89-96C1BA16F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313" y="817057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rgbClr val="FFFFFE"/>
                </a:solidFill>
              </a:rPr>
              <a:t>3.4 Transactions by Cards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2A8032-6560-4E26-B146-0212F84E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8FD83-8ABF-2844-9BB2-ABF245F5B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313" y="1823790"/>
            <a:ext cx="3616317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E"/>
                </a:solidFill>
              </a:rPr>
              <a:t>Card company</a:t>
            </a:r>
          </a:p>
          <a:p>
            <a:pPr lvl="2"/>
            <a:r>
              <a:rPr lang="en-US" dirty="0">
                <a:solidFill>
                  <a:srgbClr val="FFFFFE"/>
                </a:solidFill>
              </a:rPr>
              <a:t>Most common: visa, </a:t>
            </a:r>
            <a:r>
              <a:rPr lang="en-US" dirty="0" err="1">
                <a:solidFill>
                  <a:srgbClr val="FFFFFE"/>
                </a:solidFill>
              </a:rPr>
              <a:t>mastercard</a:t>
            </a:r>
            <a:r>
              <a:rPr lang="en-US" dirty="0">
                <a:solidFill>
                  <a:srgbClr val="FFFFFE"/>
                </a:solidFill>
              </a:rPr>
              <a:t>, </a:t>
            </a:r>
            <a:r>
              <a:rPr lang="en-US" dirty="0" err="1">
                <a:solidFill>
                  <a:srgbClr val="FFFFFE"/>
                </a:solidFill>
              </a:rPr>
              <a:t>amex</a:t>
            </a:r>
            <a:endParaRPr lang="en-US" dirty="0">
              <a:solidFill>
                <a:srgbClr val="FFFFFE"/>
              </a:solidFill>
            </a:endParaRPr>
          </a:p>
          <a:p>
            <a:pPr lvl="2"/>
            <a:r>
              <a:rPr lang="en-US" dirty="0">
                <a:solidFill>
                  <a:srgbClr val="FFFFFE"/>
                </a:solidFill>
              </a:rPr>
              <a:t>Most fraud transactions: visa, </a:t>
            </a:r>
            <a:r>
              <a:rPr lang="en-US" dirty="0" err="1">
                <a:solidFill>
                  <a:srgbClr val="FFFFFE"/>
                </a:solidFill>
              </a:rPr>
              <a:t>mastercard</a:t>
            </a:r>
            <a:r>
              <a:rPr lang="en-US" dirty="0">
                <a:solidFill>
                  <a:srgbClr val="FFFFFE"/>
                </a:solidFill>
              </a:rPr>
              <a:t>, discover</a:t>
            </a:r>
          </a:p>
          <a:p>
            <a:pPr lvl="2"/>
            <a:r>
              <a:rPr lang="en-US" dirty="0">
                <a:solidFill>
                  <a:srgbClr val="FFFFFE"/>
                </a:solidFill>
              </a:rPr>
              <a:t>Highest ratio: discover, visa, </a:t>
            </a:r>
            <a:r>
              <a:rPr lang="en-US" dirty="0" err="1">
                <a:solidFill>
                  <a:srgbClr val="FFFFFE"/>
                </a:solidFill>
              </a:rPr>
              <a:t>mastercard</a:t>
            </a:r>
            <a:endParaRPr lang="en-US" dirty="0">
              <a:solidFill>
                <a:srgbClr val="FFFFFE"/>
              </a:solidFill>
            </a:endParaRPr>
          </a:p>
          <a:p>
            <a:r>
              <a:rPr lang="en-US" dirty="0">
                <a:solidFill>
                  <a:srgbClr val="FFFFFE"/>
                </a:solidFill>
              </a:rPr>
              <a:t>Card types</a:t>
            </a:r>
          </a:p>
          <a:p>
            <a:pPr lvl="2"/>
            <a:r>
              <a:rPr lang="en-US" dirty="0">
                <a:solidFill>
                  <a:srgbClr val="FFFFFE"/>
                </a:solidFill>
              </a:rPr>
              <a:t>Most common: debit, credit</a:t>
            </a:r>
          </a:p>
          <a:p>
            <a:pPr lvl="2"/>
            <a:r>
              <a:rPr lang="en-US" dirty="0">
                <a:solidFill>
                  <a:srgbClr val="FFFFFE"/>
                </a:solidFill>
              </a:rPr>
              <a:t>Most fraud transactions: debit, credit</a:t>
            </a:r>
          </a:p>
          <a:p>
            <a:pPr lvl="2"/>
            <a:r>
              <a:rPr lang="en-US" dirty="0">
                <a:solidFill>
                  <a:srgbClr val="FFFFFE"/>
                </a:solidFill>
              </a:rPr>
              <a:t>Highest ratio: credit, debit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DFBA65-803B-F34A-BA70-B7B770DBBB0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607" y="1017904"/>
            <a:ext cx="3113903" cy="2117454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BC3AE4-6E96-7A4E-AEB2-2FE1E27759B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36" y="974119"/>
            <a:ext cx="3113904" cy="22050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A4F441-5586-C54D-94AD-0F59BCC013E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607" y="3773240"/>
            <a:ext cx="3113903" cy="2016252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76BEBD-36EB-C645-A6F8-342FC282A3CD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36" y="3678856"/>
            <a:ext cx="3113904" cy="220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451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4335F11-74A2-4711-AC50-CBE410949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1CB9A032-7D2A-4CEC-8222-E350EEBFE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59735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00D0616-B405-4CE3-8A73-14F11603E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00399" y="587569"/>
            <a:ext cx="6053670" cy="5682862"/>
          </a:xfrm>
          <a:custGeom>
            <a:avLst/>
            <a:gdLst>
              <a:gd name="connsiteX0" fmla="*/ 6053670 w 6053670"/>
              <a:gd name="connsiteY0" fmla="*/ 1098 h 5682862"/>
              <a:gd name="connsiteX1" fmla="*/ 6053670 w 6053670"/>
              <a:gd name="connsiteY1" fmla="*/ 1014925 h 5682862"/>
              <a:gd name="connsiteX2" fmla="*/ 6053670 w 6053670"/>
              <a:gd name="connsiteY2" fmla="*/ 1254558 h 5682862"/>
              <a:gd name="connsiteX3" fmla="*/ 6053670 w 6053670"/>
              <a:gd name="connsiteY3" fmla="*/ 5682862 h 5682862"/>
              <a:gd name="connsiteX4" fmla="*/ 0 w 6053670"/>
              <a:gd name="connsiteY4" fmla="*/ 5682862 h 5682862"/>
              <a:gd name="connsiteX5" fmla="*/ 0 w 6053670"/>
              <a:gd name="connsiteY5" fmla="*/ 1249853 h 5682862"/>
              <a:gd name="connsiteX6" fmla="*/ 0 w 6053670"/>
              <a:gd name="connsiteY6" fmla="*/ 1014925 h 5682862"/>
              <a:gd name="connsiteX7" fmla="*/ 0 w 6053670"/>
              <a:gd name="connsiteY7" fmla="*/ 0 h 5682862"/>
              <a:gd name="connsiteX8" fmla="*/ 35717 w 6053670"/>
              <a:gd name="connsiteY8" fmla="*/ 5488 h 5682862"/>
              <a:gd name="connsiteX9" fmla="*/ 140445 w 6053670"/>
              <a:gd name="connsiteY9" fmla="*/ 21641 h 5682862"/>
              <a:gd name="connsiteX10" fmla="*/ 216722 w 6053670"/>
              <a:gd name="connsiteY10" fmla="*/ 32932 h 5682862"/>
              <a:gd name="connsiteX11" fmla="*/ 307527 w 6053670"/>
              <a:gd name="connsiteY11" fmla="*/ 44850 h 5682862"/>
              <a:gd name="connsiteX12" fmla="*/ 415282 w 6053670"/>
              <a:gd name="connsiteY12" fmla="*/ 59121 h 5682862"/>
              <a:gd name="connsiteX13" fmla="*/ 534539 w 6053670"/>
              <a:gd name="connsiteY13" fmla="*/ 74175 h 5682862"/>
              <a:gd name="connsiteX14" fmla="*/ 668931 w 6053670"/>
              <a:gd name="connsiteY14" fmla="*/ 90014 h 5682862"/>
              <a:gd name="connsiteX15" fmla="*/ 815430 w 6053670"/>
              <a:gd name="connsiteY15" fmla="*/ 106794 h 5682862"/>
              <a:gd name="connsiteX16" fmla="*/ 974641 w 6053670"/>
              <a:gd name="connsiteY16" fmla="*/ 123574 h 5682862"/>
              <a:gd name="connsiteX17" fmla="*/ 1144144 w 6053670"/>
              <a:gd name="connsiteY17" fmla="*/ 140667 h 5682862"/>
              <a:gd name="connsiteX18" fmla="*/ 1326965 w 6053670"/>
              <a:gd name="connsiteY18" fmla="*/ 156506 h 5682862"/>
              <a:gd name="connsiteX19" fmla="*/ 1518261 w 6053670"/>
              <a:gd name="connsiteY19" fmla="*/ 171717 h 5682862"/>
              <a:gd name="connsiteX20" fmla="*/ 1720453 w 6053670"/>
              <a:gd name="connsiteY20" fmla="*/ 185518 h 5682862"/>
              <a:gd name="connsiteX21" fmla="*/ 1931121 w 6053670"/>
              <a:gd name="connsiteY21" fmla="*/ 198690 h 5682862"/>
              <a:gd name="connsiteX22" fmla="*/ 2150869 w 6053670"/>
              <a:gd name="connsiteY22" fmla="*/ 211079 h 5682862"/>
              <a:gd name="connsiteX23" fmla="*/ 2263467 w 6053670"/>
              <a:gd name="connsiteY23" fmla="*/ 215470 h 5682862"/>
              <a:gd name="connsiteX24" fmla="*/ 2378487 w 6053670"/>
              <a:gd name="connsiteY24" fmla="*/ 220332 h 5682862"/>
              <a:gd name="connsiteX25" fmla="*/ 2495323 w 6053670"/>
              <a:gd name="connsiteY25" fmla="*/ 224879 h 5682862"/>
              <a:gd name="connsiteX26" fmla="*/ 2612764 w 6053670"/>
              <a:gd name="connsiteY26" fmla="*/ 227859 h 5682862"/>
              <a:gd name="connsiteX27" fmla="*/ 2732627 w 6053670"/>
              <a:gd name="connsiteY27" fmla="*/ 230525 h 5682862"/>
              <a:gd name="connsiteX28" fmla="*/ 2853700 w 6053670"/>
              <a:gd name="connsiteY28" fmla="*/ 233348 h 5682862"/>
              <a:gd name="connsiteX29" fmla="*/ 2977195 w 6053670"/>
              <a:gd name="connsiteY29" fmla="*/ 235229 h 5682862"/>
              <a:gd name="connsiteX30" fmla="*/ 3101901 w 6053670"/>
              <a:gd name="connsiteY30" fmla="*/ 235229 h 5682862"/>
              <a:gd name="connsiteX31" fmla="*/ 3227817 w 6053670"/>
              <a:gd name="connsiteY31" fmla="*/ 236170 h 5682862"/>
              <a:gd name="connsiteX32" fmla="*/ 3354944 w 6053670"/>
              <a:gd name="connsiteY32" fmla="*/ 235229 h 5682862"/>
              <a:gd name="connsiteX33" fmla="*/ 3483887 w 6053670"/>
              <a:gd name="connsiteY33" fmla="*/ 233348 h 5682862"/>
              <a:gd name="connsiteX34" fmla="*/ 3612830 w 6053670"/>
              <a:gd name="connsiteY34" fmla="*/ 231623 h 5682862"/>
              <a:gd name="connsiteX35" fmla="*/ 3743590 w 6053670"/>
              <a:gd name="connsiteY35" fmla="*/ 227859 h 5682862"/>
              <a:gd name="connsiteX36" fmla="*/ 3875560 w 6053670"/>
              <a:gd name="connsiteY36" fmla="*/ 223938 h 5682862"/>
              <a:gd name="connsiteX37" fmla="*/ 4007530 w 6053670"/>
              <a:gd name="connsiteY37" fmla="*/ 219391 h 5682862"/>
              <a:gd name="connsiteX38" fmla="*/ 4140710 w 6053670"/>
              <a:gd name="connsiteY38" fmla="*/ 212961 h 5682862"/>
              <a:gd name="connsiteX39" fmla="*/ 4275102 w 6053670"/>
              <a:gd name="connsiteY39" fmla="*/ 205277 h 5682862"/>
              <a:gd name="connsiteX40" fmla="*/ 4410098 w 6053670"/>
              <a:gd name="connsiteY40" fmla="*/ 197907 h 5682862"/>
              <a:gd name="connsiteX41" fmla="*/ 4545096 w 6053670"/>
              <a:gd name="connsiteY41" fmla="*/ 188498 h 5682862"/>
              <a:gd name="connsiteX42" fmla="*/ 4681909 w 6053670"/>
              <a:gd name="connsiteY42" fmla="*/ 177207 h 5682862"/>
              <a:gd name="connsiteX43" fmla="*/ 4816905 w 6053670"/>
              <a:gd name="connsiteY43" fmla="*/ 165916 h 5682862"/>
              <a:gd name="connsiteX44" fmla="*/ 4954323 w 6053670"/>
              <a:gd name="connsiteY44" fmla="*/ 152899 h 5682862"/>
              <a:gd name="connsiteX45" fmla="*/ 5092347 w 6053670"/>
              <a:gd name="connsiteY45" fmla="*/ 138629 h 5682862"/>
              <a:gd name="connsiteX46" fmla="*/ 5228555 w 6053670"/>
              <a:gd name="connsiteY46" fmla="*/ 123574 h 5682862"/>
              <a:gd name="connsiteX47" fmla="*/ 5366578 w 6053670"/>
              <a:gd name="connsiteY47" fmla="*/ 106010 h 5682862"/>
              <a:gd name="connsiteX48" fmla="*/ 5503997 w 6053670"/>
              <a:gd name="connsiteY48" fmla="*/ 87192 h 5682862"/>
              <a:gd name="connsiteX49" fmla="*/ 5642020 w 6053670"/>
              <a:gd name="connsiteY49" fmla="*/ 68530 h 5682862"/>
              <a:gd name="connsiteX50" fmla="*/ 5779438 w 6053670"/>
              <a:gd name="connsiteY50" fmla="*/ 46733 h 5682862"/>
              <a:gd name="connsiteX51" fmla="*/ 5916251 w 6053670"/>
              <a:gd name="connsiteY51" fmla="*/ 24464 h 5682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682862">
                <a:moveTo>
                  <a:pt x="6053670" y="1098"/>
                </a:moveTo>
                <a:lnTo>
                  <a:pt x="6053670" y="1014925"/>
                </a:lnTo>
                <a:lnTo>
                  <a:pt x="6053670" y="1254558"/>
                </a:lnTo>
                <a:lnTo>
                  <a:pt x="6053670" y="5682862"/>
                </a:lnTo>
                <a:lnTo>
                  <a:pt x="0" y="5682862"/>
                </a:lnTo>
                <a:lnTo>
                  <a:pt x="0" y="1249853"/>
                </a:lnTo>
                <a:lnTo>
                  <a:pt x="0" y="1014925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6E2FE09B-7419-43C3-85D2-C804F1BE3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F2F79E-4B59-BE46-805B-1DF10C0B0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283359" cy="16223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3.5 Transactions by Email Address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DD2921-DE0D-4418-8566-F7F18DCB7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2185A-C685-3241-92FA-E7A076045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21" y="1714400"/>
            <a:ext cx="5283359" cy="381174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Purchaser email domain: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Most common: </a:t>
            </a:r>
            <a:r>
              <a:rPr lang="en-US" dirty="0" err="1">
                <a:solidFill>
                  <a:schemeClr val="tx1"/>
                </a:solidFill>
              </a:rPr>
              <a:t>gmail</a:t>
            </a:r>
            <a:r>
              <a:rPr lang="en-US" dirty="0">
                <a:solidFill>
                  <a:schemeClr val="tx1"/>
                </a:solidFill>
              </a:rPr>
              <a:t>, yahoo, Hotmail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Most fraud: </a:t>
            </a:r>
            <a:r>
              <a:rPr lang="en-US" dirty="0" err="1">
                <a:solidFill>
                  <a:schemeClr val="tx1"/>
                </a:solidFill>
              </a:rPr>
              <a:t>gmail</a:t>
            </a:r>
            <a:r>
              <a:rPr lang="en-US" dirty="0">
                <a:solidFill>
                  <a:schemeClr val="tx1"/>
                </a:solidFill>
              </a:rPr>
              <a:t>, Hotmail, yahoo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Highest ratio: outlook, Hotmail, </a:t>
            </a:r>
            <a:r>
              <a:rPr lang="en-US" dirty="0" err="1">
                <a:solidFill>
                  <a:schemeClr val="tx1"/>
                </a:solidFill>
              </a:rPr>
              <a:t>gmail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9D6C2E-2CBC-154F-9C54-EB3D933FB84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176" y="384432"/>
            <a:ext cx="4901601" cy="3546600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75226E-41AD-F647-8574-D8D36523491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565" y="4179582"/>
            <a:ext cx="2476161" cy="2276253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8C9FB7-1E28-3742-A4F2-556DD376EAC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372" y="4220723"/>
            <a:ext cx="2562293" cy="223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036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510C9632-BB6F-48EE-AB65-501878BA5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Freeform: Shape 11">
            <a:extLst>
              <a:ext uri="{FF2B5EF4-FFF2-40B4-BE49-F238E27FC236}">
                <a16:creationId xmlns:a16="http://schemas.microsoft.com/office/drawing/2014/main" id="{4EC8AAB6-953B-4D29-9967-3C44D06BB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C89ED458-2326-40DC-9C7B-1A717B655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833883-DED8-0C44-9F1E-9D3AF6BBC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5F899FC-3EEB-D344-936D-23EB99C9B88B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60" b="-2"/>
          <a:stretch/>
        </p:blipFill>
        <p:spPr>
          <a:xfrm>
            <a:off x="5252120" y="1086938"/>
            <a:ext cx="6145116" cy="4932862"/>
          </a:xfrm>
          <a:prstGeom prst="rect">
            <a:avLst/>
          </a:prstGeom>
        </p:spPr>
      </p:pic>
      <p:sp>
        <p:nvSpPr>
          <p:cNvPr id="25" name="Rectangle 15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Oval 17">
            <a:extLst>
              <a:ext uri="{FF2B5EF4-FFF2-40B4-BE49-F238E27FC236}">
                <a16:creationId xmlns:a16="http://schemas.microsoft.com/office/drawing/2014/main" id="{F63B1F66-4ACE-4A01-8ADF-F175A9C35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F8448ED-9332-4A9B-8CAB-B1985E596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09BE2-E4E5-D94B-B577-253F10FCA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048" y="2381656"/>
            <a:ext cx="3751104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Recipient email domain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76.8% null values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Most common: </a:t>
            </a:r>
            <a:r>
              <a:rPr lang="en-US" dirty="0" err="1">
                <a:solidFill>
                  <a:schemeClr val="tx1"/>
                </a:solidFill>
              </a:rPr>
              <a:t>gmail</a:t>
            </a:r>
            <a:r>
              <a:rPr lang="en-US" dirty="0">
                <a:solidFill>
                  <a:schemeClr val="tx1"/>
                </a:solidFill>
              </a:rPr>
              <a:t>, Hotmail, anonymous</a:t>
            </a: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ED3A2261-1C75-40FF-8CD6-18C5900C1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709063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627</Words>
  <Application>Microsoft Macintosh PowerPoint</Application>
  <PresentationFormat>Widescreen</PresentationFormat>
  <Paragraphs>97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Century Gothic</vt:lpstr>
      <vt:lpstr>Wingdings 3</vt:lpstr>
      <vt:lpstr>Ion Boardroom</vt:lpstr>
      <vt:lpstr>Detection of Fraudulent Transactions </vt:lpstr>
      <vt:lpstr>I. Increase in online fraudulent transactions</vt:lpstr>
      <vt:lpstr>II. Data Acquisition &amp; Cleaning</vt:lpstr>
      <vt:lpstr>III. EDA 3.1 Imbalance of Fraud Transactions</vt:lpstr>
      <vt:lpstr>3.2 Transactions by Amount</vt:lpstr>
      <vt:lpstr>3.3 Transactions by Product Types</vt:lpstr>
      <vt:lpstr>3.4 Transactions by Cards</vt:lpstr>
      <vt:lpstr>3.5 Transactions by Email Address</vt:lpstr>
      <vt:lpstr>PowerPoint Presentation</vt:lpstr>
      <vt:lpstr>3.6 M1-M9 Columns</vt:lpstr>
      <vt:lpstr>PowerPoint Presentation</vt:lpstr>
      <vt:lpstr>3.7 Identity Dataset Analysis</vt:lpstr>
      <vt:lpstr>1) Column “id_01” </vt:lpstr>
      <vt:lpstr>2) Count of id columns with “Found”</vt:lpstr>
      <vt:lpstr>3) Users’ Operating Systems</vt:lpstr>
      <vt:lpstr>4) Browsers</vt:lpstr>
      <vt:lpstr>5) Match Status</vt:lpstr>
      <vt:lpstr>6) Columns “id_35” – “id_38” </vt:lpstr>
      <vt:lpstr>7) Column “DeviceType” </vt:lpstr>
      <vt:lpstr>8) Column “DeviceInfo” </vt:lpstr>
      <vt:lpstr>IV. Modeling</vt:lpstr>
      <vt:lpstr>PowerPoint Presentation</vt:lpstr>
      <vt:lpstr>V.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of Fraudulent Transactions </dc:title>
  <dc:creator>Wanran Li</dc:creator>
  <cp:lastModifiedBy>Wanran Li</cp:lastModifiedBy>
  <cp:revision>8</cp:revision>
  <dcterms:created xsi:type="dcterms:W3CDTF">2020-02-09T08:28:47Z</dcterms:created>
  <dcterms:modified xsi:type="dcterms:W3CDTF">2020-02-10T03:30:19Z</dcterms:modified>
</cp:coreProperties>
</file>