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</p:sldMasterIdLst>
  <p:notesMasterIdLst>
    <p:notesMasterId r:id="rId38"/>
  </p:notesMasterIdLst>
  <p:sldIdLst>
    <p:sldId id="257" r:id="rId4"/>
    <p:sldId id="369" r:id="rId5"/>
    <p:sldId id="459" r:id="rId6"/>
    <p:sldId id="460" r:id="rId7"/>
    <p:sldId id="493" r:id="rId8"/>
    <p:sldId id="415" r:id="rId9"/>
    <p:sldId id="529" r:id="rId10"/>
    <p:sldId id="530" r:id="rId11"/>
    <p:sldId id="531" r:id="rId12"/>
    <p:sldId id="532" r:id="rId13"/>
    <p:sldId id="533" r:id="rId14"/>
    <p:sldId id="370" r:id="rId15"/>
    <p:sldId id="547" r:id="rId16"/>
    <p:sldId id="548" r:id="rId17"/>
    <p:sldId id="417" r:id="rId18"/>
    <p:sldId id="494" r:id="rId19"/>
    <p:sldId id="534" r:id="rId20"/>
    <p:sldId id="535" r:id="rId21"/>
    <p:sldId id="536" r:id="rId22"/>
    <p:sldId id="537" r:id="rId23"/>
    <p:sldId id="540" r:id="rId24"/>
    <p:sldId id="538" r:id="rId25"/>
    <p:sldId id="539" r:id="rId26"/>
    <p:sldId id="542" r:id="rId27"/>
    <p:sldId id="541" r:id="rId28"/>
    <p:sldId id="429" r:id="rId29"/>
    <p:sldId id="430" r:id="rId30"/>
    <p:sldId id="527" r:id="rId31"/>
    <p:sldId id="528" r:id="rId32"/>
    <p:sldId id="543" r:id="rId33"/>
    <p:sldId id="544" r:id="rId34"/>
    <p:sldId id="545" r:id="rId35"/>
    <p:sldId id="546" r:id="rId36"/>
    <p:sldId id="25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6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432"/>
    <a:srgbClr val="FAB400"/>
    <a:srgbClr val="E07B25"/>
    <a:srgbClr val="96461E"/>
    <a:srgbClr val="FAB428"/>
    <a:srgbClr val="E63C1E"/>
    <a:srgbClr val="E64632"/>
    <a:srgbClr val="32A0DC"/>
    <a:srgbClr val="8C4628"/>
    <a:srgbClr val="329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842" autoAdjust="0"/>
  </p:normalViewPr>
  <p:slideViewPr>
    <p:cSldViewPr>
      <p:cViewPr varScale="1">
        <p:scale>
          <a:sx n="111" d="100"/>
          <a:sy n="111" d="100"/>
        </p:scale>
        <p:origin x="474" y="114"/>
      </p:cViewPr>
      <p:guideLst>
        <p:guide orient="horz" pos="2356"/>
        <p:guide pos="3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0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5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48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9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7715" y="3357562"/>
            <a:ext cx="10363200" cy="785818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3" y="4357694"/>
            <a:ext cx="7791475" cy="5667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1414"/>
            <a:ext cx="11106189" cy="57150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6712" y="1214422"/>
            <a:ext cx="10858576" cy="47149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00221" y="2285992"/>
            <a:ext cx="8763061" cy="71438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1667" y="3028950"/>
            <a:ext cx="4703233" cy="1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3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vancl_BG-副本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78928C-C6D3-4856-9CFD-F0AB63803F07}"/>
              </a:ext>
            </a:extLst>
          </p:cNvPr>
          <p:cNvSpPr txBox="1"/>
          <p:nvPr userDrawn="1"/>
        </p:nvSpPr>
        <p:spPr>
          <a:xfrm>
            <a:off x="7392144" y="62373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https://github.com/liwe17/mulit-thread-demo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bg3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3973" y="0"/>
            <a:ext cx="1218405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4"/>
          <p:cNvSpPr>
            <a:spLocks noChangeArrowheads="1"/>
          </p:cNvSpPr>
          <p:nvPr userDrawn="1"/>
        </p:nvSpPr>
        <p:spPr bwMode="auto">
          <a:xfrm>
            <a:off x="0" y="785794"/>
            <a:ext cx="12192000" cy="607223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 userDrawn="1"/>
        </p:nvGraphicFramePr>
        <p:xfrm>
          <a:off x="5486400" y="33210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" r:id="rId6" imgW="2743200" imgH="5181600" progId="Equation.3">
                  <p:embed/>
                </p:oleObj>
              </mc:Choice>
              <mc:Fallback>
                <p:oleObj r:id="rId6" imgW="2743200" imgH="51816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3321050"/>
                        <a:ext cx="152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0"/>
            <a:ext cx="12192000" cy="714356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B6E760-F786-4EBB-A64D-A498C6A34E6C}"/>
              </a:ext>
            </a:extLst>
          </p:cNvPr>
          <p:cNvSpPr txBox="1"/>
          <p:nvPr userDrawn="1"/>
        </p:nvSpPr>
        <p:spPr>
          <a:xfrm>
            <a:off x="7624497" y="623731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https://github.com/liwe17/mulit-thread-demo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封底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898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003BD6-AA19-41FC-B394-3C0FD116B1AE}"/>
              </a:ext>
            </a:extLst>
          </p:cNvPr>
          <p:cNvSpPr txBox="1"/>
          <p:nvPr userDrawn="1"/>
        </p:nvSpPr>
        <p:spPr>
          <a:xfrm>
            <a:off x="7392144" y="630932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https://github.com/liwe17/mulit-thread-demo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09495" y="3357245"/>
            <a:ext cx="7772400" cy="135699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JAVA</a:t>
            </a:r>
            <a:r>
              <a:rPr lang="zh-C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线程</a:t>
            </a:r>
            <a:endParaRPr lang="zh-CN" altLang="zh-CN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81352" y="5649284"/>
            <a:ext cx="5843606" cy="566726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3174367" y="4977454"/>
            <a:ext cx="5843606" cy="56672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李伟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部分源码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-Thread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B83A3F40-E2BD-4D1F-8186-B229B27551CE}"/>
              </a:ext>
            </a:extLst>
          </p:cNvPr>
          <p:cNvSpPr txBox="1"/>
          <p:nvPr/>
        </p:nvSpPr>
        <p:spPr>
          <a:xfrm>
            <a:off x="335360" y="836712"/>
            <a:ext cx="1130842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/**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在调用</a:t>
            </a: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start()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方法后</a:t>
            </a: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Thread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run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方法</a:t>
            </a: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因此有两种方式</a:t>
            </a: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629755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1.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继承</a:t>
            </a: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Thread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类</a:t>
            </a: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重写</a:t>
            </a: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run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方法</a:t>
            </a: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2.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传入</a:t>
            </a: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Runnable</a:t>
            </a:r>
            <a:r>
              <a:rPr lang="zh-CN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实现类</a:t>
            </a:r>
            <a:endParaRPr lang="en-US" altLang="zh-CN" sz="1600" i="1" dirty="0">
              <a:solidFill>
                <a:srgbClr val="62975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600" dirty="0">
                <a:latin typeface="Consolas" panose="020B0609020204030204" pitchFamily="49" charset="0"/>
              </a:rPr>
              <a:t>Thread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  <a:t>implements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latin typeface="Consolas" panose="020B0609020204030204" pitchFamily="49" charset="0"/>
              </a:rPr>
              <a:t>Runnable{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600" dirty="0">
                <a:latin typeface="Consolas" panose="020B0609020204030204" pitchFamily="49" charset="0"/>
              </a:rPr>
              <a:t>Runnable target;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i="1" dirty="0">
              <a:solidFill>
                <a:srgbClr val="62975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//</a:t>
            </a:r>
            <a:r>
              <a:rPr kumimoji="0" lang="zh-CN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start()</a:t>
            </a:r>
            <a:r>
              <a:rPr kumimoji="0" lang="zh-CN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方法后调用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zh-CN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FFC66D"/>
                </a:solidFill>
                <a:latin typeface="Consolas" panose="020B0609020204030204" pitchFamily="49" charset="0"/>
              </a:rPr>
              <a:t>run()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zh-CN" altLang="zh-CN" sz="1600" dirty="0">
                <a:latin typeface="Consolas" panose="020B0609020204030204" pitchFamily="49" charset="0"/>
              </a:rPr>
              <a:t>if (target != null) {</a:t>
            </a:r>
            <a:br>
              <a:rPr lang="zh-CN" altLang="zh-CN" sz="1600" dirty="0">
                <a:latin typeface="Consolas" panose="020B0609020204030204" pitchFamily="49" charset="0"/>
              </a:rPr>
            </a:br>
            <a:r>
              <a:rPr lang="zh-CN" altLang="zh-CN" sz="1600" dirty="0">
                <a:latin typeface="Consolas" panose="020B0609020204030204" pitchFamily="49" charset="0"/>
              </a:rPr>
              <a:t>           target.run();</a:t>
            </a:r>
            <a:br>
              <a:rPr lang="zh-CN" altLang="zh-CN" sz="1600" dirty="0">
                <a:latin typeface="Consolas" panose="020B0609020204030204" pitchFamily="49" charset="0"/>
              </a:rPr>
            </a:br>
            <a:r>
              <a:rPr lang="zh-CN" altLang="zh-CN" sz="1600" dirty="0">
                <a:latin typeface="Consolas" panose="020B0609020204030204" pitchFamily="49" charset="0"/>
              </a:rPr>
              <a:t>       }</a:t>
            </a:r>
            <a:br>
              <a:rPr lang="zh-CN" altLang="zh-CN" sz="1600" dirty="0"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</a:t>
            </a:r>
            <a:r>
              <a:rPr lang="zh-CN" altLang="zh-CN" sz="1600" dirty="0">
                <a:latin typeface="Consolas" panose="020B0609020204030204" pitchFamily="49" charset="0"/>
              </a:rPr>
              <a:t> }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//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常用的两个构造方法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FFC66D"/>
                </a:solidFill>
                <a:latin typeface="Consolas" panose="020B0609020204030204" pitchFamily="49" charset="0"/>
              </a:rPr>
              <a:t>Thread</a:t>
            </a:r>
            <a:r>
              <a:rPr lang="zh-CN" altLang="zh-CN" sz="1600" dirty="0">
                <a:latin typeface="Consolas" panose="020B0609020204030204" pitchFamily="49" charset="0"/>
              </a:rPr>
              <a:t>(Runnable target, String name) {</a:t>
            </a:r>
            <a:br>
              <a:rPr lang="zh-CN" altLang="zh-CN" sz="1600" dirty="0"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600" dirty="0">
                <a:solidFill>
                  <a:srgbClr val="FFC66D"/>
                </a:solidFill>
                <a:latin typeface="Consolas" panose="020B0609020204030204" pitchFamily="49" charset="0"/>
              </a:rPr>
              <a:t>init</a:t>
            </a:r>
            <a:r>
              <a:rPr lang="zh-CN" altLang="zh-CN" sz="1600" dirty="0">
                <a:latin typeface="Consolas" panose="020B0609020204030204" pitchFamily="49" charset="0"/>
              </a:rPr>
              <a:t>(null, target, name, 0);</a:t>
            </a:r>
            <a:b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  }</a:t>
            </a:r>
            <a:b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FFC66D"/>
                </a:solidFill>
                <a:latin typeface="Consolas" panose="020B0609020204030204" pitchFamily="49" charset="0"/>
              </a:rPr>
              <a:t>Thread</a:t>
            </a:r>
            <a:r>
              <a:rPr lang="zh-CN" altLang="zh-CN" sz="1600" dirty="0">
                <a:latin typeface="Consolas" panose="020B0609020204030204" pitchFamily="49" charset="0"/>
              </a:rPr>
              <a:t>(Runnable target) {</a:t>
            </a:r>
            <a:br>
              <a:rPr lang="zh-CN" altLang="zh-CN" sz="1600" dirty="0"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600" dirty="0">
                <a:solidFill>
                  <a:srgbClr val="FFC66D"/>
                </a:solidFill>
                <a:latin typeface="Consolas" panose="020B0609020204030204" pitchFamily="49" charset="0"/>
              </a:rPr>
              <a:t>init</a:t>
            </a:r>
            <a:r>
              <a:rPr lang="zh-CN" altLang="zh-CN" sz="1600" dirty="0">
                <a:latin typeface="Consolas" panose="020B0609020204030204" pitchFamily="49" charset="0"/>
              </a:rPr>
              <a:t>(null, target, "Thread-" + nextThreadNum(), 0);</a:t>
            </a:r>
            <a:br>
              <a:rPr lang="zh-CN" altLang="zh-CN" sz="1600" dirty="0"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  }</a:t>
            </a:r>
            <a:b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.4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部分源码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FutureTask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B83A3F40-E2BD-4D1F-8186-B229B27551CE}"/>
              </a:ext>
            </a:extLst>
          </p:cNvPr>
          <p:cNvSpPr txBox="1"/>
          <p:nvPr/>
        </p:nvSpPr>
        <p:spPr>
          <a:xfrm>
            <a:off x="260885" y="708201"/>
            <a:ext cx="691523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构造函数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FutureTask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(Callable&lt;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 callable)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(callable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NullPointerException()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callable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callable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ensure visibility of callable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实现</a:t>
            </a:r>
            <a:r>
              <a:rPr lang="zh-CN" altLang="zh-CN" sz="1600" dirty="0">
                <a:latin typeface="Consolas" panose="020B0609020204030204" pitchFamily="49" charset="0"/>
              </a:rPr>
              <a:t>RunnableFuture</a:t>
            </a:r>
            <a:r>
              <a:rPr lang="zh-CN" altLang="en-US" sz="1600" dirty="0">
                <a:latin typeface="Consolas" panose="020B0609020204030204" pitchFamily="49" charset="0"/>
              </a:rPr>
              <a:t>接口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FutureTask&lt;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RunnableFuture&lt;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 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600" dirty="0">
                <a:latin typeface="Consolas" panose="020B0609020204030204" pitchFamily="49" charset="0"/>
              </a:rPr>
              <a:t>省略</a:t>
            </a:r>
            <a:r>
              <a:rPr lang="en-US" altLang="zh-CN" sz="1600" dirty="0">
                <a:latin typeface="Consolas" panose="020B0609020204030204" pitchFamily="49" charset="0"/>
              </a:rPr>
              <a:t>…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Callable&lt;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 c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callable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(c !=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&amp;&amp;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 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boolean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ran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try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result = c.call()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ran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(Throwable ex)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result 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ran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        setException(ex);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   //</a:t>
            </a:r>
            <a:r>
              <a:rPr lang="zh-CN" altLang="en-US" sz="1600" dirty="0">
                <a:latin typeface="Consolas" panose="020B0609020204030204" pitchFamily="49" charset="0"/>
              </a:rPr>
              <a:t>省略</a:t>
            </a:r>
            <a:r>
              <a:rPr lang="en-US" altLang="zh-CN" sz="1600" dirty="0">
                <a:latin typeface="Consolas" panose="020B06090202040302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TextBox 40">
            <a:extLst>
              <a:ext uri="{FF2B5EF4-FFF2-40B4-BE49-F238E27FC236}">
                <a16:creationId xmlns:a16="http://schemas.microsoft.com/office/drawing/2014/main" id="{67E451A2-BB70-4E18-A76D-40AB5924E7B5}"/>
              </a:ext>
            </a:extLst>
          </p:cNvPr>
          <p:cNvSpPr txBox="1"/>
          <p:nvPr/>
        </p:nvSpPr>
        <p:spPr>
          <a:xfrm>
            <a:off x="7685114" y="873666"/>
            <a:ext cx="4030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38DD39-8BB0-48A5-9962-37C63CB39F91}"/>
              </a:ext>
            </a:extLst>
          </p:cNvPr>
          <p:cNvSpPr txBox="1"/>
          <p:nvPr/>
        </p:nvSpPr>
        <p:spPr>
          <a:xfrm>
            <a:off x="7392144" y="906021"/>
            <a:ext cx="46805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继承</a:t>
            </a:r>
            <a:r>
              <a:rPr lang="en-US" altLang="zh-CN" dirty="0">
                <a:latin typeface="Consolas" panose="020B0609020204030204" pitchFamily="49" charset="0"/>
              </a:rPr>
              <a:t>Runnable</a:t>
            </a:r>
            <a:r>
              <a:rPr lang="zh-CN" altLang="en-US" dirty="0">
                <a:latin typeface="Consolas" panose="020B0609020204030204" pitchFamily="49" charset="0"/>
              </a:rPr>
              <a:t>接口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RunnableFuture&lt;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Runnable, Future&lt;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latin typeface="Consolas" panose="020B0609020204030204" pitchFamily="49" charset="0"/>
              </a:rPr>
              <a:t>void run();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1.</a:t>
            </a:r>
            <a:r>
              <a:rPr lang="zh-CN" altLang="en-US" dirty="0">
                <a:latin typeface="Consolas" panose="020B0609020204030204" pitchFamily="49" charset="0"/>
              </a:rPr>
              <a:t>通过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FutureTask</a:t>
            </a:r>
            <a:r>
              <a:rPr lang="zh-CN" altLang="en-US" dirty="0">
                <a:latin typeface="Consolas" panose="020B0609020204030204" pitchFamily="49" charset="0"/>
              </a:rPr>
              <a:t>的构造函数，将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allable</a:t>
            </a:r>
            <a:r>
              <a:rPr lang="zh-CN" altLang="en-US" dirty="0">
                <a:latin typeface="Consolas" panose="020B0609020204030204" pitchFamily="49" charset="0"/>
              </a:rPr>
              <a:t>实现类对象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callable</a:t>
            </a:r>
            <a:r>
              <a:rPr lang="zh-CN" altLang="en-US" dirty="0">
                <a:latin typeface="Consolas" panose="020B0609020204030204" pitchFamily="49" charset="0"/>
              </a:rPr>
              <a:t>作为参数传入。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2.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callable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赋值为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FutureTask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类声明的变量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callable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。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3.</a:t>
            </a:r>
            <a:r>
              <a:rPr lang="zh-CN" altLang="en-US" dirty="0">
                <a:latin typeface="Consolas" panose="020B0609020204030204" pitchFamily="49" charset="0"/>
              </a:rPr>
              <a:t>由于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FutureTask</a:t>
            </a:r>
            <a:r>
              <a:rPr lang="zh-CN" altLang="en-US" dirty="0">
                <a:latin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Runnable</a:t>
            </a:r>
            <a:r>
              <a:rPr lang="zh-CN" altLang="en-US" dirty="0">
                <a:latin typeface="Consolas" panose="020B0609020204030204" pitchFamily="49" charset="0"/>
              </a:rPr>
              <a:t>的实现类，当调用</a:t>
            </a:r>
            <a:r>
              <a:rPr lang="en-US" altLang="zh-CN" dirty="0">
                <a:latin typeface="Consolas" panose="020B0609020204030204" pitchFamily="49" charset="0"/>
              </a:rPr>
              <a:t>Thread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start</a:t>
            </a:r>
            <a:r>
              <a:rPr lang="zh-CN" altLang="en-US" dirty="0">
                <a:latin typeface="Consolas" panose="020B0609020204030204" pitchFamily="49" charset="0"/>
              </a:rPr>
              <a:t>方法会调用</a:t>
            </a:r>
            <a:r>
              <a:rPr lang="en-US" altLang="zh-CN" dirty="0">
                <a:latin typeface="Consolas" panose="020B0609020204030204" pitchFamily="49" charset="0"/>
              </a:rPr>
              <a:t>run</a:t>
            </a:r>
            <a:r>
              <a:rPr lang="zh-CN" altLang="en-US" dirty="0">
                <a:latin typeface="Consolas" panose="020B0609020204030204" pitchFamily="49" charset="0"/>
              </a:rPr>
              <a:t>方法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4.</a:t>
            </a:r>
            <a:r>
              <a:rPr lang="zh-CN" altLang="en-US" dirty="0">
                <a:latin typeface="Consolas" panose="020B0609020204030204" pitchFamily="49" charset="0"/>
              </a:rPr>
              <a:t>然后在</a:t>
            </a:r>
            <a:r>
              <a:rPr lang="en-US" altLang="zh-CN" dirty="0">
                <a:latin typeface="Consolas" panose="020B0609020204030204" pitchFamily="49" charset="0"/>
              </a:rPr>
              <a:t>run</a:t>
            </a:r>
            <a:r>
              <a:rPr lang="zh-CN" altLang="en-US" dirty="0">
                <a:latin typeface="Consolas" panose="020B0609020204030204" pitchFamily="49" charset="0"/>
              </a:rPr>
              <a:t>方法中调用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callable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call</a:t>
            </a:r>
            <a:r>
              <a:rPr lang="zh-CN" altLang="en-US" dirty="0">
                <a:latin typeface="Consolas" panose="020B0609020204030204" pitchFamily="49" charset="0"/>
              </a:rPr>
              <a:t>方法。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5.</a:t>
            </a:r>
            <a:r>
              <a:rPr lang="zh-CN" altLang="en-US" dirty="0">
                <a:latin typeface="Consolas" panose="020B0609020204030204" pitchFamily="49" charset="0"/>
              </a:rPr>
              <a:t>将最终结果保存到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FutureTask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outcome</a:t>
            </a:r>
            <a:r>
              <a:rPr lang="zh-CN" altLang="en-US" dirty="0">
                <a:latin typeface="Consolas" panose="020B0609020204030204" pitchFamily="49" charset="0"/>
              </a:rPr>
              <a:t>变量中。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6.</a:t>
            </a:r>
            <a:r>
              <a:rPr lang="zh-CN" altLang="en-US" dirty="0">
                <a:latin typeface="Consolas" panose="020B0609020204030204" pitchFamily="49" charset="0"/>
              </a:rPr>
              <a:t>通过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FutureTask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get()</a:t>
            </a:r>
            <a:r>
              <a:rPr lang="zh-CN" altLang="en-US" dirty="0">
                <a:latin typeface="Consolas" panose="020B0609020204030204" pitchFamily="49" charset="0"/>
              </a:rPr>
              <a:t>方法获取结果。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0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endParaRPr lang="zh-CN" altLang="en-US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9655" y="2659331"/>
            <a:ext cx="7334249" cy="13060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en-US" altLang="zh-CN" sz="6600" b="1" dirty="0">
                <a:solidFill>
                  <a:srgbClr val="FAB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cs typeface="微软雅黑" panose="020B0503020204020204" pitchFamily="34" charset="-122"/>
              </a:rPr>
              <a:t>ThreadLocal</a:t>
            </a:r>
            <a:endParaRPr lang="zh-CN" altLang="zh-CN" sz="6600" b="1" dirty="0">
              <a:solidFill>
                <a:srgbClr val="FAB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694" y="957936"/>
            <a:ext cx="2113915" cy="47078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kumimoji="1" lang="en-US" altLang="zh-CN" sz="30000" dirty="0">
                <a:solidFill>
                  <a:srgbClr val="FAB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" name="TextBox 40"/>
          <p:cNvSpPr txBox="1"/>
          <p:nvPr/>
        </p:nvSpPr>
        <p:spPr>
          <a:xfrm>
            <a:off x="7150100" y="2736850"/>
            <a:ext cx="5203825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FAB4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ThreadLocal</a:t>
            </a:r>
            <a:r>
              <a:rPr lang="zh-CN" altLang="en-US" sz="2800" b="1" dirty="0">
                <a:solidFill>
                  <a:srgbClr val="FAB4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en-US" altLang="zh-CN" sz="2800" b="1" dirty="0">
              <a:solidFill>
                <a:srgbClr val="FAB4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FAB4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2.2 ThreadLocal</a:t>
            </a:r>
            <a:r>
              <a:rPr lang="zh-CN" altLang="en-US" sz="2800" b="1" dirty="0">
                <a:solidFill>
                  <a:srgbClr val="FAB4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</a:p>
        </p:txBody>
      </p:sp>
    </p:spTree>
    <p:extLst>
      <p:ext uri="{BB962C8B-B14F-4D97-AF65-F5344CB8AC3E}">
        <p14:creationId xmlns:p14="http://schemas.microsoft.com/office/powerpoint/2010/main" val="36902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lang="zh-CN" altLang="en-US" sz="3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br>
              <a:rPr lang="en-US" altLang="zh-CN" sz="3200" b="1" dirty="0">
                <a:solidFill>
                  <a:srgbClr val="FAB4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40">
            <a:extLst>
              <a:ext uri="{FF2B5EF4-FFF2-40B4-BE49-F238E27FC236}">
                <a16:creationId xmlns:a16="http://schemas.microsoft.com/office/drawing/2014/main" id="{67E451A2-BB70-4E18-A76D-40AB5924E7B5}"/>
              </a:ext>
            </a:extLst>
          </p:cNvPr>
          <p:cNvSpPr txBox="1"/>
          <p:nvPr/>
        </p:nvSpPr>
        <p:spPr>
          <a:xfrm>
            <a:off x="7685114" y="873666"/>
            <a:ext cx="4030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174239-4FB2-40C7-8494-A573465D131D}"/>
              </a:ext>
            </a:extLst>
          </p:cNvPr>
          <p:cNvSpPr txBox="1"/>
          <p:nvPr/>
        </p:nvSpPr>
        <p:spPr>
          <a:xfrm>
            <a:off x="609600" y="1089189"/>
            <a:ext cx="103109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0" i="0" dirty="0">
                <a:solidFill>
                  <a:srgbClr val="494949"/>
                </a:solidFill>
                <a:effectLst/>
                <a:latin typeface="+mn-ea"/>
              </a:rPr>
              <a:t>ThreadLocal</a:t>
            </a:r>
            <a:r>
              <a:rPr lang="zh-CN" altLang="en-US" sz="2400" b="0" i="0" dirty="0">
                <a:solidFill>
                  <a:srgbClr val="494949"/>
                </a:solidFill>
                <a:effectLst/>
                <a:latin typeface="+mn-ea"/>
              </a:rPr>
              <a:t>是</a:t>
            </a:r>
            <a:r>
              <a:rPr lang="en-US" altLang="zh-CN" sz="2400" b="0" i="0" dirty="0">
                <a:solidFill>
                  <a:srgbClr val="494949"/>
                </a:solidFill>
                <a:effectLst/>
                <a:latin typeface="+mn-ea"/>
              </a:rPr>
              <a:t>JDK</a:t>
            </a:r>
            <a:r>
              <a:rPr lang="zh-CN" altLang="en-US" sz="2400" b="0" i="0" dirty="0">
                <a:solidFill>
                  <a:srgbClr val="494949"/>
                </a:solidFill>
                <a:effectLst/>
                <a:latin typeface="+mn-ea"/>
              </a:rPr>
              <a:t>包提供的，它提供线程本地变量</a:t>
            </a:r>
            <a:r>
              <a:rPr lang="zh-CN" altLang="en-US" sz="2400" dirty="0">
                <a:solidFill>
                  <a:srgbClr val="494949"/>
                </a:solidFill>
                <a:latin typeface="+mn-ea"/>
              </a:rPr>
              <a:t>。</a:t>
            </a:r>
            <a:endParaRPr lang="en-US" altLang="zh-CN" sz="2400" dirty="0">
              <a:solidFill>
                <a:srgbClr val="494949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rgbClr val="494949"/>
                </a:solidFill>
                <a:latin typeface="+mn-ea"/>
              </a:rPr>
              <a:t>ThreadLocal</a:t>
            </a:r>
            <a:r>
              <a:rPr lang="zh-CN" altLang="en-US" sz="2400" dirty="0">
                <a:solidFill>
                  <a:srgbClr val="494949"/>
                </a:solidFill>
                <a:latin typeface="+mn-ea"/>
              </a:rPr>
              <a:t>中填充的变量属于当前线程，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该变量对其他线程而言是隔离的。</a:t>
            </a:r>
            <a:endParaRPr lang="en-US" altLang="zh-CN" sz="2400" dirty="0">
              <a:solidFill>
                <a:srgbClr val="494949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b="0" i="0" dirty="0">
                <a:solidFill>
                  <a:srgbClr val="494949"/>
                </a:solidFill>
                <a:effectLst/>
                <a:latin typeface="+mn-ea"/>
              </a:rPr>
              <a:t>访问这个</a:t>
            </a:r>
            <a:r>
              <a:rPr lang="en-US" altLang="zh-CN" sz="2400" dirty="0">
                <a:solidFill>
                  <a:srgbClr val="494949"/>
                </a:solidFill>
                <a:latin typeface="+mn-ea"/>
              </a:rPr>
              <a:t>ThreadLocal</a:t>
            </a:r>
            <a:r>
              <a:rPr lang="zh-CN" altLang="en-US" sz="2400" b="0" i="0" dirty="0">
                <a:solidFill>
                  <a:srgbClr val="494949"/>
                </a:solidFill>
                <a:effectLst/>
                <a:latin typeface="+mn-ea"/>
              </a:rPr>
              <a:t>变量的每个线程都会有这个变量的一个副本。</a:t>
            </a:r>
            <a:endParaRPr lang="en-US" altLang="zh-CN" sz="2400" b="0" i="0" dirty="0">
              <a:solidFill>
                <a:srgbClr val="494949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83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solidFill>
                  <a:srgbClr val="FAB4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lang="zh-CN" altLang="en-US" sz="3200" b="1" dirty="0">
                <a:solidFill>
                  <a:srgbClr val="FAB4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使用场景</a:t>
            </a:r>
            <a:br>
              <a:rPr lang="en-US" altLang="zh-CN" sz="3200" b="1" dirty="0">
                <a:solidFill>
                  <a:srgbClr val="FAB4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40">
            <a:extLst>
              <a:ext uri="{FF2B5EF4-FFF2-40B4-BE49-F238E27FC236}">
                <a16:creationId xmlns:a16="http://schemas.microsoft.com/office/drawing/2014/main" id="{67E451A2-BB70-4E18-A76D-40AB5924E7B5}"/>
              </a:ext>
            </a:extLst>
          </p:cNvPr>
          <p:cNvSpPr txBox="1"/>
          <p:nvPr/>
        </p:nvSpPr>
        <p:spPr>
          <a:xfrm>
            <a:off x="7685114" y="873666"/>
            <a:ext cx="4030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67707F-1EB8-4475-839D-07E065FA0D84}"/>
              </a:ext>
            </a:extLst>
          </p:cNvPr>
          <p:cNvSpPr txBox="1"/>
          <p:nvPr/>
        </p:nvSpPr>
        <p:spPr>
          <a:xfrm>
            <a:off x="542906" y="1073721"/>
            <a:ext cx="1110618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1. ThreadLocal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用作保存每个线程独享的对象，为每个线程都创建一个副本，这样每个线程都可以修改自己所拥有的副本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,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而不会影响其他线程的副本，确保了线程安全。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PingFang SC"/>
              </a:rPr>
              <a:t>典型应用</a:t>
            </a:r>
            <a:r>
              <a:rPr lang="en-US" altLang="zh-CN" sz="2400" dirty="0">
                <a:solidFill>
                  <a:srgbClr val="000000"/>
                </a:solidFill>
                <a:latin typeface="PingFang SC"/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  <a:latin typeface="PingFang SC"/>
              </a:rPr>
              <a:t>解决</a:t>
            </a:r>
            <a:r>
              <a:rPr lang="en-US" altLang="zh-CN" sz="2400" dirty="0" err="1">
                <a:solidFill>
                  <a:srgbClr val="000000"/>
                </a:solidFill>
                <a:latin typeface="PingFang SC"/>
              </a:rPr>
              <a:t>SimpleDateFormat</a:t>
            </a:r>
            <a:r>
              <a:rPr lang="zh-CN" altLang="en-US" sz="2400" dirty="0">
                <a:solidFill>
                  <a:srgbClr val="000000"/>
                </a:solidFill>
                <a:latin typeface="PingFang SC"/>
              </a:rPr>
              <a:t>线程不安全问题</a:t>
            </a:r>
            <a:r>
              <a:rPr lang="en-US" altLang="zh-CN" sz="2400" dirty="0">
                <a:solidFill>
                  <a:srgbClr val="000000"/>
                </a:solidFill>
                <a:latin typeface="PingFang SC"/>
              </a:rPr>
              <a:t>    </a:t>
            </a:r>
          </a:p>
          <a:p>
            <a:endParaRPr lang="en-US" altLang="zh-CN" sz="2400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2. ThreadLocal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用作每个线程内需要独立保存信息，以便供其他方法更方便地获取该信息的场景。每个线程获取到的信息可能都是不一样的，前面执行的方法保存了信息后，后续方法可以通过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ThreadLocal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直接获取到，避免了传参，类似于全局变量的概念。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 SC"/>
            </a:endParaRPr>
          </a:p>
          <a:p>
            <a:endParaRPr lang="en-US" altLang="zh-CN" sz="2400" dirty="0">
              <a:solidFill>
                <a:srgbClr val="000000"/>
              </a:solidFill>
              <a:latin typeface="PingFang SC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典型应用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: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假设一个用户系统，当一个请求进来的时候，一个线程会负责执行这个请求，然后这个请求就会依次调用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service-1()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、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service-2()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、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service-3()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 ，这</a:t>
            </a:r>
            <a:r>
              <a:rPr lang="en-US" altLang="zh-CN" sz="2400" dirty="0">
                <a:solidFill>
                  <a:srgbClr val="000000"/>
                </a:solidFill>
                <a:latin typeface="PingFang SC"/>
              </a:rPr>
              <a:t>3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个方法可能是分布在不同的类中的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 但是需要获取用户信息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为了避免重复传参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就可以使用这种方式解决</a:t>
            </a:r>
            <a:r>
              <a:rPr lang="zh-CN" altLang="en-US" sz="2400" dirty="0">
                <a:solidFill>
                  <a:srgbClr val="000000"/>
                </a:solidFill>
                <a:latin typeface="PingFang SC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6740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</a:p>
        </p:txBody>
      </p:sp>
      <p:sp>
        <p:nvSpPr>
          <p:cNvPr id="3" name="矩形 2"/>
          <p:cNvSpPr/>
          <p:nvPr/>
        </p:nvSpPr>
        <p:spPr>
          <a:xfrm>
            <a:off x="2428875" y="2831311"/>
            <a:ext cx="7334249" cy="15577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80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cs typeface="微软雅黑" panose="020B0503020204020204" pitchFamily="34" charset="-122"/>
              </a:rPr>
              <a:t>线程池</a:t>
            </a:r>
            <a:endParaRPr lang="zh-CN" altLang="zh-CN" sz="80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8569" y="1074776"/>
            <a:ext cx="2113915" cy="47078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kumimoji="1" lang="en-US" altLang="zh-CN" sz="30000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" name="TextBox 40"/>
          <p:cNvSpPr txBox="1"/>
          <p:nvPr/>
        </p:nvSpPr>
        <p:spPr>
          <a:xfrm>
            <a:off x="6639605" y="1628800"/>
            <a:ext cx="5203825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3.1 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线程池介绍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 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为什么使用线程池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3.3 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线程池主要参数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 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线程池执行流程（简易）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线程池使用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3.6 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补充内容</a:t>
            </a:r>
          </a:p>
          <a:p>
            <a:pPr fontAlgn="auto">
              <a:lnSpc>
                <a:spcPct val="150000"/>
              </a:lnSpc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-3.1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F82663-E94C-4F1C-BB2A-60A85F0047C7}"/>
              </a:ext>
            </a:extLst>
          </p:cNvPr>
          <p:cNvSpPr txBox="1"/>
          <p:nvPr/>
        </p:nvSpPr>
        <p:spPr>
          <a:xfrm>
            <a:off x="911424" y="1196752"/>
            <a:ext cx="106571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简单说用于存放线程的容器就是线程池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</a:p>
          <a:p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当任务来了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就从池子里拿出一个线程来让这个线程进行服务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</a:p>
          <a:p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3. 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当任务完成后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再将线程放回池子中进行复用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</a:p>
          <a:p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4. 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线程池可以根据自己的业务场景进行定制化配置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例如线程数量等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-3.2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为什么使用线程池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F82663-E94C-4F1C-BB2A-60A85F0047C7}"/>
              </a:ext>
            </a:extLst>
          </p:cNvPr>
          <p:cNvSpPr txBox="1"/>
          <p:nvPr/>
        </p:nvSpPr>
        <p:spPr>
          <a:xfrm>
            <a:off x="911424" y="1196752"/>
            <a:ext cx="106571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线程的创建和销毁是非常耗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CPU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和内存的，因为这需要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JVM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以及操作系统的参与。</a:t>
            </a:r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在请求频繁时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为每个小的请求创建线程是一种资源的浪费，在适当的场景下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提升任务的处理速度。</a:t>
            </a:r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3. 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线程池可以根据创建时选择的策略自动处理线程的生命周期。</a:t>
            </a:r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4. 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线程池可以帮助更好的利用多核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CPU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3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-3.3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线程池主要参数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F82663-E94C-4F1C-BB2A-60A85F0047C7}"/>
              </a:ext>
            </a:extLst>
          </p:cNvPr>
          <p:cNvSpPr txBox="1"/>
          <p:nvPr/>
        </p:nvSpPr>
        <p:spPr>
          <a:xfrm>
            <a:off x="601959" y="1124744"/>
            <a:ext cx="106571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4632"/>
                </a:solidFill>
                <a:effectLst/>
                <a:latin typeface="Consolas" panose="020B0609020204030204" pitchFamily="49" charset="0"/>
              </a:rPr>
              <a:t>ThreadPoolExecutor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altLang="zh-CN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corePoolSize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2A0D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2A0DC"/>
                </a:solidFill>
                <a:effectLst/>
                <a:latin typeface="Consolas" panose="020B0609020204030204" pitchFamily="49" charset="0"/>
              </a:rPr>
              <a:t>核心线程数</a:t>
            </a:r>
            <a:endParaRPr lang="en-US" altLang="zh-CN" dirty="0">
              <a:solidFill>
                <a:srgbClr val="32A0DC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maximumPoolSize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2A0DC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2A0DC"/>
                </a:solidFill>
                <a:latin typeface="Consolas" panose="020B0609020204030204" pitchFamily="49" charset="0"/>
              </a:rPr>
              <a:t>最大线程数</a:t>
            </a:r>
            <a:endParaRPr lang="en-US" altLang="zh-CN" dirty="0">
              <a:solidFill>
                <a:srgbClr val="32A0D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keepAliveTime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2A0DC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2A0DC"/>
                </a:solidFill>
                <a:latin typeface="Consolas" panose="020B0609020204030204" pitchFamily="49" charset="0"/>
              </a:rPr>
              <a:t>空闲回收时间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CN" altLang="zh-CN" dirty="0">
                <a:solidFill>
                  <a:srgbClr val="CC7832"/>
                </a:solidFill>
                <a:latin typeface="Consolas" panose="020B0609020204030204" pitchFamily="49" charset="0"/>
              </a:rPr>
              <a:t>TimeUnit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unit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2A0DC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2A0DC"/>
                </a:solidFill>
                <a:latin typeface="Consolas" panose="020B0609020204030204" pitchFamily="49" charset="0"/>
              </a:rPr>
              <a:t>时间单位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CC7832"/>
                </a:solidFill>
                <a:latin typeface="Consolas" panose="020B0609020204030204" pitchFamily="49" charset="0"/>
              </a:rPr>
              <a:t>	</a:t>
            </a:r>
            <a:r>
              <a:rPr lang="zh-CN" altLang="zh-CN" dirty="0">
                <a:solidFill>
                  <a:srgbClr val="CC7832"/>
                </a:solidFill>
                <a:latin typeface="Consolas" panose="020B0609020204030204" pitchFamily="49" charset="0"/>
              </a:rPr>
              <a:t>BlockingQueue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&lt;Runnable&gt; workQueue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2A0DC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2A0DC"/>
                </a:solidFill>
                <a:latin typeface="Consolas" panose="020B0609020204030204" pitchFamily="49" charset="0"/>
              </a:rPr>
              <a:t>任务队列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CC7832"/>
                </a:solidFill>
                <a:latin typeface="Consolas" panose="020B0609020204030204" pitchFamily="49" charset="0"/>
              </a:rPr>
              <a:t>	</a:t>
            </a:r>
            <a:r>
              <a:rPr lang="zh-CN" altLang="zh-CN" dirty="0">
                <a:solidFill>
                  <a:srgbClr val="CC7832"/>
                </a:solidFill>
                <a:latin typeface="Consolas" panose="020B0609020204030204" pitchFamily="49" charset="0"/>
              </a:rPr>
              <a:t>ThreadFactory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threadFactory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2A0DC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2A0DC"/>
                </a:solidFill>
                <a:latin typeface="Consolas" panose="020B0609020204030204" pitchFamily="49" charset="0"/>
              </a:rPr>
              <a:t>线程工厂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CC7832"/>
                </a:solidFill>
                <a:latin typeface="Consolas" panose="020B0609020204030204" pitchFamily="49" charset="0"/>
              </a:rPr>
              <a:t>	</a:t>
            </a:r>
            <a:r>
              <a:rPr lang="zh-CN" altLang="zh-CN" dirty="0">
                <a:solidFill>
                  <a:srgbClr val="CC7832"/>
                </a:solidFill>
                <a:latin typeface="Consolas" panose="020B0609020204030204" pitchFamily="49" charset="0"/>
              </a:rPr>
              <a:t>RejectedExecutionHandler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handler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2A0DC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2A0DC"/>
                </a:solidFill>
                <a:latin typeface="Consolas" panose="020B0609020204030204" pitchFamily="49" charset="0"/>
              </a:rPr>
              <a:t>队列满后</a:t>
            </a:r>
            <a:r>
              <a:rPr lang="en-US" altLang="zh-CN" dirty="0">
                <a:solidFill>
                  <a:srgbClr val="32A0DC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32A0DC"/>
                </a:solidFill>
                <a:latin typeface="Consolas" panose="020B0609020204030204" pitchFamily="49" charset="0"/>
              </a:rPr>
              <a:t>拒绝策略</a:t>
            </a:r>
            <a:endParaRPr lang="en-US" altLang="zh-CN" dirty="0">
              <a:solidFill>
                <a:srgbClr val="32A0D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0867A6-3A64-487B-A0DD-10454A2262F2}"/>
              </a:ext>
            </a:extLst>
          </p:cNvPr>
          <p:cNvSpPr txBox="1"/>
          <p:nvPr/>
        </p:nvSpPr>
        <p:spPr>
          <a:xfrm>
            <a:off x="464286" y="4077072"/>
            <a:ext cx="113923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Consolas" panose="020B0609020204030204" pitchFamily="49" charset="0"/>
              </a:rPr>
              <a:t>corePoolSize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</a:rPr>
              <a:t>线程池核心线程数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即使空闲状态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也不会回收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除非设置 </a:t>
            </a:r>
            <a:r>
              <a:rPr lang="zh-CN" altLang="zh-CN" dirty="0">
                <a:latin typeface="Consolas" panose="020B0609020204030204" pitchFamily="49" charset="0"/>
              </a:rPr>
              <a:t>allowCoreThreadTimeOut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参数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</a:p>
          <a:p>
            <a:r>
              <a:rPr lang="zh-CN" altLang="zh-CN" dirty="0">
                <a:latin typeface="Consolas" panose="020B0609020204030204" pitchFamily="49" charset="0"/>
              </a:rPr>
              <a:t>maximumPoolSize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</a:rPr>
              <a:t>线程池允许的最大线程数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</a:p>
          <a:p>
            <a:r>
              <a:rPr lang="zh-CN" altLang="zh-CN" dirty="0">
                <a:latin typeface="Consolas" panose="020B0609020204030204" pitchFamily="49" charset="0"/>
              </a:rPr>
              <a:t>keepAliveTime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</a:rPr>
              <a:t>当线程数超过核心线程数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非核心线程数的最大空闲时间即等待新任务的时间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超时会被回收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</a:p>
          <a:p>
            <a:r>
              <a:rPr lang="zh-CN" altLang="zh-CN" dirty="0">
                <a:latin typeface="Consolas" panose="020B0609020204030204" pitchFamily="49" charset="0"/>
              </a:rPr>
              <a:t>unit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zh-CN" altLang="zh-CN" dirty="0">
                <a:latin typeface="Consolas" panose="020B0609020204030204" pitchFamily="49" charset="0"/>
              </a:rPr>
              <a:t>keepAliveTime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的时间单位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</a:p>
          <a:p>
            <a:r>
              <a:rPr lang="zh-CN" altLang="zh-CN" dirty="0">
                <a:latin typeface="Consolas" panose="020B0609020204030204" pitchFamily="49" charset="0"/>
              </a:rPr>
              <a:t>workQueue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</a:rPr>
              <a:t>任务队列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zh-CN" dirty="0">
                <a:latin typeface="Consolas" panose="020B0609020204030204" pitchFamily="49" charset="0"/>
              </a:rPr>
              <a:t>threadFactory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</a:rPr>
              <a:t>线程工厂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用于线程池创建线程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zh-CN" dirty="0">
                <a:latin typeface="Consolas" panose="020B0609020204030204" pitchFamily="49" charset="0"/>
              </a:rPr>
              <a:t>handler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</a:rPr>
              <a:t>当达到最大线程数并且队列已满后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对新增任务的处理策略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-3.4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执行流程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CBC9F0-0DA4-4A35-85A2-E1CD2A288E7F}"/>
              </a:ext>
            </a:extLst>
          </p:cNvPr>
          <p:cNvGrpSpPr/>
          <p:nvPr/>
        </p:nvGrpSpPr>
        <p:grpSpPr>
          <a:xfrm>
            <a:off x="317190" y="836712"/>
            <a:ext cx="5024761" cy="5863144"/>
            <a:chOff x="317190" y="817840"/>
            <a:chExt cx="5024761" cy="586314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5AED3DC-5609-432C-8866-C4F43B918332}"/>
                </a:ext>
              </a:extLst>
            </p:cNvPr>
            <p:cNvSpPr/>
            <p:nvPr/>
          </p:nvSpPr>
          <p:spPr>
            <a:xfrm>
              <a:off x="317190" y="817840"/>
              <a:ext cx="5024761" cy="586314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531FE20-DEB0-418E-AFEF-4DA3B4E1B670}"/>
                </a:ext>
              </a:extLst>
            </p:cNvPr>
            <p:cNvGrpSpPr/>
            <p:nvPr/>
          </p:nvGrpSpPr>
          <p:grpSpPr>
            <a:xfrm>
              <a:off x="518787" y="1041898"/>
              <a:ext cx="4497651" cy="5570015"/>
              <a:chOff x="782343" y="972828"/>
              <a:chExt cx="4497651" cy="5419214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FF192B24-4E6E-49FD-A829-63C9F8A2495B}"/>
                  </a:ext>
                </a:extLst>
              </p:cNvPr>
              <p:cNvSpPr/>
              <p:nvPr/>
            </p:nvSpPr>
            <p:spPr>
              <a:xfrm>
                <a:off x="3553040" y="2483107"/>
                <a:ext cx="1726954" cy="3908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C896E32A-1E0E-4BAB-A0F7-A9C2502745EC}"/>
                  </a:ext>
                </a:extLst>
              </p:cNvPr>
              <p:cNvSpPr/>
              <p:nvPr/>
            </p:nvSpPr>
            <p:spPr>
              <a:xfrm>
                <a:off x="3797420" y="2726435"/>
                <a:ext cx="1347730" cy="82341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服务窗口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048EDAA5-FC90-4AE8-A5F4-ABE245B4D525}"/>
                  </a:ext>
                </a:extLst>
              </p:cNvPr>
              <p:cNvSpPr/>
              <p:nvPr/>
            </p:nvSpPr>
            <p:spPr>
              <a:xfrm>
                <a:off x="3797420" y="4031826"/>
                <a:ext cx="1347730" cy="82341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临时窗口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2E4776BE-0856-4D07-83CB-63E45F4CC3CA}"/>
                  </a:ext>
                </a:extLst>
              </p:cNvPr>
              <p:cNvSpPr/>
              <p:nvPr/>
            </p:nvSpPr>
            <p:spPr>
              <a:xfrm>
                <a:off x="3797420" y="5221397"/>
                <a:ext cx="1347730" cy="82341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临时窗口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FB1971A-F2C4-436C-8A5C-50014314DC6B}"/>
                  </a:ext>
                </a:extLst>
              </p:cNvPr>
              <p:cNvGrpSpPr/>
              <p:nvPr/>
            </p:nvGrpSpPr>
            <p:grpSpPr>
              <a:xfrm>
                <a:off x="1557291" y="972828"/>
                <a:ext cx="3071672" cy="1129260"/>
                <a:chOff x="1917578" y="1508256"/>
                <a:chExt cx="3071672" cy="1038698"/>
              </a:xfrm>
            </p:grpSpPr>
            <p:sp>
              <p:nvSpPr>
                <p:cNvPr id="32" name="流程图: 可选过程 31">
                  <a:extLst>
                    <a:ext uri="{FF2B5EF4-FFF2-40B4-BE49-F238E27FC236}">
                      <a16:creationId xmlns:a16="http://schemas.microsoft.com/office/drawing/2014/main" id="{B7A19766-6FA4-4068-A12F-8FC0472BB6F9}"/>
                    </a:ext>
                  </a:extLst>
                </p:cNvPr>
                <p:cNvSpPr/>
                <p:nvPr/>
              </p:nvSpPr>
              <p:spPr>
                <a:xfrm>
                  <a:off x="1917578" y="1508256"/>
                  <a:ext cx="3071672" cy="1038698"/>
                </a:xfrm>
                <a:prstGeom prst="flowChartAlternateProcess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highlight>
                        <a:srgbClr val="78B432"/>
                      </a:highlight>
                    </a:rPr>
                    <a:t>排队</a:t>
                  </a:r>
                  <a:r>
                    <a:rPr lang="en-US" altLang="zh-CN" dirty="0">
                      <a:highlight>
                        <a:srgbClr val="78B432"/>
                      </a:highlight>
                    </a:rPr>
                    <a:t>…</a:t>
                  </a:r>
                  <a:endParaRPr lang="zh-CN" altLang="en-US" dirty="0">
                    <a:highlight>
                      <a:srgbClr val="78B432"/>
                    </a:highlight>
                  </a:endParaRPr>
                </a:p>
              </p:txBody>
            </p:sp>
            <p:sp>
              <p:nvSpPr>
                <p:cNvPr id="33" name="笑脸 32">
                  <a:extLst>
                    <a:ext uri="{FF2B5EF4-FFF2-40B4-BE49-F238E27FC236}">
                      <a16:creationId xmlns:a16="http://schemas.microsoft.com/office/drawing/2014/main" id="{81D49574-4FEC-4A4F-A729-562467F3C3F4}"/>
                    </a:ext>
                  </a:extLst>
                </p:cNvPr>
                <p:cNvSpPr/>
                <p:nvPr/>
              </p:nvSpPr>
              <p:spPr>
                <a:xfrm>
                  <a:off x="3881661" y="1584078"/>
                  <a:ext cx="949911" cy="870011"/>
                </a:xfrm>
                <a:prstGeom prst="smileyFac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" name="笑脸 33">
                  <a:extLst>
                    <a:ext uri="{FF2B5EF4-FFF2-40B4-BE49-F238E27FC236}">
                      <a16:creationId xmlns:a16="http://schemas.microsoft.com/office/drawing/2014/main" id="{D718640E-5D43-4FCB-B633-4E8CC67ACB5B}"/>
                    </a:ext>
                  </a:extLst>
                </p:cNvPr>
                <p:cNvSpPr/>
                <p:nvPr/>
              </p:nvSpPr>
              <p:spPr>
                <a:xfrm>
                  <a:off x="2092541" y="1584078"/>
                  <a:ext cx="949911" cy="870011"/>
                </a:xfrm>
                <a:prstGeom prst="smileyFac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" name="笑脸 27">
                <a:extLst>
                  <a:ext uri="{FF2B5EF4-FFF2-40B4-BE49-F238E27FC236}">
                    <a16:creationId xmlns:a16="http://schemas.microsoft.com/office/drawing/2014/main" id="{D207071A-6771-4D79-9EE5-FE1420A4B17A}"/>
                  </a:ext>
                </a:extLst>
              </p:cNvPr>
              <p:cNvSpPr/>
              <p:nvPr/>
            </p:nvSpPr>
            <p:spPr>
              <a:xfrm>
                <a:off x="782343" y="5175719"/>
                <a:ext cx="949911" cy="945865"/>
              </a:xfrm>
              <a:prstGeom prst="smileyFace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笑脸 28">
                <a:extLst>
                  <a:ext uri="{FF2B5EF4-FFF2-40B4-BE49-F238E27FC236}">
                    <a16:creationId xmlns:a16="http://schemas.microsoft.com/office/drawing/2014/main" id="{6DB07B0D-5E92-4583-ACAA-2CF4A8BA2C01}"/>
                  </a:ext>
                </a:extLst>
              </p:cNvPr>
              <p:cNvSpPr/>
              <p:nvPr/>
            </p:nvSpPr>
            <p:spPr>
              <a:xfrm>
                <a:off x="2207209" y="2661174"/>
                <a:ext cx="949911" cy="945865"/>
              </a:xfrm>
              <a:prstGeom prst="smileyFace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笑脸 29">
                <a:extLst>
                  <a:ext uri="{FF2B5EF4-FFF2-40B4-BE49-F238E27FC236}">
                    <a16:creationId xmlns:a16="http://schemas.microsoft.com/office/drawing/2014/main" id="{15B6A52E-4EA0-4F43-94AA-39B7836DB98B}"/>
                  </a:ext>
                </a:extLst>
              </p:cNvPr>
              <p:cNvSpPr/>
              <p:nvPr/>
            </p:nvSpPr>
            <p:spPr>
              <a:xfrm>
                <a:off x="2201166" y="3964641"/>
                <a:ext cx="949911" cy="945865"/>
              </a:xfrm>
              <a:prstGeom prst="smileyFace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笑脸 30">
                <a:extLst>
                  <a:ext uri="{FF2B5EF4-FFF2-40B4-BE49-F238E27FC236}">
                    <a16:creationId xmlns:a16="http://schemas.microsoft.com/office/drawing/2014/main" id="{C780441A-0AF8-4570-BBD5-B9B0F3F315E8}"/>
                  </a:ext>
                </a:extLst>
              </p:cNvPr>
              <p:cNvSpPr/>
              <p:nvPr/>
            </p:nvSpPr>
            <p:spPr>
              <a:xfrm>
                <a:off x="2211992" y="5237035"/>
                <a:ext cx="949911" cy="945865"/>
              </a:xfrm>
              <a:prstGeom prst="smileyFace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203ACB1-1BEC-4881-BADA-2236C1A6566C}"/>
              </a:ext>
            </a:extLst>
          </p:cNvPr>
          <p:cNvSpPr txBox="1"/>
          <p:nvPr/>
        </p:nvSpPr>
        <p:spPr>
          <a:xfrm>
            <a:off x="5758491" y="1041898"/>
            <a:ext cx="611631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FF0000"/>
                </a:solidFill>
                <a:latin typeface="+mn-ea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ThreadPoolExecutor(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r>
              <a:rPr lang="en-US" altLang="zh-CN" sz="1600" dirty="0">
                <a:solidFill>
                  <a:srgbClr val="CC7832"/>
                </a:solidFill>
                <a:latin typeface="+mn-ea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//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服务窗口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//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服务窗口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+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临时窗口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=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最大窗口数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//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空闲时间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TimeUnit.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MINUTES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//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时间单位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ArrayBlockingQueue&lt;&gt;(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//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最大排队人数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Executors.defaultThreadFactory(),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//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负责提供窗口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</a:t>
            </a:r>
            <a:r>
              <a:rPr lang="zh-CN" altLang="zh-CN" sz="1600" dirty="0">
                <a:solidFill>
                  <a:srgbClr val="FF0000"/>
                </a:solidFill>
                <a:latin typeface="+mn-ea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ThreadPoolExecutor.AbortPolicy())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//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如果排队已满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服务窗口也已经满了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</a:rPr>
              <a:t>剩余客户的处理办法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客户在银行办理业务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第一个客户来办理业务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发现服务窗口还未达到设置值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则创建服务窗口提供服务</a:t>
            </a:r>
            <a:r>
              <a:rPr lang="en-US" altLang="zh-CN" sz="1600" dirty="0">
                <a:latin typeface="Consolas" panose="020B0609020204030204" pitchFamily="49" charset="0"/>
              </a:rPr>
              <a:t>.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第二个客户来了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发现服务窗口已经被占用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则进入队列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假设第一个客户一直占用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第三个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第四个客户则进入队列等待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4.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第五个客户来了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银行发现队列已满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则新增一个临时窗口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latin typeface="Consolas" panose="020B0609020204030204" pitchFamily="49" charset="0"/>
              </a:rPr>
              <a:t>5. </a:t>
            </a:r>
            <a:r>
              <a:rPr lang="zh-CN" altLang="en-US" sz="1600" dirty="0">
                <a:latin typeface="Consolas" panose="020B0609020204030204" pitchFamily="49" charset="0"/>
              </a:rPr>
              <a:t>第六个客户来了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latin typeface="Consolas" panose="020B0609020204030204" pitchFamily="49" charset="0"/>
              </a:rPr>
              <a:t>继续上面流程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latin typeface="Consolas" panose="020B0609020204030204" pitchFamily="49" charset="0"/>
              </a:rPr>
              <a:t>直到达到最大值</a:t>
            </a:r>
            <a:r>
              <a:rPr lang="en-US" altLang="zh-CN" sz="1600" dirty="0">
                <a:latin typeface="Consolas" panose="020B0609020204030204" pitchFamily="49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6.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当窗口服务处理完当前任务后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继续处理队列中的任务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latin typeface="Consolas" panose="020B0609020204030204" pitchFamily="49" charset="0"/>
              </a:rPr>
              <a:t>7. </a:t>
            </a:r>
            <a:r>
              <a:rPr lang="zh-CN" altLang="en-US" sz="1600" dirty="0">
                <a:latin typeface="Consolas" panose="020B0609020204030204" pitchFamily="49" charset="0"/>
              </a:rPr>
              <a:t>如果队列已满并且达到最大窗口数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latin typeface="Consolas" panose="020B0609020204030204" pitchFamily="49" charset="0"/>
              </a:rPr>
              <a:t>则按照各银行要求处理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latin typeface="Consolas" panose="020B0609020204030204" pitchFamily="49" charset="0"/>
              </a:rPr>
              <a:t>本案例中配置的如果是拒绝策略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latin typeface="Consolas" panose="020B0609020204030204" pitchFamily="49" charset="0"/>
              </a:rPr>
              <a:t>则银行不在为后续人员提供服务</a:t>
            </a:r>
            <a:r>
              <a:rPr lang="en-US" altLang="zh-CN" sz="16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4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AutoShape 641"/>
          <p:cNvSpPr>
            <a:spLocks noChangeArrowheads="1"/>
          </p:cNvSpPr>
          <p:nvPr/>
        </p:nvSpPr>
        <p:spPr bwMode="auto">
          <a:xfrm>
            <a:off x="3030223" y="1571612"/>
            <a:ext cx="2568564" cy="1976440"/>
          </a:xfrm>
          <a:prstGeom prst="roundRect">
            <a:avLst>
              <a:gd name="adj" fmla="val 12343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AutoShape 644"/>
          <p:cNvSpPr>
            <a:spLocks noChangeArrowheads="1"/>
          </p:cNvSpPr>
          <p:nvPr/>
        </p:nvSpPr>
        <p:spPr bwMode="auto">
          <a:xfrm>
            <a:off x="3027019" y="3714752"/>
            <a:ext cx="2571768" cy="2143140"/>
          </a:xfrm>
          <a:prstGeom prst="roundRect">
            <a:avLst>
              <a:gd name="adj" fmla="val 1234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AutoShape 646"/>
          <p:cNvSpPr>
            <a:spLocks noChangeArrowheads="1"/>
          </p:cNvSpPr>
          <p:nvPr/>
        </p:nvSpPr>
        <p:spPr bwMode="auto">
          <a:xfrm>
            <a:off x="5814687" y="3714752"/>
            <a:ext cx="3500462" cy="2143140"/>
          </a:xfrm>
          <a:prstGeom prst="roundRect">
            <a:avLst>
              <a:gd name="adj" fmla="val 1234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AutoShape 644"/>
          <p:cNvSpPr>
            <a:spLocks noChangeArrowheads="1"/>
          </p:cNvSpPr>
          <p:nvPr/>
        </p:nvSpPr>
        <p:spPr bwMode="auto">
          <a:xfrm>
            <a:off x="5813101" y="1571612"/>
            <a:ext cx="3500462" cy="1976442"/>
          </a:xfrm>
          <a:prstGeom prst="roundRect">
            <a:avLst>
              <a:gd name="adj" fmla="val 123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solidFill>
                <a:srgbClr val="E07B2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8457" y="1785926"/>
            <a:ext cx="2428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</a:rPr>
              <a:t>基本概念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27481" y="1792276"/>
            <a:ext cx="2428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2 </a:t>
            </a:r>
            <a:r>
              <a:rPr lang="en-US" altLang="zh-CN" sz="2400" b="1" dirty="0">
                <a:solidFill>
                  <a:schemeClr val="bg1"/>
                </a:solidFill>
              </a:rPr>
              <a:t>ThreadLocal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27481" y="4556451"/>
            <a:ext cx="242889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4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效果演示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6394" y="4556477"/>
            <a:ext cx="2428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3 </a:t>
            </a:r>
            <a:r>
              <a:rPr lang="zh-CN" altLang="en-US" sz="3200" b="1" dirty="0">
                <a:solidFill>
                  <a:schemeClr val="bg1"/>
                </a:solidFill>
              </a:rPr>
              <a:t>线程池</a:t>
            </a: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4598655" y="4283070"/>
            <a:ext cx="2311400" cy="1025525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rgbClr val="6C6C6C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 b="0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4598670" y="2621915"/>
            <a:ext cx="2447925" cy="2212975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3B3B3B"/>
              </a:gs>
            </a:gsLst>
            <a:lin ang="5400000" scaled="1"/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 b="0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5535280" y="2806695"/>
            <a:ext cx="433387" cy="433387"/>
          </a:xfrm>
          <a:prstGeom prst="ellipse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endParaRPr lang="ko-KR" altLang="en-US" b="0" i="1"/>
          </a:p>
        </p:txBody>
      </p:sp>
      <p:sp>
        <p:nvSpPr>
          <p:cNvPr id="4" name="TextBox 28"/>
          <p:cNvSpPr txBox="1"/>
          <p:nvPr/>
        </p:nvSpPr>
        <p:spPr>
          <a:xfrm>
            <a:off x="4598962" y="3096566"/>
            <a:ext cx="2428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5 </a:t>
            </a:r>
            <a:r>
              <a:rPr lang="zh-CN" altLang="en-US" sz="3200" b="1" dirty="0">
                <a:solidFill>
                  <a:schemeClr val="bg1"/>
                </a:solidFill>
              </a:rPr>
              <a:t>项目应用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-3.5 </a:t>
            </a: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线程池使用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A59E0F-A840-4DC0-9CAA-962862BD3E93}"/>
              </a:ext>
            </a:extLst>
          </p:cNvPr>
          <p:cNvSpPr txBox="1"/>
          <p:nvPr/>
        </p:nvSpPr>
        <p:spPr>
          <a:xfrm>
            <a:off x="542905" y="908720"/>
            <a:ext cx="111061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使用工具类</a:t>
            </a:r>
            <a:r>
              <a:rPr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Executors</a:t>
            </a: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构建</a:t>
            </a:r>
            <a:r>
              <a:rPr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内部也是通过</a:t>
            </a:r>
            <a:r>
              <a:rPr lang="zh-CN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ThreadPoolExecutor</a:t>
            </a: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实现</a:t>
            </a:r>
            <a:r>
              <a:rPr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)-</a:t>
            </a:r>
            <a:r>
              <a:rPr lang="zh-CN" altLang="en-US" sz="2400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不推荐使用</a:t>
            </a:r>
            <a:endParaRPr lang="en-US" altLang="zh-CN" sz="2400" b="1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Executors.newSingleThreadExecutor()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Executors.newCachedThreadPool();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Executors.newFixedThreadPool(nThread)</a:t>
            </a:r>
          </a:p>
          <a:p>
            <a:pPr lvl="1"/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zh-CN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ThreadPoolExecutor</a:t>
            </a:r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自定义线程池</a:t>
            </a:r>
            <a:r>
              <a:rPr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开发中使用</a:t>
            </a:r>
            <a:endParaRPr lang="en-US" altLang="zh-CN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	</a:t>
            </a:r>
            <a:r>
              <a:rPr lang="en-US" altLang="zh-CN" sz="2400" dirty="0">
                <a:latin typeface="+mn-ea"/>
              </a:rPr>
              <a:t>new ThreadPoolExecutor(</a:t>
            </a:r>
          </a:p>
          <a:p>
            <a:pPr lvl="1"/>
            <a:r>
              <a:rPr lang="en-US" altLang="zh-CN" sz="2400" dirty="0">
                <a:latin typeface="+mn-ea"/>
              </a:rPr>
              <a:t>		int corePoolSize, //</a:t>
            </a:r>
            <a:r>
              <a:rPr lang="zh-CN" altLang="en-US" sz="2400" dirty="0">
                <a:latin typeface="+mn-ea"/>
              </a:rPr>
              <a:t>核心线程数</a:t>
            </a:r>
          </a:p>
          <a:p>
            <a:pPr lvl="1"/>
            <a:r>
              <a:rPr lang="zh-CN" altLang="en-US" sz="2400" dirty="0">
                <a:latin typeface="+mn-ea"/>
              </a:rPr>
              <a:t>	</a:t>
            </a:r>
            <a:r>
              <a:rPr lang="en-US" altLang="zh-CN" sz="2400" dirty="0">
                <a:latin typeface="+mn-ea"/>
              </a:rPr>
              <a:t>	int maximumPoolSize, //</a:t>
            </a:r>
            <a:r>
              <a:rPr lang="zh-CN" altLang="en-US" sz="2400" dirty="0">
                <a:latin typeface="+mn-ea"/>
              </a:rPr>
              <a:t>最大线程数</a:t>
            </a:r>
          </a:p>
          <a:p>
            <a:pPr lvl="1"/>
            <a:r>
              <a:rPr lang="zh-CN" altLang="en-US" sz="2400" dirty="0">
                <a:latin typeface="+mn-ea"/>
              </a:rPr>
              <a:t>	</a:t>
            </a:r>
            <a:r>
              <a:rPr lang="en-US" altLang="zh-CN" sz="2400" dirty="0">
                <a:latin typeface="+mn-ea"/>
              </a:rPr>
              <a:t>	long keepAliveTime, //</a:t>
            </a:r>
            <a:r>
              <a:rPr lang="zh-CN" altLang="en-US" sz="2400" dirty="0">
                <a:latin typeface="+mn-ea"/>
              </a:rPr>
              <a:t>空闲回收时间</a:t>
            </a:r>
          </a:p>
          <a:p>
            <a:pPr lvl="1"/>
            <a:r>
              <a:rPr lang="zh-CN" altLang="en-US" sz="2400" dirty="0">
                <a:latin typeface="+mn-ea"/>
              </a:rPr>
              <a:t>	</a:t>
            </a:r>
            <a:r>
              <a:rPr lang="en-US" altLang="zh-CN" sz="2400" dirty="0">
                <a:latin typeface="+mn-ea"/>
              </a:rPr>
              <a:t>	TimeUnit unit, //</a:t>
            </a:r>
            <a:r>
              <a:rPr lang="zh-CN" altLang="en-US" sz="2400" dirty="0">
                <a:latin typeface="+mn-ea"/>
              </a:rPr>
              <a:t>时间单位</a:t>
            </a:r>
          </a:p>
          <a:p>
            <a:pPr lvl="1"/>
            <a:r>
              <a:rPr lang="zh-CN" altLang="en-US" sz="2400" dirty="0">
                <a:latin typeface="+mn-ea"/>
              </a:rPr>
              <a:t>	</a:t>
            </a:r>
            <a:r>
              <a:rPr lang="en-US" altLang="zh-CN" sz="2400" dirty="0">
                <a:latin typeface="+mn-ea"/>
              </a:rPr>
              <a:t>	BlockingQueue&lt;Runnable&gt; workQueue, //</a:t>
            </a:r>
            <a:r>
              <a:rPr lang="zh-CN" altLang="en-US" sz="2400" dirty="0">
                <a:latin typeface="+mn-ea"/>
              </a:rPr>
              <a:t>任务队列</a:t>
            </a:r>
          </a:p>
          <a:p>
            <a:pPr lvl="1"/>
            <a:r>
              <a:rPr lang="zh-CN" altLang="en-US" sz="2400" dirty="0">
                <a:latin typeface="+mn-ea"/>
              </a:rPr>
              <a:t>	</a:t>
            </a:r>
            <a:r>
              <a:rPr lang="en-US" altLang="zh-CN" sz="2400" dirty="0">
                <a:latin typeface="+mn-ea"/>
              </a:rPr>
              <a:t>	ThreadFactory </a:t>
            </a:r>
            <a:r>
              <a:rPr lang="en-US" altLang="zh-CN" sz="2400" dirty="0" err="1">
                <a:latin typeface="+mn-ea"/>
              </a:rPr>
              <a:t>threadFactory</a:t>
            </a:r>
            <a:r>
              <a:rPr lang="en-US" altLang="zh-CN" sz="2400" dirty="0">
                <a:latin typeface="+mn-ea"/>
              </a:rPr>
              <a:t>, //</a:t>
            </a:r>
            <a:r>
              <a:rPr lang="zh-CN" altLang="en-US" sz="2400" dirty="0">
                <a:latin typeface="+mn-ea"/>
              </a:rPr>
              <a:t>线程工厂</a:t>
            </a:r>
          </a:p>
          <a:p>
            <a:pPr lvl="1"/>
            <a:r>
              <a:rPr lang="zh-CN" altLang="en-US" sz="2400" dirty="0">
                <a:latin typeface="+mn-ea"/>
              </a:rPr>
              <a:t>	</a:t>
            </a:r>
            <a:r>
              <a:rPr lang="en-US" altLang="zh-CN" sz="2400" dirty="0">
                <a:latin typeface="+mn-ea"/>
              </a:rPr>
              <a:t>	RejectedExecutionHandler handler //</a:t>
            </a:r>
            <a:r>
              <a:rPr lang="zh-CN" altLang="en-US" sz="2400" dirty="0">
                <a:latin typeface="+mn-ea"/>
              </a:rPr>
              <a:t>队列满后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拒绝策略</a:t>
            </a:r>
          </a:p>
          <a:p>
            <a:pPr lvl="1"/>
            <a:r>
              <a:rPr lang="en-US" altLang="zh-CN" sz="2400" dirty="0">
                <a:latin typeface="+mn-ea"/>
              </a:rPr>
              <a:t>	) </a:t>
            </a:r>
          </a:p>
        </p:txBody>
      </p:sp>
    </p:spTree>
    <p:extLst>
      <p:ext uri="{BB962C8B-B14F-4D97-AF65-F5344CB8AC3E}">
        <p14:creationId xmlns:p14="http://schemas.microsoft.com/office/powerpoint/2010/main" val="12466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-3.6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补充内容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A59E0F-A840-4DC0-9CAA-962862BD3E93}"/>
              </a:ext>
            </a:extLst>
          </p:cNvPr>
          <p:cNvSpPr txBox="1"/>
          <p:nvPr/>
        </p:nvSpPr>
        <p:spPr>
          <a:xfrm>
            <a:off x="609600" y="1268760"/>
            <a:ext cx="11106189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拒绝策略</a:t>
            </a:r>
            <a:endParaRPr lang="en-US" altLang="zh-CN" sz="3200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-apple-system"/>
              </a:rPr>
              <a:t>当达到最大线程数并且队列已满后</a:t>
            </a:r>
            <a:r>
              <a:rPr lang="en-US" altLang="zh-CN" sz="2600" dirty="0">
                <a:latin typeface="-apple-system"/>
              </a:rPr>
              <a:t>,</a:t>
            </a:r>
            <a:r>
              <a:rPr lang="zh-CN" altLang="en-US" sz="2600" dirty="0">
                <a:latin typeface="-apple-system"/>
              </a:rPr>
              <a:t>对新增任务的处理策略</a:t>
            </a:r>
            <a:endParaRPr lang="en-US" altLang="zh-CN" sz="2600" dirty="0">
              <a:latin typeface="-apple-system"/>
            </a:endParaRPr>
          </a:p>
          <a:p>
            <a:pPr lvl="1"/>
            <a:endParaRPr lang="en-US" altLang="zh-CN" sz="3600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70C0"/>
                </a:solidFill>
                <a:ea typeface="华文宋体" panose="02010600040101010101" pitchFamily="2" charset="-122"/>
              </a:rPr>
              <a:t>阻塞队列</a:t>
            </a:r>
            <a:endParaRPr lang="en-US" altLang="zh-CN" sz="2800" dirty="0">
              <a:solidFill>
                <a:srgbClr val="0070C0"/>
              </a:solidFill>
              <a:ea typeface="华文宋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-apple-system"/>
              </a:rPr>
              <a:t>支持阻塞的插入方法：队列满时，队列会阻塞插入元素的线程，直到队列不满。</a:t>
            </a:r>
            <a:endParaRPr lang="en-US" altLang="zh-CN" sz="2600" dirty="0">
              <a:latin typeface="-apple-system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-apple-system"/>
              </a:rPr>
              <a:t>支持阻塞的移除方法：队列空时，获取元素的线程会等待队列变为非空</a:t>
            </a:r>
            <a:endParaRPr lang="en-US" altLang="zh-CN" sz="26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742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-3.6.1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拒绝策略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A59E0F-A840-4DC0-9CAA-962862BD3E93}"/>
              </a:ext>
            </a:extLst>
          </p:cNvPr>
          <p:cNvSpPr txBox="1"/>
          <p:nvPr/>
        </p:nvSpPr>
        <p:spPr>
          <a:xfrm>
            <a:off x="191344" y="1124744"/>
            <a:ext cx="1180931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常见的拒绝策略</a:t>
            </a:r>
            <a:endParaRPr lang="en-US" altLang="zh-CN" sz="2800" b="1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E64632"/>
                </a:solidFill>
                <a:effectLst/>
                <a:latin typeface="Consolas" panose="020B0609020204030204" pitchFamily="49" charset="0"/>
              </a:rPr>
              <a:t>public static class 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AbortPolicy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E646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RejectedExecutionHandler</a:t>
            </a:r>
            <a:endParaRPr kumimoji="0" lang="en-US" altLang="zh-CN" sz="2000" b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zh-CN" altLang="en-US" sz="20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这是线程池默认的拒绝策略</a:t>
            </a:r>
            <a:r>
              <a:rPr kumimoji="0" lang="en-US" altLang="zh-CN" sz="20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,</a:t>
            </a:r>
            <a:r>
              <a:rPr kumimoji="0" lang="zh-CN" altLang="en-US" sz="20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在任务不能再提交的时候</a:t>
            </a:r>
            <a:r>
              <a:rPr kumimoji="0" lang="en-US" altLang="zh-CN" sz="20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,</a:t>
            </a:r>
            <a:r>
              <a:rPr kumimoji="0" lang="zh-CN" altLang="en-US" sz="20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抛出异常</a:t>
            </a:r>
            <a:r>
              <a:rPr kumimoji="0" lang="en-US" altLang="zh-CN" sz="20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,</a:t>
            </a:r>
            <a:r>
              <a:rPr kumimoji="0" lang="zh-CN" altLang="en-US" sz="20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及时反馈程序运行状态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zh-CN" altLang="en-US" sz="20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使用此拒绝策略</a:t>
            </a:r>
            <a:r>
              <a:rPr kumimoji="0" lang="en-US" altLang="zh-CN" sz="20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,</a:t>
            </a:r>
            <a:r>
              <a:rPr kumimoji="0" lang="zh-CN" altLang="en-US" sz="20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这样子在系统不能承载更大的并发量的时候</a:t>
            </a:r>
            <a:r>
              <a:rPr lang="en-US" altLang="zh-CN" sz="2000" dirty="0">
                <a:latin typeface="+mn-ea"/>
              </a:rPr>
              <a:t>,</a:t>
            </a:r>
            <a:r>
              <a:rPr kumimoji="0" lang="zh-CN" altLang="en-US" sz="20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能够及时的通过异常发现</a:t>
            </a:r>
            <a:endParaRPr kumimoji="0" lang="en-US" altLang="zh-CN" sz="20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E64632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000" dirty="0">
                <a:solidFill>
                  <a:srgbClr val="E64632"/>
                </a:solidFill>
                <a:latin typeface="Consolas" panose="020B0609020204030204" pitchFamily="49" charset="0"/>
              </a:rPr>
              <a:t>ublic static class 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DiscardPolicy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E64632"/>
                </a:solidFill>
                <a:latin typeface="Consolas" panose="020B0609020204030204" pitchFamily="49" charset="0"/>
              </a:rPr>
              <a:t>implements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RejectedExecutionHandler</a:t>
            </a:r>
            <a:endParaRPr kumimoji="0" lang="en-US" altLang="zh-CN" sz="2000" b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丢弃任务但是不抛出异常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如果线程队列已满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则后续提交的任务都会被丢弃且是静默丢弃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建议是一些无关紧要的业务采用此策略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E64632"/>
                </a:solidFill>
                <a:latin typeface="Consolas" panose="020B0609020204030204" pitchFamily="49" charset="0"/>
              </a:rPr>
              <a:t>public static class 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DiscardOldestPolicy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E64632"/>
                </a:solidFill>
                <a:latin typeface="Consolas" panose="020B0609020204030204" pitchFamily="49" charset="0"/>
              </a:rPr>
              <a:t>implements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RejectedExecutionHandler</a:t>
            </a:r>
            <a:endParaRPr kumimoji="0" lang="en-US" altLang="zh-CN" sz="2000" b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丢弃队列最前面的任务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重新提交任务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一种喜新厌旧的拒绝策略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根据实际业务是否允许丢弃老任务来认真衡量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E64632"/>
                </a:solidFill>
                <a:latin typeface="Consolas" panose="020B0609020204030204" pitchFamily="49" charset="0"/>
              </a:rPr>
              <a:t>public static class 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CallerRunsPolicy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E64632"/>
                </a:solidFill>
                <a:latin typeface="Consolas" panose="020B0609020204030204" pitchFamily="49" charset="0"/>
              </a:rPr>
              <a:t>implements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RejectedExecutionHandler</a:t>
            </a:r>
            <a:endParaRPr kumimoji="0" lang="en-US" altLang="zh-CN" sz="2000" b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-apple-system"/>
              </a:rPr>
              <a:t>调用当前线程处理该任务</a:t>
            </a:r>
            <a:endParaRPr lang="en-US" altLang="zh-CN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686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-3.6.2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阻塞队列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(BlockingQueue)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A59E0F-A840-4DC0-9CAA-962862BD3E93}"/>
              </a:ext>
            </a:extLst>
          </p:cNvPr>
          <p:cNvSpPr txBox="1"/>
          <p:nvPr/>
        </p:nvSpPr>
        <p:spPr>
          <a:xfrm>
            <a:off x="191344" y="1124744"/>
            <a:ext cx="118093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阻塞队列分类</a:t>
            </a:r>
            <a:endParaRPr lang="en-US" altLang="zh-CN" sz="2800" b="1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800" b="1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无界队列</a:t>
            </a:r>
            <a:endParaRPr lang="en-US" altLang="zh-CN" sz="2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i="0" dirty="0">
                <a:effectLst/>
                <a:latin typeface="-apple-system"/>
              </a:rPr>
              <a:t>PriorityBlockingQueue:</a:t>
            </a:r>
            <a:r>
              <a:rPr lang="zh-CN" altLang="en-US" sz="2800" i="0" dirty="0">
                <a:effectLst/>
                <a:latin typeface="-apple-system"/>
              </a:rPr>
              <a:t>支持优先级排序的无界阻塞队列</a:t>
            </a:r>
            <a:r>
              <a:rPr lang="en-US" altLang="zh-CN" sz="2800" i="0" dirty="0">
                <a:effectLst/>
                <a:latin typeface="-apple-system"/>
              </a:rPr>
              <a:t>(heap)</a:t>
            </a:r>
            <a:endParaRPr lang="en-US" altLang="zh-CN" sz="2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-apple-system"/>
              </a:rPr>
              <a:t>DelayQueue:</a:t>
            </a:r>
            <a:r>
              <a:rPr lang="zh-CN" altLang="en-US" sz="2800" dirty="0">
                <a:latin typeface="-apple-system"/>
              </a:rPr>
              <a:t>使用优先级队列实现的无界阻塞队列</a:t>
            </a:r>
            <a:r>
              <a:rPr lang="en-US" altLang="zh-CN" sz="2800" i="0" dirty="0">
                <a:effectLst/>
                <a:latin typeface="-apple-system"/>
              </a:rPr>
              <a:t>(heap)</a:t>
            </a:r>
            <a:endParaRPr lang="en-US" altLang="zh-CN" sz="2800" dirty="0"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-apple-system"/>
              </a:rPr>
              <a:t>ConcurrentLinkedQueue:</a:t>
            </a:r>
            <a:r>
              <a:rPr lang="zh-CN" altLang="en-US" sz="2800" dirty="0">
                <a:latin typeface="-apple-system"/>
              </a:rPr>
              <a:t>链表结构组成的无界阻塞队列</a:t>
            </a:r>
            <a:r>
              <a:rPr lang="en-US" altLang="zh-CN" sz="2800" dirty="0">
                <a:latin typeface="-apple-system"/>
              </a:rPr>
              <a:t>(linkedlist)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-apple-system"/>
              </a:rPr>
              <a:t>LinkedTransferQueue:</a:t>
            </a:r>
            <a:r>
              <a:rPr lang="zh-CN" altLang="en-US" sz="2800" dirty="0">
                <a:latin typeface="-apple-system"/>
              </a:rPr>
              <a:t>链表结构组成的无界阻塞队列</a:t>
            </a:r>
            <a:r>
              <a:rPr lang="en-US" altLang="zh-CN" sz="2800" dirty="0">
                <a:latin typeface="-apple-system"/>
              </a:rPr>
              <a:t>(linkedlist)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-apple-system"/>
              </a:rPr>
              <a:t>SynchronousQueue:</a:t>
            </a:r>
            <a:r>
              <a:rPr lang="zh-CN" altLang="en-US" sz="2800" dirty="0">
                <a:latin typeface="-apple-system"/>
              </a:rPr>
              <a:t>一个不存储元素的阻塞队列</a:t>
            </a:r>
            <a:r>
              <a:rPr lang="en-US" altLang="zh-CN" sz="2800" dirty="0">
                <a:latin typeface="-apple-system"/>
              </a:rPr>
              <a:t>(</a:t>
            </a:r>
            <a:r>
              <a:rPr lang="zh-CN" altLang="en-US" sz="2800" dirty="0">
                <a:latin typeface="-apple-system"/>
              </a:rPr>
              <a:t>同步移交队列</a:t>
            </a:r>
            <a:r>
              <a:rPr lang="en-US" altLang="zh-CN" sz="2800" dirty="0">
                <a:latin typeface="-apple-system"/>
              </a:rPr>
              <a:t>)</a:t>
            </a:r>
          </a:p>
          <a:p>
            <a:pPr lvl="1"/>
            <a:endParaRPr lang="en-US" altLang="zh-CN" sz="2800" dirty="0">
              <a:latin typeface="-apple-system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有界队列</a:t>
            </a:r>
            <a:endParaRPr lang="en-US" altLang="zh-CN" sz="2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-apple-system"/>
              </a:rPr>
              <a:t>ArrayBlockingQueue:</a:t>
            </a:r>
            <a:r>
              <a:rPr lang="zh-CN" altLang="en-US" sz="2800" dirty="0">
                <a:latin typeface="-apple-system"/>
              </a:rPr>
              <a:t>由数组结构组成的有界阻塞队列</a:t>
            </a:r>
            <a:r>
              <a:rPr lang="en-US" altLang="zh-CN" sz="2800" dirty="0">
                <a:latin typeface="-apple-system"/>
              </a:rPr>
              <a:t>(arraylist)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-apple-system"/>
              </a:rPr>
              <a:t>LinkedBlockingQueue:</a:t>
            </a:r>
            <a:r>
              <a:rPr lang="zh-CN" altLang="en-US" sz="2800" dirty="0">
                <a:latin typeface="-apple-system"/>
              </a:rPr>
              <a:t>由链表结构组成的有界阻塞队列</a:t>
            </a:r>
            <a:r>
              <a:rPr lang="en-US" altLang="zh-CN" sz="2800" dirty="0">
                <a:latin typeface="-apple-system"/>
              </a:rPr>
              <a:t>(linkedlist)</a:t>
            </a:r>
            <a:endParaRPr lang="en-US" altLang="zh-CN" sz="2800" b="1" dirty="0">
              <a:solidFill>
                <a:srgbClr val="0070C0"/>
              </a:solidFill>
              <a:latin typeface="-apple-system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1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-3.6.2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阻塞队列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(BlockingQueue)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A59E0F-A840-4DC0-9CAA-962862BD3E93}"/>
              </a:ext>
            </a:extLst>
          </p:cNvPr>
          <p:cNvSpPr txBox="1"/>
          <p:nvPr/>
        </p:nvSpPr>
        <p:spPr>
          <a:xfrm>
            <a:off x="191344" y="1124744"/>
            <a:ext cx="118093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阻塞队列选择</a:t>
            </a:r>
            <a:endParaRPr lang="en-US" altLang="zh-CN" sz="2800" b="1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800" b="1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24292E"/>
                </a:solidFill>
                <a:effectLst/>
                <a:latin typeface="PT Mono"/>
              </a:rPr>
              <a:t>如果队列是无界的，用在生产系统中，生产者生产速度过快，可能导致内存溢出。</a:t>
            </a:r>
            <a:endParaRPr lang="en-US" altLang="zh-CN" sz="2800" b="1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24292E"/>
                </a:solidFill>
                <a:effectLst/>
                <a:latin typeface="PT Mono"/>
              </a:rPr>
              <a:t>有界的阻塞队列</a:t>
            </a:r>
            <a:r>
              <a:rPr lang="en-US" altLang="zh-CN" sz="2800" b="0" i="0" dirty="0">
                <a:solidFill>
                  <a:srgbClr val="24292E"/>
                </a:solidFill>
                <a:effectLst/>
                <a:latin typeface="PT Mono"/>
              </a:rPr>
              <a:t>ArrayBlockingQueue</a:t>
            </a:r>
            <a:r>
              <a:rPr lang="zh-CN" altLang="en-US" sz="2800" b="0" i="0" dirty="0">
                <a:solidFill>
                  <a:srgbClr val="24292E"/>
                </a:solidFill>
                <a:effectLst/>
                <a:latin typeface="PT Mono"/>
              </a:rPr>
              <a:t>和</a:t>
            </a:r>
            <a:r>
              <a:rPr lang="en-US" altLang="zh-CN" sz="2800" b="0" i="0" dirty="0">
                <a:solidFill>
                  <a:srgbClr val="24292E"/>
                </a:solidFill>
                <a:effectLst/>
                <a:latin typeface="PT Mono"/>
              </a:rPr>
              <a:t>LinkedBlockingQueue</a:t>
            </a:r>
            <a:r>
              <a:rPr lang="zh-CN" altLang="en-US" sz="2800" b="0" i="0" dirty="0">
                <a:solidFill>
                  <a:srgbClr val="24292E"/>
                </a:solidFill>
                <a:effectLst/>
                <a:latin typeface="PT Mono"/>
              </a:rPr>
              <a:t>，为了减少</a:t>
            </a:r>
            <a:r>
              <a:rPr lang="en-US" altLang="zh-CN" sz="2800" b="0" i="0" dirty="0">
                <a:solidFill>
                  <a:srgbClr val="24292E"/>
                </a:solidFill>
                <a:effectLst/>
                <a:latin typeface="PT Mono"/>
              </a:rPr>
              <a:t>Java</a:t>
            </a:r>
            <a:r>
              <a:rPr lang="zh-CN" altLang="en-US" sz="2800" b="0" i="0" dirty="0">
                <a:solidFill>
                  <a:srgbClr val="24292E"/>
                </a:solidFill>
                <a:effectLst/>
                <a:latin typeface="PT Mono"/>
              </a:rPr>
              <a:t>的垃圾回收对系统性能的影响，会尽量选择</a:t>
            </a:r>
            <a:r>
              <a:rPr lang="en-US" altLang="zh-CN" sz="2800" b="0" i="0" dirty="0">
                <a:solidFill>
                  <a:srgbClr val="24292E"/>
                </a:solidFill>
                <a:effectLst/>
                <a:latin typeface="PT Mono"/>
              </a:rPr>
              <a:t>array/heap</a:t>
            </a:r>
            <a:r>
              <a:rPr lang="zh-CN" altLang="en-US" sz="2800" b="0" i="0" dirty="0">
                <a:solidFill>
                  <a:srgbClr val="24292E"/>
                </a:solidFill>
                <a:effectLst/>
                <a:latin typeface="PT Mono"/>
              </a:rPr>
              <a:t>格式的数据结构。</a:t>
            </a:r>
            <a:endParaRPr lang="en-US" altLang="zh-CN" sz="2800" b="1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-3.6.2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阻塞队列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(BlockingQueue)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A59E0F-A840-4DC0-9CAA-962862BD3E93}"/>
              </a:ext>
            </a:extLst>
          </p:cNvPr>
          <p:cNvSpPr txBox="1"/>
          <p:nvPr/>
        </p:nvSpPr>
        <p:spPr>
          <a:xfrm>
            <a:off x="191344" y="1124744"/>
            <a:ext cx="1180931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有界阻塞队列</a:t>
            </a:r>
            <a:endParaRPr lang="en-US" altLang="zh-CN" sz="2800" b="1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800" b="1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-apple-system"/>
              </a:rPr>
              <a:t>ArrayBlockingQueue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-apple-system"/>
              </a:rPr>
              <a:t>基于数组实现</a:t>
            </a:r>
            <a:endParaRPr lang="en-US" altLang="zh-CN" sz="2800" dirty="0">
              <a:latin typeface="-apple-system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-apple-system"/>
              </a:rPr>
              <a:t>入队出队为同一把锁</a:t>
            </a:r>
            <a:endParaRPr lang="en-US" altLang="zh-CN" sz="2800" dirty="0">
              <a:latin typeface="-apple-system"/>
            </a:endParaRPr>
          </a:p>
          <a:p>
            <a:pPr lvl="2"/>
            <a:endParaRPr lang="en-US" altLang="zh-CN" sz="2800" dirty="0">
              <a:latin typeface="-apple-system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-apple-system"/>
              </a:rPr>
              <a:t>LinkedBlockingQueue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-apple-system"/>
              </a:rPr>
              <a:t>基于链表</a:t>
            </a:r>
            <a:endParaRPr lang="en-US" altLang="zh-CN" sz="2800" dirty="0">
              <a:latin typeface="-apple-system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-apple-system"/>
              </a:rPr>
              <a:t>入队和出队是各一把锁</a:t>
            </a:r>
            <a:r>
              <a:rPr lang="en-US" altLang="zh-CN" sz="2800" dirty="0">
                <a:latin typeface="-apple-system"/>
              </a:rPr>
              <a:t>,</a:t>
            </a:r>
            <a:r>
              <a:rPr lang="zh-CN" altLang="en-US" sz="2800" dirty="0">
                <a:latin typeface="-apple-system"/>
              </a:rPr>
              <a:t>降低了竞争</a:t>
            </a:r>
            <a:r>
              <a:rPr lang="en-US" altLang="zh-CN" sz="2800" dirty="0">
                <a:latin typeface="-apple-system"/>
              </a:rPr>
              <a:t>,</a:t>
            </a:r>
            <a:r>
              <a:rPr lang="zh-CN" altLang="en-US" sz="2800" dirty="0">
                <a:latin typeface="-apple-system"/>
              </a:rPr>
              <a:t>但是占用了额外的空间</a:t>
            </a:r>
            <a:endParaRPr lang="en-US" altLang="zh-CN" sz="2800" dirty="0">
              <a:latin typeface="-apple-system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-apple-system"/>
              </a:rPr>
              <a:t>从队尾放入元素</a:t>
            </a:r>
            <a:r>
              <a:rPr lang="en-US" altLang="zh-CN" sz="2800" dirty="0">
                <a:latin typeface="-apple-system"/>
              </a:rPr>
              <a:t>,</a:t>
            </a:r>
            <a:r>
              <a:rPr lang="zh-CN" altLang="en-US" sz="2800" dirty="0">
                <a:latin typeface="-apple-system"/>
              </a:rPr>
              <a:t>从队头获取元素</a:t>
            </a:r>
            <a:endParaRPr lang="en-US" altLang="zh-CN" sz="2800" dirty="0">
              <a:latin typeface="-apple-system"/>
            </a:endParaRPr>
          </a:p>
          <a:p>
            <a:endParaRPr lang="en-US" altLang="zh-CN" sz="2800" b="1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9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效果展示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3867150" y="2962756"/>
            <a:ext cx="7334249" cy="15577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zh-CN" sz="8000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cs typeface="微软雅黑" panose="020B0503020204020204" pitchFamily="34" charset="-122"/>
              </a:rPr>
              <a:t>效果</a:t>
            </a:r>
            <a:r>
              <a:rPr lang="zh-CN" altLang="en-US" sz="8000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cs typeface="微软雅黑" panose="020B0503020204020204" pitchFamily="34" charset="-122"/>
              </a:rPr>
              <a:t>展示</a:t>
            </a:r>
            <a:endParaRPr lang="zh-CN" altLang="zh-CN" sz="8000" b="1" dirty="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5229" y="1008101"/>
            <a:ext cx="2113915" cy="47078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kumimoji="1" lang="en-US" altLang="zh-CN" sz="30000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效果展示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736A09-D2DA-4693-AAB8-8A670897D255}"/>
              </a:ext>
            </a:extLst>
          </p:cNvPr>
          <p:cNvSpPr txBox="1"/>
          <p:nvPr/>
        </p:nvSpPr>
        <p:spPr>
          <a:xfrm>
            <a:off x="609601" y="1124744"/>
            <a:ext cx="111061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92D05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线程池的创建</a:t>
            </a:r>
            <a:endParaRPr lang="en-US" altLang="zh-CN" sz="2800" b="1" dirty="0">
              <a:solidFill>
                <a:srgbClr val="92D05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ExecutorsDemo</a:t>
            </a:r>
          </a:p>
          <a:p>
            <a:pPr lvl="1"/>
            <a:endParaRPr lang="en-US" altLang="zh-CN" sz="2800" b="1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92D05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拒绝策略</a:t>
            </a:r>
            <a:endParaRPr lang="en-US" altLang="zh-CN" sz="2800" b="1" dirty="0">
              <a:solidFill>
                <a:srgbClr val="92D05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ThreadPoolExecutorHandlerDemo</a:t>
            </a:r>
          </a:p>
          <a:p>
            <a:pPr lvl="1"/>
            <a:endParaRPr lang="en-US" altLang="zh-CN" sz="2800" b="1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92D05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线程池任务的异常捕获</a:t>
            </a:r>
            <a:endParaRPr lang="en-US" altLang="zh-CN" sz="2800" b="1" dirty="0">
              <a:solidFill>
                <a:srgbClr val="92D05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TheadPoolExecutorExceptionDemo</a:t>
            </a:r>
          </a:p>
          <a:p>
            <a:endParaRPr lang="en-US" altLang="zh-CN" sz="2800" b="1" dirty="0">
              <a:solidFill>
                <a:srgbClr val="0070C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2593291" y="3107763"/>
            <a:ext cx="7334249" cy="15577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cs typeface="微软雅黑" panose="020B0503020204020204" pitchFamily="34" charset="-122"/>
              </a:rPr>
              <a:t>项目应用</a:t>
            </a:r>
            <a:endParaRPr lang="zh-CN" altLang="zh-CN" sz="8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" y="1196752"/>
            <a:ext cx="2113915" cy="47078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kumimoji="1" lang="en-US" altLang="zh-CN" sz="30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5" name="TextBox 40">
            <a:extLst>
              <a:ext uri="{FF2B5EF4-FFF2-40B4-BE49-F238E27FC236}">
                <a16:creationId xmlns:a16="http://schemas.microsoft.com/office/drawing/2014/main" id="{98ED6CCC-766B-498B-AA4E-91375F24295F}"/>
              </a:ext>
            </a:extLst>
          </p:cNvPr>
          <p:cNvSpPr txBox="1"/>
          <p:nvPr/>
        </p:nvSpPr>
        <p:spPr>
          <a:xfrm>
            <a:off x="7104112" y="2735160"/>
            <a:ext cx="5203825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5.1 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案例介绍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5.2 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代码演示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5.3 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了解部分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项目应用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-5.1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案例介绍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90286" y="979003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5D9B1A-5DB9-492A-9651-50E2B711279B}"/>
              </a:ext>
            </a:extLst>
          </p:cNvPr>
          <p:cNvGrpSpPr/>
          <p:nvPr/>
        </p:nvGrpSpPr>
        <p:grpSpPr>
          <a:xfrm>
            <a:off x="609600" y="2060848"/>
            <a:ext cx="10023661" cy="2309437"/>
            <a:chOff x="624388" y="2847755"/>
            <a:chExt cx="10023661" cy="230943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B756CC4-5751-42B4-85BA-F5C633E30264}"/>
                </a:ext>
              </a:extLst>
            </p:cNvPr>
            <p:cNvSpPr/>
            <p:nvPr/>
          </p:nvSpPr>
          <p:spPr>
            <a:xfrm>
              <a:off x="624388" y="2847755"/>
              <a:ext cx="136815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客户请求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21F1D1A-AD82-4A4C-A454-D47767A38208}"/>
                </a:ext>
              </a:extLst>
            </p:cNvPr>
            <p:cNvSpPr/>
            <p:nvPr/>
          </p:nvSpPr>
          <p:spPr>
            <a:xfrm>
              <a:off x="3054164" y="2852936"/>
              <a:ext cx="1368152" cy="720080"/>
            </a:xfrm>
            <a:prstGeom prst="rect">
              <a:avLst/>
            </a:prstGeom>
            <a:solidFill>
              <a:srgbClr val="78B432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后台处理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DB4CE3-9263-4AA9-879D-E708CA8BCC53}"/>
                </a:ext>
              </a:extLst>
            </p:cNvPr>
            <p:cNvSpPr/>
            <p:nvPr/>
          </p:nvSpPr>
          <p:spPr>
            <a:xfrm>
              <a:off x="5683443" y="2848249"/>
              <a:ext cx="1724246" cy="7200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业务代码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296D90-409B-4A82-BAD3-A5A26102145B}"/>
                </a:ext>
              </a:extLst>
            </p:cNvPr>
            <p:cNvSpPr/>
            <p:nvPr/>
          </p:nvSpPr>
          <p:spPr>
            <a:xfrm>
              <a:off x="5683442" y="4437112"/>
              <a:ext cx="1724247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发送即时消息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7EF4E1-4C13-4D70-A365-D05A6BB9D0FC}"/>
                </a:ext>
              </a:extLst>
            </p:cNvPr>
            <p:cNvSpPr/>
            <p:nvPr/>
          </p:nvSpPr>
          <p:spPr>
            <a:xfrm>
              <a:off x="8923803" y="2847755"/>
              <a:ext cx="1724246" cy="72008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响应消息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EFCA009-FB4D-4AA0-80EA-6E575FE8DC16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1992540" y="3207795"/>
              <a:ext cx="1061624" cy="5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2B4728C1-BBC4-4C9C-BA16-DEE2A794A753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422316" y="3208289"/>
              <a:ext cx="1261127" cy="46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4D44A8CC-0F0D-4870-A1B2-46A994286216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rot="5400000">
              <a:off x="6111175" y="4002720"/>
              <a:ext cx="868783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09359DA4-048A-4070-A3D9-EE4719D03FA8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7407689" y="3207795"/>
              <a:ext cx="1516114" cy="4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BD19FA2-218E-4E88-A8EB-72FDD777EB95}"/>
              </a:ext>
            </a:extLst>
          </p:cNvPr>
          <p:cNvSpPr txBox="1"/>
          <p:nvPr/>
        </p:nvSpPr>
        <p:spPr>
          <a:xfrm>
            <a:off x="609600" y="1196752"/>
            <a:ext cx="679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发送第三方推送消息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47B770D-56ED-4EBC-B08C-07F85DF1D3C1}"/>
              </a:ext>
            </a:extLst>
          </p:cNvPr>
          <p:cNvSpPr txBox="1"/>
          <p:nvPr/>
        </p:nvSpPr>
        <p:spPr>
          <a:xfrm>
            <a:off x="609600" y="4671091"/>
            <a:ext cx="771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客户发送请求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后端接受请求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同步调用业务代码，异步调用即时消息接口，处理完成后返回响应消息。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项目介绍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2127250" y="2349778"/>
            <a:ext cx="4413250" cy="15577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80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  <a:cs typeface="微软雅黑" panose="020B0503020204020204" pitchFamily="34" charset="-122"/>
              </a:rPr>
              <a:t>基本概念</a:t>
            </a:r>
            <a:endParaRPr lang="zh-CN" altLang="zh-CN" sz="800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900" y="876300"/>
            <a:ext cx="2042795" cy="47078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kumimoji="1" lang="en-US" altLang="zh-CN" sz="300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" name="TextBox 40"/>
          <p:cNvSpPr txBox="1"/>
          <p:nvPr/>
        </p:nvSpPr>
        <p:spPr>
          <a:xfrm>
            <a:off x="6540575" y="2140666"/>
            <a:ext cx="5203825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线程生命周期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线程的创建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代码演示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部分源码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项目应用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-5.2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代码演示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90286" y="979003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11626B-8D85-44F6-BDFB-E53065E9D68C}"/>
              </a:ext>
            </a:extLst>
          </p:cNvPr>
          <p:cNvSpPr txBox="1"/>
          <p:nvPr/>
        </p:nvSpPr>
        <p:spPr>
          <a:xfrm>
            <a:off x="609600" y="2132856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案例代码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MultiThreadDemoApplication</a:t>
            </a:r>
          </a:p>
        </p:txBody>
      </p:sp>
    </p:spTree>
    <p:extLst>
      <p:ext uri="{BB962C8B-B14F-4D97-AF65-F5344CB8AC3E}">
        <p14:creationId xmlns:p14="http://schemas.microsoft.com/office/powerpoint/2010/main" val="18085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项目应用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-5.3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了解部分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相关概念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90286" y="979003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A16695-BB91-4433-90E9-88663BB6A15D}"/>
              </a:ext>
            </a:extLst>
          </p:cNvPr>
          <p:cNvSpPr txBox="1"/>
          <p:nvPr/>
        </p:nvSpPr>
        <p:spPr>
          <a:xfrm>
            <a:off x="615518" y="979003"/>
            <a:ext cx="104490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相关概念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CPU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密集型又称计算密集型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一般指的是系统的硬盘</a:t>
            </a:r>
            <a:r>
              <a:rPr lang="en-US" altLang="zh-CN" sz="2000" dirty="0"/>
              <a:t>,</a:t>
            </a:r>
            <a:r>
              <a:rPr lang="zh-CN" altLang="en-US" sz="2000" dirty="0"/>
              <a:t>内存性能相对</a:t>
            </a:r>
            <a:r>
              <a:rPr lang="en-US" altLang="zh-CN" sz="2000" dirty="0"/>
              <a:t>CPU</a:t>
            </a:r>
            <a:r>
              <a:rPr lang="zh-CN" altLang="en-US" sz="2000" dirty="0"/>
              <a:t>好很多</a:t>
            </a:r>
            <a:endParaRPr lang="en-US" altLang="zh-CN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表现为读写</a:t>
            </a:r>
            <a:r>
              <a:rPr lang="en-US" altLang="zh-CN" sz="2000" dirty="0"/>
              <a:t>I/O</a:t>
            </a:r>
            <a:r>
              <a:rPr lang="zh-CN" altLang="en-US" sz="2000" dirty="0"/>
              <a:t>快</a:t>
            </a:r>
            <a:r>
              <a:rPr lang="en-US" altLang="zh-CN" sz="2000" dirty="0"/>
              <a:t>(</a:t>
            </a:r>
            <a:r>
              <a:rPr lang="zh-CN" altLang="en-US" sz="2000" dirty="0"/>
              <a:t>硬盘</a:t>
            </a:r>
            <a:r>
              <a:rPr lang="en-US" altLang="zh-CN" sz="2000" dirty="0"/>
              <a:t>/</a:t>
            </a:r>
            <a:r>
              <a:rPr lang="zh-CN" altLang="en-US" sz="2000" dirty="0"/>
              <a:t>内存</a:t>
            </a:r>
            <a:r>
              <a:rPr lang="en-US" altLang="zh-CN" sz="2000" dirty="0"/>
              <a:t>),</a:t>
            </a:r>
            <a:r>
              <a:rPr lang="zh-CN" altLang="en-US" sz="2000" dirty="0"/>
              <a:t>计算耗时较高</a:t>
            </a:r>
            <a:endParaRPr lang="en-US" altLang="zh-CN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这类任务不需要过多</a:t>
            </a:r>
            <a:r>
              <a:rPr lang="en-US" altLang="zh-CN" sz="2000" dirty="0"/>
              <a:t>I/O,</a:t>
            </a:r>
            <a:r>
              <a:rPr lang="zh-CN" altLang="en-US" sz="2000" dirty="0"/>
              <a:t>涉及大量运算</a:t>
            </a:r>
            <a:endParaRPr lang="en-US" altLang="zh-CN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可以设置为</a:t>
            </a:r>
            <a:r>
              <a:rPr lang="en-US" altLang="zh-CN" sz="2000" dirty="0"/>
              <a:t>(CPU</a:t>
            </a:r>
            <a:r>
              <a:rPr lang="zh-CN" altLang="en-US" sz="2000" dirty="0"/>
              <a:t>核心数</a:t>
            </a:r>
            <a:r>
              <a:rPr lang="en-US" altLang="zh-CN" sz="2000" dirty="0"/>
              <a:t>)</a:t>
            </a:r>
            <a:r>
              <a:rPr lang="zh-CN" altLang="en-US" sz="2000" dirty="0"/>
              <a:t>个线程数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IO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密集型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一般指的是</a:t>
            </a:r>
            <a:r>
              <a:rPr lang="en-US" altLang="zh-CN" sz="2000" dirty="0"/>
              <a:t>CPU</a:t>
            </a:r>
            <a:r>
              <a:rPr lang="zh-CN" altLang="en-US" sz="2000" dirty="0"/>
              <a:t>性能相对于硬盘</a:t>
            </a:r>
            <a:r>
              <a:rPr lang="en-US" altLang="zh-CN" sz="2000" dirty="0"/>
              <a:t>,</a:t>
            </a:r>
            <a:r>
              <a:rPr lang="zh-CN" altLang="en-US" sz="2000" dirty="0"/>
              <a:t>内存好很多</a:t>
            </a:r>
            <a:endParaRPr lang="en-US" altLang="zh-CN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表现为读写</a:t>
            </a:r>
            <a:r>
              <a:rPr lang="en-US" altLang="zh-CN" sz="2000" dirty="0"/>
              <a:t>I/O</a:t>
            </a:r>
            <a:r>
              <a:rPr lang="zh-CN" altLang="en-US" sz="2000" dirty="0"/>
              <a:t>慢</a:t>
            </a:r>
            <a:r>
              <a:rPr lang="en-US" altLang="zh-CN" sz="2000" dirty="0"/>
              <a:t>(</a:t>
            </a:r>
            <a:r>
              <a:rPr lang="zh-CN" altLang="en-US" sz="2000" dirty="0"/>
              <a:t>硬盘</a:t>
            </a:r>
            <a:r>
              <a:rPr lang="en-US" altLang="zh-CN" sz="2000" dirty="0"/>
              <a:t>/</a:t>
            </a:r>
            <a:r>
              <a:rPr lang="zh-CN" altLang="en-US" sz="2000" dirty="0"/>
              <a:t>内存</a:t>
            </a:r>
            <a:r>
              <a:rPr lang="en-US" altLang="zh-CN" sz="2000" dirty="0"/>
              <a:t>),</a:t>
            </a:r>
            <a:r>
              <a:rPr lang="zh-CN" altLang="en-US" sz="2000" dirty="0"/>
              <a:t>计算较少</a:t>
            </a:r>
            <a:endParaRPr lang="en-US" altLang="zh-CN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这类任务不需要过多的计算</a:t>
            </a:r>
            <a:r>
              <a:rPr lang="en-US" altLang="zh-CN" sz="2000" dirty="0"/>
              <a:t>,</a:t>
            </a:r>
            <a:r>
              <a:rPr lang="zh-CN" altLang="en-US" sz="2000" dirty="0"/>
              <a:t>只要通过</a:t>
            </a:r>
            <a:r>
              <a:rPr lang="en-US" altLang="zh-CN" sz="2000" dirty="0"/>
              <a:t>I/O</a:t>
            </a:r>
            <a:r>
              <a:rPr lang="zh-CN" altLang="en-US" sz="2000" dirty="0"/>
              <a:t>读写</a:t>
            </a:r>
            <a:endParaRPr lang="en-US" altLang="zh-CN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简单设置为</a:t>
            </a:r>
            <a:r>
              <a:rPr lang="en-US" altLang="zh-CN" sz="2000" dirty="0"/>
              <a:t>(CPU</a:t>
            </a:r>
            <a:r>
              <a:rPr lang="zh-CN" altLang="en-US" sz="2000" dirty="0"/>
              <a:t>核心数</a:t>
            </a:r>
            <a:r>
              <a:rPr lang="en-US" altLang="zh-CN" sz="2000" dirty="0"/>
              <a:t>*2)</a:t>
            </a:r>
            <a:r>
              <a:rPr lang="zh-CN" altLang="en-US" sz="2000" dirty="0"/>
              <a:t>个线程数</a:t>
            </a:r>
            <a:endParaRPr lang="en-US" altLang="zh-CN" sz="2000" dirty="0"/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获取机器核数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Runtime.getRuntime().availableProcessors()</a:t>
            </a:r>
          </a:p>
          <a:p>
            <a:pPr lvl="1"/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609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项目应用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-5.3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了解部分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如何设置参数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90286" y="979003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A16695-BB91-4433-90E9-88663BB6A15D}"/>
              </a:ext>
            </a:extLst>
          </p:cNvPr>
          <p:cNvSpPr txBox="1"/>
          <p:nvPr/>
        </p:nvSpPr>
        <p:spPr>
          <a:xfrm>
            <a:off x="609600" y="979003"/>
            <a:ext cx="113851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线程数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= CPU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核心数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*(1+ w/c) ,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其中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w =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线程等待耗时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c=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线程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CPU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计算耗时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计算密集型任务</a:t>
            </a:r>
            <a:r>
              <a:rPr lang="en-US" altLang="zh-CN" sz="2000" dirty="0"/>
              <a:t>,CPU</a:t>
            </a:r>
            <a:r>
              <a:rPr lang="zh-CN" altLang="en-US" sz="2000" dirty="0"/>
              <a:t>耗时较多</a:t>
            </a:r>
            <a:r>
              <a:rPr lang="en-US" altLang="zh-CN" sz="2000" dirty="0"/>
              <a:t>,</a:t>
            </a:r>
            <a:r>
              <a:rPr lang="zh-CN" altLang="en-US" sz="2000" dirty="0"/>
              <a:t>近似没有等待</a:t>
            </a:r>
            <a:r>
              <a:rPr lang="en-US" altLang="zh-CN" sz="2000" dirty="0"/>
              <a:t>W=0,</a:t>
            </a:r>
            <a:r>
              <a:rPr lang="zh-CN" altLang="en-US" sz="2000" dirty="0"/>
              <a:t> 则线程数设置为</a:t>
            </a:r>
            <a:r>
              <a:rPr lang="en-US" altLang="zh-CN" sz="2000" dirty="0"/>
              <a:t>CPU</a:t>
            </a:r>
            <a:r>
              <a:rPr lang="zh-CN" altLang="en-US" sz="2000" dirty="0"/>
              <a:t>可用核心数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IO</a:t>
            </a:r>
            <a:r>
              <a:rPr lang="zh-CN" altLang="en-US" sz="2000" dirty="0"/>
              <a:t>密集型任务</a:t>
            </a:r>
            <a:r>
              <a:rPr lang="en-US" altLang="zh-CN" sz="2000" dirty="0"/>
              <a:t>,</a:t>
            </a:r>
            <a:r>
              <a:rPr lang="zh-CN" altLang="en-US" sz="2000" dirty="0"/>
              <a:t>线程等待耗时较多</a:t>
            </a:r>
            <a:r>
              <a:rPr lang="en-US" altLang="zh-CN" sz="2000" dirty="0"/>
              <a:t>W/C</a:t>
            </a:r>
            <a:r>
              <a:rPr lang="zh-CN" altLang="en-US" sz="2000" dirty="0"/>
              <a:t>大于</a:t>
            </a:r>
            <a:r>
              <a:rPr lang="en-US" altLang="zh-CN" sz="2000" dirty="0"/>
              <a:t>1,</a:t>
            </a:r>
            <a:r>
              <a:rPr lang="zh-CN" altLang="en-US" sz="2000" dirty="0"/>
              <a:t>如果不想测试保守点取</a:t>
            </a:r>
            <a:r>
              <a:rPr lang="en-US" altLang="zh-CN" sz="2000" dirty="0"/>
              <a:t>1</a:t>
            </a:r>
            <a:r>
              <a:rPr lang="zh-CN" altLang="en-US" sz="2000" dirty="0"/>
              <a:t>即可</a:t>
            </a:r>
            <a:endParaRPr lang="en-US" altLang="zh-CN" sz="2000" dirty="0"/>
          </a:p>
          <a:p>
            <a:pPr lvl="2"/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决定因素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tasks: </a:t>
            </a:r>
            <a:r>
              <a:rPr lang="zh-CN" altLang="en-US" sz="2000" dirty="0"/>
              <a:t>每秒任务数</a:t>
            </a:r>
            <a:r>
              <a:rPr lang="en-US" altLang="zh-CN" sz="2000" dirty="0"/>
              <a:t>,</a:t>
            </a:r>
            <a:r>
              <a:rPr lang="zh-CN" altLang="en-US" sz="2000" dirty="0"/>
              <a:t>假设为</a:t>
            </a:r>
            <a:r>
              <a:rPr lang="en-US" altLang="zh-CN" sz="2000" dirty="0"/>
              <a:t>500~1000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taskcost: </a:t>
            </a:r>
            <a:r>
              <a:rPr lang="zh-CN" altLang="en-US" sz="2000" dirty="0"/>
              <a:t>每个任务花费时间</a:t>
            </a:r>
            <a:r>
              <a:rPr lang="en-US" altLang="zh-CN" sz="2000" dirty="0"/>
              <a:t>,</a:t>
            </a:r>
            <a:r>
              <a:rPr lang="zh-CN" altLang="en-US" sz="2000" dirty="0"/>
              <a:t>假设为</a:t>
            </a:r>
            <a:r>
              <a:rPr lang="en-US" altLang="zh-CN" sz="2000" dirty="0"/>
              <a:t>0.1S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responsetime: </a:t>
            </a:r>
            <a:r>
              <a:rPr lang="zh-CN" altLang="en-US" sz="2000" dirty="0"/>
              <a:t>系统容忍的最大响应时间</a:t>
            </a:r>
            <a:r>
              <a:rPr lang="en-US" altLang="zh-CN" sz="2000" dirty="0"/>
              <a:t>,</a:t>
            </a:r>
            <a:r>
              <a:rPr lang="zh-CN" altLang="en-US" sz="2000" dirty="0"/>
              <a:t>假设为</a:t>
            </a:r>
            <a:r>
              <a:rPr lang="en-US" altLang="zh-CN" sz="2000" dirty="0"/>
              <a:t>1s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threadCount =  tasks * taskcost = (500~1000)*0.1 = 50~100</a:t>
            </a:r>
            <a:r>
              <a:rPr lang="zh-CN" altLang="en-US" sz="2000" dirty="0"/>
              <a:t>个线程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queueCapacity = corePoolSize*(responsetime/taskcost),</a:t>
            </a:r>
            <a:r>
              <a:rPr lang="zh-CN" altLang="en-US" sz="2000" dirty="0"/>
              <a:t> 峰值为</a:t>
            </a:r>
            <a:r>
              <a:rPr lang="en-US" altLang="zh-CN" sz="2000" dirty="0"/>
              <a:t>1000,</a:t>
            </a:r>
            <a:r>
              <a:rPr lang="zh-CN" altLang="en-US" sz="2000" dirty="0"/>
              <a:t>根据</a:t>
            </a:r>
            <a:r>
              <a:rPr lang="en-US" altLang="zh-CN" sz="2000" dirty="0"/>
              <a:t>8020</a:t>
            </a:r>
            <a:r>
              <a:rPr lang="zh-CN" altLang="en-US" sz="2000" dirty="0"/>
              <a:t>定律取</a:t>
            </a:r>
            <a:r>
              <a:rPr lang="en-US" altLang="zh-CN" sz="2000" dirty="0"/>
              <a:t>80</a:t>
            </a:r>
            <a:r>
              <a:rPr lang="zh-CN" altLang="en-US" sz="2000" dirty="0"/>
              <a:t>即可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根据上面公式可以简单计算我们的服务器性能是否达到要求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具体合理线程池大小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需要结合系统实际情况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在大量的尝试比较才能得出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以上只是前人的总结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项目应用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-5.3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了解部分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代码演示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90286" y="979003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37AA72-95CB-4787-B2E8-1639EE9CDB2C}"/>
              </a:ext>
            </a:extLst>
          </p:cNvPr>
          <p:cNvSpPr txBox="1"/>
          <p:nvPr/>
        </p:nvSpPr>
        <p:spPr>
          <a:xfrm>
            <a:off x="609600" y="2276872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案例代码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MultiThreadDemoApplication</a:t>
            </a:r>
          </a:p>
        </p:txBody>
      </p:sp>
    </p:spTree>
    <p:extLst>
      <p:ext uri="{BB962C8B-B14F-4D97-AF65-F5344CB8AC3E}">
        <p14:creationId xmlns:p14="http://schemas.microsoft.com/office/powerpoint/2010/main" val="2300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1991995"/>
            <a:ext cx="8763000" cy="1200785"/>
          </a:xfrm>
        </p:spPr>
        <p:txBody>
          <a:bodyPr/>
          <a:lstStyle/>
          <a:p>
            <a:r>
              <a:rPr lang="zh-CN" altLang="en-US" sz="6600" dirty="0"/>
              <a:t>谢谢观看！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-1.1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线程的生命周期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0DC9116-B65D-4402-A1CC-CF7D6C27973C}"/>
              </a:ext>
            </a:extLst>
          </p:cNvPr>
          <p:cNvSpPr/>
          <p:nvPr/>
        </p:nvSpPr>
        <p:spPr>
          <a:xfrm>
            <a:off x="2207569" y="1263866"/>
            <a:ext cx="1459345" cy="627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新建状态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62F5604-FB37-40E0-BCA7-186BABDD9510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2937241" y="1891480"/>
            <a:ext cx="1" cy="74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00BEDED-5B9E-429D-B89B-6DBBAACB365C}"/>
              </a:ext>
            </a:extLst>
          </p:cNvPr>
          <p:cNvSpPr txBox="1"/>
          <p:nvPr/>
        </p:nvSpPr>
        <p:spPr>
          <a:xfrm>
            <a:off x="1579495" y="2037799"/>
            <a:ext cx="125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a typeface="华文宋体" panose="02010600040101010101" pitchFamily="2" charset="-122"/>
              </a:rPr>
              <a:t>执行</a:t>
            </a:r>
            <a:r>
              <a:rPr lang="en-US" altLang="zh-CN" sz="1400" dirty="0">
                <a:ea typeface="华文宋体" panose="02010600040101010101" pitchFamily="2" charset="-122"/>
              </a:rPr>
              <a:t>start()</a:t>
            </a:r>
            <a:endParaRPr lang="zh-CN" altLang="en-US" sz="1400" dirty="0">
              <a:ea typeface="华文宋体" panose="0201060004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720EFCF-4A11-4DAD-B489-1AD8D47103E2}"/>
              </a:ext>
            </a:extLst>
          </p:cNvPr>
          <p:cNvSpPr/>
          <p:nvPr/>
        </p:nvSpPr>
        <p:spPr>
          <a:xfrm>
            <a:off x="2207568" y="2636912"/>
            <a:ext cx="1459345" cy="6396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9845A4-1C9C-4013-8272-60FF0A2FC6AD}"/>
              </a:ext>
            </a:extLst>
          </p:cNvPr>
          <p:cNvSpPr/>
          <p:nvPr/>
        </p:nvSpPr>
        <p:spPr>
          <a:xfrm>
            <a:off x="237936" y="3377183"/>
            <a:ext cx="1459324" cy="656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系统调度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获取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55BE52A-25CA-4341-84C8-82343376E0D6}"/>
              </a:ext>
            </a:extLst>
          </p:cNvPr>
          <p:cNvSpPr/>
          <p:nvPr/>
        </p:nvSpPr>
        <p:spPr>
          <a:xfrm>
            <a:off x="2207568" y="4195027"/>
            <a:ext cx="1459345" cy="522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运行状态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7ECDEA8-7CF5-44AF-A942-F97D2883E0A0}"/>
              </a:ext>
            </a:extLst>
          </p:cNvPr>
          <p:cNvSpPr/>
          <p:nvPr/>
        </p:nvSpPr>
        <p:spPr>
          <a:xfrm>
            <a:off x="2212169" y="5464168"/>
            <a:ext cx="1459345" cy="6480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死亡状态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9F5A009-48E2-4D2D-9EC4-4F875215B3BB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>
            <a:off x="2937241" y="3276554"/>
            <a:ext cx="0" cy="9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7C211F-7174-40EE-A282-BAB589BFBDA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2937241" y="4717753"/>
            <a:ext cx="4601" cy="7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677CB5-E8F4-4CD9-A54E-133CBA6BBB1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97260" y="3705455"/>
            <a:ext cx="1212273" cy="282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680BBAD-708B-4DD9-866B-9FCDFC94226B}"/>
              </a:ext>
            </a:extLst>
          </p:cNvPr>
          <p:cNvSpPr txBox="1"/>
          <p:nvPr/>
        </p:nvSpPr>
        <p:spPr>
          <a:xfrm>
            <a:off x="1648761" y="3293892"/>
            <a:ext cx="128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执行</a:t>
            </a:r>
            <a:r>
              <a:rPr lang="en-US" altLang="zh-CN" sz="1400" dirty="0"/>
              <a:t>run()</a:t>
            </a:r>
            <a:r>
              <a:rPr lang="zh-CN" altLang="en-US" sz="1400" dirty="0"/>
              <a:t>方法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5598845-CD87-481A-9CDB-C4E41E337B2D}"/>
              </a:ext>
            </a:extLst>
          </p:cNvPr>
          <p:cNvSpPr txBox="1"/>
          <p:nvPr/>
        </p:nvSpPr>
        <p:spPr>
          <a:xfrm>
            <a:off x="1205374" y="4835958"/>
            <a:ext cx="163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run()</a:t>
            </a:r>
            <a:r>
              <a:rPr lang="zh-CN" altLang="en-US" sz="1400" dirty="0"/>
              <a:t>方法执行完毕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579B7BA-719B-45D9-9E48-7AEEC49B10CA}"/>
              </a:ext>
            </a:extLst>
          </p:cNvPr>
          <p:cNvSpPr/>
          <p:nvPr/>
        </p:nvSpPr>
        <p:spPr>
          <a:xfrm>
            <a:off x="4184166" y="3447781"/>
            <a:ext cx="1459345" cy="58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8190A76-8D9F-4474-85BC-A15D96237E98}"/>
              </a:ext>
            </a:extLst>
          </p:cNvPr>
          <p:cNvCxnSpPr>
            <a:cxnSpLocks/>
            <a:stCxn id="42" idx="3"/>
            <a:endCxn id="49" idx="2"/>
          </p:cNvCxnSpPr>
          <p:nvPr/>
        </p:nvCxnSpPr>
        <p:spPr>
          <a:xfrm flipV="1">
            <a:off x="3666913" y="4031368"/>
            <a:ext cx="1246926" cy="4250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7A424522-B0FD-4FF4-8C1D-10ACF5E8E54E}"/>
              </a:ext>
            </a:extLst>
          </p:cNvPr>
          <p:cNvCxnSpPr>
            <a:cxnSpLocks/>
            <a:stCxn id="49" idx="0"/>
            <a:endCxn id="23" idx="3"/>
          </p:cNvCxnSpPr>
          <p:nvPr/>
        </p:nvCxnSpPr>
        <p:spPr>
          <a:xfrm rot="16200000" flipV="1">
            <a:off x="4044852" y="2578794"/>
            <a:ext cx="491048" cy="1246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D5DFE07-D27F-4322-89D0-F546DDA461DF}"/>
              </a:ext>
            </a:extLst>
          </p:cNvPr>
          <p:cNvSpPr/>
          <p:nvPr/>
        </p:nvSpPr>
        <p:spPr>
          <a:xfrm>
            <a:off x="5024668" y="4835958"/>
            <a:ext cx="1459325" cy="567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线程阻塞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让出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5FCD4AD-7374-41F7-B315-3828C5D0A4C6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5421824" y="4031368"/>
            <a:ext cx="332507" cy="80459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489469D3-5A95-4435-96B6-FC6B02293992}"/>
              </a:ext>
            </a:extLst>
          </p:cNvPr>
          <p:cNvSpPr/>
          <p:nvPr/>
        </p:nvSpPr>
        <p:spPr>
          <a:xfrm>
            <a:off x="4184166" y="5828648"/>
            <a:ext cx="1676376" cy="567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可用</a:t>
            </a:r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destory</a:t>
            </a: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函数终止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2359BD9-CF2B-4434-A890-03CD15747AB1}"/>
              </a:ext>
            </a:extLst>
          </p:cNvPr>
          <p:cNvCxnSpPr>
            <a:cxnSpLocks/>
            <a:stCxn id="54" idx="1"/>
            <a:endCxn id="43" idx="3"/>
          </p:cNvCxnSpPr>
          <p:nvPr/>
        </p:nvCxnSpPr>
        <p:spPr>
          <a:xfrm flipH="1" flipV="1">
            <a:off x="3671514" y="5788189"/>
            <a:ext cx="512652" cy="32402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9230662-6196-4CF8-BA97-CF531BB8C581}"/>
              </a:ext>
            </a:extLst>
          </p:cNvPr>
          <p:cNvSpPr txBox="1"/>
          <p:nvPr/>
        </p:nvSpPr>
        <p:spPr>
          <a:xfrm>
            <a:off x="6664148" y="1222402"/>
            <a:ext cx="497637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 新建状态</a:t>
            </a:r>
            <a:r>
              <a:rPr lang="en-US" altLang="zh-CN" sz="1400" dirty="0"/>
              <a:t>:</a:t>
            </a:r>
          </a:p>
          <a:p>
            <a:r>
              <a:rPr lang="zh-CN" altLang="en-US" sz="1400" dirty="0"/>
              <a:t>        使用</a:t>
            </a:r>
            <a:r>
              <a:rPr lang="en-US" altLang="zh-CN" sz="1400" dirty="0"/>
              <a:t>new</a:t>
            </a:r>
            <a:r>
              <a:rPr lang="zh-CN" altLang="en-US" sz="1400" dirty="0"/>
              <a:t>关键字创建一个</a:t>
            </a:r>
            <a:r>
              <a:rPr lang="en-US" altLang="zh-CN" sz="1400" dirty="0"/>
              <a:t>Thread</a:t>
            </a:r>
            <a:r>
              <a:rPr lang="zh-CN" altLang="en-US" sz="1400" dirty="0"/>
              <a:t>或其子类对象后</a:t>
            </a:r>
            <a:r>
              <a:rPr lang="en-US" altLang="zh-CN" sz="1400" dirty="0"/>
              <a:t>,</a:t>
            </a:r>
            <a:r>
              <a:rPr lang="zh-CN" altLang="en-US" sz="1400" dirty="0"/>
              <a:t>该线程对象保持新建状态</a:t>
            </a:r>
            <a:r>
              <a:rPr lang="en-US" altLang="zh-CN" sz="1400" dirty="0"/>
              <a:t>,</a:t>
            </a:r>
            <a:r>
              <a:rPr lang="zh-CN" altLang="en-US" sz="1400" dirty="0"/>
              <a:t>直到</a:t>
            </a:r>
            <a:r>
              <a:rPr lang="en-US" altLang="zh-CN" sz="1400" dirty="0"/>
              <a:t>start()</a:t>
            </a:r>
            <a:r>
              <a:rPr lang="zh-CN" altLang="en-US" sz="1400" dirty="0"/>
              <a:t>方法被调用</a:t>
            </a:r>
            <a:r>
              <a:rPr lang="en-US" altLang="zh-CN" sz="1400" dirty="0"/>
              <a:t>.</a:t>
            </a:r>
          </a:p>
          <a:p>
            <a:r>
              <a:rPr lang="zh-CN" altLang="en-US" sz="1400" dirty="0"/>
              <a:t>② 就绪状态</a:t>
            </a:r>
            <a:r>
              <a:rPr lang="en-US" altLang="zh-CN" sz="1400" dirty="0"/>
              <a:t>:</a:t>
            </a:r>
          </a:p>
          <a:p>
            <a:r>
              <a:rPr lang="zh-CN" altLang="en-US" sz="1400" dirty="0"/>
              <a:t>        当线程对象调用了</a:t>
            </a:r>
            <a:r>
              <a:rPr lang="en-US" altLang="zh-CN" sz="1400" dirty="0"/>
              <a:t>start()</a:t>
            </a:r>
            <a:r>
              <a:rPr lang="zh-CN" altLang="en-US" sz="1400" dirty="0"/>
              <a:t>方法后</a:t>
            </a:r>
            <a:r>
              <a:rPr lang="en-US" altLang="zh-CN" sz="1400" dirty="0"/>
              <a:t>,</a:t>
            </a:r>
            <a:r>
              <a:rPr lang="zh-CN" altLang="en-US" sz="1400" dirty="0"/>
              <a:t>线程进入就绪状态</a:t>
            </a:r>
            <a:r>
              <a:rPr lang="en-US" altLang="zh-CN" sz="1400" dirty="0"/>
              <a:t>,</a:t>
            </a:r>
            <a:r>
              <a:rPr lang="zh-CN" altLang="en-US" sz="1400" dirty="0"/>
              <a:t>此时等待</a:t>
            </a:r>
            <a:r>
              <a:rPr lang="en-US" altLang="zh-CN" sz="1400" dirty="0"/>
              <a:t>CPU</a:t>
            </a:r>
            <a:r>
              <a:rPr lang="zh-CN" altLang="en-US" sz="1400" dirty="0"/>
              <a:t>调度</a:t>
            </a:r>
            <a:r>
              <a:rPr lang="en-US" altLang="zh-CN" sz="1400" dirty="0"/>
              <a:t>.</a:t>
            </a:r>
          </a:p>
          <a:p>
            <a:r>
              <a:rPr lang="zh-CN" altLang="en-US" sz="1400" dirty="0"/>
              <a:t>③ 运行状态</a:t>
            </a:r>
            <a:r>
              <a:rPr lang="en-US" altLang="zh-CN" sz="1400" dirty="0"/>
              <a:t>:</a:t>
            </a:r>
          </a:p>
          <a:p>
            <a:r>
              <a:rPr lang="zh-CN" altLang="en-US" sz="1400" dirty="0"/>
              <a:t>        如果就绪状态线程获取到</a:t>
            </a:r>
            <a:r>
              <a:rPr lang="en-US" altLang="zh-CN" sz="1400" dirty="0"/>
              <a:t>CPU</a:t>
            </a:r>
            <a:r>
              <a:rPr lang="zh-CN" altLang="en-US" sz="1400" dirty="0"/>
              <a:t>资源</a:t>
            </a:r>
            <a:r>
              <a:rPr lang="en-US" altLang="zh-CN" sz="1400" dirty="0"/>
              <a:t>,</a:t>
            </a:r>
            <a:r>
              <a:rPr lang="zh-CN" altLang="en-US" sz="1400" dirty="0"/>
              <a:t>就可以执行</a:t>
            </a:r>
            <a:r>
              <a:rPr lang="en-US" altLang="zh-CN" sz="1400" dirty="0"/>
              <a:t>run()</a:t>
            </a:r>
            <a:r>
              <a:rPr lang="zh-CN" altLang="en-US" sz="1400" dirty="0"/>
              <a:t>方法</a:t>
            </a:r>
            <a:r>
              <a:rPr lang="en-US" altLang="zh-CN" sz="1400" dirty="0"/>
              <a:t>,</a:t>
            </a:r>
            <a:r>
              <a:rPr lang="zh-CN" altLang="en-US" sz="1400" dirty="0"/>
              <a:t>此时处于运行状态</a:t>
            </a:r>
            <a:r>
              <a:rPr lang="en-US" altLang="zh-CN" sz="1400" dirty="0"/>
              <a:t>.</a:t>
            </a:r>
          </a:p>
          <a:p>
            <a:r>
              <a:rPr lang="zh-CN" altLang="en-US" sz="1400" dirty="0"/>
              <a:t>④ 阻塞状态</a:t>
            </a:r>
            <a:r>
              <a:rPr lang="en-US" altLang="zh-CN" sz="1400" dirty="0"/>
              <a:t>:</a:t>
            </a:r>
          </a:p>
          <a:p>
            <a:r>
              <a:rPr lang="zh-CN" altLang="en-US" sz="1400" dirty="0"/>
              <a:t>       如果一个线程执行了</a:t>
            </a:r>
            <a:r>
              <a:rPr lang="en-US" altLang="zh-CN" sz="1400" dirty="0"/>
              <a:t>sleep()</a:t>
            </a:r>
            <a:r>
              <a:rPr lang="zh-CN" altLang="en-US" sz="1400" dirty="0"/>
              <a:t>方法后</a:t>
            </a:r>
            <a:r>
              <a:rPr lang="en-US" altLang="zh-CN" sz="1400" dirty="0"/>
              <a:t>,</a:t>
            </a:r>
            <a:r>
              <a:rPr lang="zh-CN" altLang="en-US" sz="1400" dirty="0"/>
              <a:t>失去占用的资源后</a:t>
            </a:r>
            <a:r>
              <a:rPr lang="en-US" altLang="zh-CN" sz="1400" dirty="0"/>
              <a:t>,</a:t>
            </a:r>
            <a:r>
              <a:rPr lang="zh-CN" altLang="en-US" sz="1400" dirty="0"/>
              <a:t>进入阻塞状态</a:t>
            </a:r>
            <a:r>
              <a:rPr lang="en-US" altLang="zh-CN" sz="1400" dirty="0"/>
              <a:t>,</a:t>
            </a:r>
            <a:r>
              <a:rPr lang="zh-CN" altLang="en-US" sz="1400" dirty="0"/>
              <a:t>如果睡眠时间已到或者获取到设备资源后</a:t>
            </a:r>
            <a:r>
              <a:rPr lang="en-US" altLang="zh-CN" sz="1400" dirty="0"/>
              <a:t>,</a:t>
            </a:r>
            <a:r>
              <a:rPr lang="zh-CN" altLang="en-US" sz="1400" dirty="0"/>
              <a:t>重新进入就绪状态</a:t>
            </a:r>
            <a:r>
              <a:rPr lang="en-US" altLang="zh-CN" sz="1400" dirty="0"/>
              <a:t>,</a:t>
            </a:r>
            <a:r>
              <a:rPr lang="zh-CN" altLang="en-US" sz="1400" dirty="0"/>
              <a:t>等待</a:t>
            </a:r>
            <a:r>
              <a:rPr lang="en-US" altLang="zh-CN" sz="1400" dirty="0"/>
              <a:t>CPU</a:t>
            </a:r>
            <a:r>
              <a:rPr lang="zh-CN" altLang="en-US" sz="1400" dirty="0"/>
              <a:t>调度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       </a:t>
            </a:r>
            <a:r>
              <a:rPr lang="zh-CN" altLang="en-US" sz="1400" dirty="0"/>
              <a:t>阻塞大致分为三种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1) </a:t>
            </a:r>
            <a:r>
              <a:rPr lang="zh-CN" altLang="en-US" sz="1400" dirty="0"/>
              <a:t>等待阻塞</a:t>
            </a:r>
            <a:r>
              <a:rPr lang="en-US" altLang="zh-CN" sz="1400" dirty="0"/>
              <a:t>:</a:t>
            </a:r>
            <a:r>
              <a:rPr lang="zh-CN" altLang="en-US" sz="1400" dirty="0"/>
              <a:t>运行状态执行</a:t>
            </a:r>
            <a:r>
              <a:rPr lang="en-US" altLang="zh-CN" sz="1400" dirty="0"/>
              <a:t>wait()</a:t>
            </a:r>
            <a:r>
              <a:rPr lang="zh-CN" altLang="en-US" sz="1400" dirty="0"/>
              <a:t>方法</a:t>
            </a:r>
            <a:r>
              <a:rPr lang="en-US" altLang="zh-CN" sz="1400" dirty="0"/>
              <a:t>,</a:t>
            </a:r>
            <a:r>
              <a:rPr lang="zh-CN" altLang="en-US" sz="1400" dirty="0"/>
              <a:t>进入等待阻塞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        2) </a:t>
            </a:r>
            <a:r>
              <a:rPr lang="zh-CN" altLang="en-US" sz="1400" dirty="0"/>
              <a:t>同步阻塞</a:t>
            </a:r>
            <a:r>
              <a:rPr lang="en-US" altLang="zh-CN" sz="1400" dirty="0"/>
              <a:t>:</a:t>
            </a:r>
            <a:r>
              <a:rPr lang="zh-CN" altLang="en-US" sz="1400" dirty="0"/>
              <a:t>线程在获取</a:t>
            </a:r>
            <a:r>
              <a:rPr lang="en-US" altLang="zh-CN" sz="1400" dirty="0"/>
              <a:t>synchronized</a:t>
            </a:r>
            <a:r>
              <a:rPr lang="zh-CN" altLang="en-US" sz="1400" dirty="0"/>
              <a:t>同步锁失败</a:t>
            </a:r>
            <a:r>
              <a:rPr lang="en-US" altLang="zh-CN" sz="1400" dirty="0"/>
              <a:t>(</a:t>
            </a:r>
            <a:r>
              <a:rPr lang="zh-CN" altLang="en-US" sz="1400" dirty="0"/>
              <a:t>同       </a:t>
            </a:r>
            <a:r>
              <a:rPr lang="en-US" altLang="zh-CN" sz="1400" dirty="0"/>
              <a:t>                 </a:t>
            </a:r>
            <a:r>
              <a:rPr lang="zh-CN" altLang="en-US" sz="1400" dirty="0"/>
              <a:t>步锁被其他资源占用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3) </a:t>
            </a:r>
            <a:r>
              <a:rPr lang="zh-CN" altLang="en-US" sz="1400" dirty="0"/>
              <a:t>其他阻塞</a:t>
            </a:r>
            <a:r>
              <a:rPr lang="en-US" altLang="zh-CN" sz="1400" dirty="0"/>
              <a:t>:</a:t>
            </a:r>
            <a:r>
              <a:rPr lang="zh-CN" altLang="en-US" sz="1400" dirty="0"/>
              <a:t>调用</a:t>
            </a:r>
            <a:r>
              <a:rPr lang="en-US" altLang="zh-CN" sz="1400" dirty="0"/>
              <a:t>sleep()</a:t>
            </a:r>
            <a:r>
              <a:rPr lang="zh-CN" altLang="en-US" sz="1400" dirty="0"/>
              <a:t>或</a:t>
            </a:r>
            <a:r>
              <a:rPr lang="en-US" altLang="zh-CN" sz="1400" dirty="0"/>
              <a:t>join()</a:t>
            </a:r>
            <a:r>
              <a:rPr lang="zh-CN" altLang="en-US" sz="1400" dirty="0"/>
              <a:t>发出</a:t>
            </a:r>
            <a:r>
              <a:rPr lang="en-US" altLang="zh-CN" sz="1400" dirty="0"/>
              <a:t>I/O</a:t>
            </a:r>
            <a:r>
              <a:rPr lang="zh-CN" altLang="en-US" sz="1400" dirty="0"/>
              <a:t>请求时</a:t>
            </a:r>
            <a:r>
              <a:rPr lang="en-US" altLang="zh-CN" sz="1400" dirty="0"/>
              <a:t>,</a:t>
            </a:r>
            <a:r>
              <a:rPr lang="zh-CN" altLang="en-US" sz="1400" dirty="0"/>
              <a:t>线程进入阻塞状态</a:t>
            </a:r>
            <a:r>
              <a:rPr lang="en-US" altLang="zh-CN" sz="1400" dirty="0"/>
              <a:t>,</a:t>
            </a:r>
            <a:r>
              <a:rPr lang="zh-CN" altLang="en-US" sz="1400" dirty="0"/>
              <a:t>当</a:t>
            </a:r>
            <a:r>
              <a:rPr lang="en-US" altLang="zh-CN" sz="1400" dirty="0"/>
              <a:t>sleep()</a:t>
            </a:r>
            <a:r>
              <a:rPr lang="zh-CN" altLang="en-US" sz="1400" dirty="0"/>
              <a:t>状态超时</a:t>
            </a:r>
            <a:r>
              <a:rPr lang="en-US" altLang="zh-CN" sz="1400" dirty="0"/>
              <a:t>,join()</a:t>
            </a:r>
            <a:r>
              <a:rPr lang="zh-CN" altLang="en-US" sz="1400" dirty="0"/>
              <a:t>等待线程终止或超时</a:t>
            </a:r>
            <a:r>
              <a:rPr lang="en-US" altLang="zh-CN" sz="1400" dirty="0"/>
              <a:t>,</a:t>
            </a:r>
            <a:r>
              <a:rPr lang="zh-CN" altLang="en-US" sz="1400" dirty="0"/>
              <a:t>线程重新进入就绪状态</a:t>
            </a:r>
            <a:r>
              <a:rPr lang="en-US" altLang="zh-CN" sz="1400" dirty="0"/>
              <a:t>.</a:t>
            </a:r>
          </a:p>
          <a:p>
            <a:r>
              <a:rPr lang="zh-CN" altLang="en-US" sz="1400" dirty="0"/>
              <a:t>⑤ 死亡状态</a:t>
            </a:r>
            <a:endParaRPr lang="en-US" altLang="zh-CN" sz="1400" dirty="0"/>
          </a:p>
          <a:p>
            <a:r>
              <a:rPr lang="zh-CN" altLang="en-US" sz="1400" dirty="0"/>
              <a:t>       一个运行状态的线程完成任务或者其他终止条件发生时</a:t>
            </a:r>
            <a:r>
              <a:rPr lang="en-US" altLang="zh-CN" sz="1400" dirty="0"/>
              <a:t>,</a:t>
            </a:r>
            <a:r>
              <a:rPr lang="zh-CN" altLang="en-US" sz="1400" dirty="0"/>
              <a:t>该线程切换到终止状态</a:t>
            </a:r>
            <a:r>
              <a:rPr lang="en-US" altLang="zh-CN" sz="1400" dirty="0"/>
              <a:t>.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-1.2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线程的创建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D6525D-D17A-4C09-87E8-F39EB1F67F7D}"/>
              </a:ext>
            </a:extLst>
          </p:cNvPr>
          <p:cNvSpPr txBox="1">
            <a:spLocks/>
          </p:cNvSpPr>
          <p:nvPr/>
        </p:nvSpPr>
        <p:spPr>
          <a:xfrm>
            <a:off x="628464" y="1196752"/>
            <a:ext cx="10515600" cy="4495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创建线程的三种方式</a:t>
            </a:r>
            <a:r>
              <a:rPr lang="en-US" altLang="zh-CN" dirty="0"/>
              <a:t>(2,3</a:t>
            </a:r>
            <a:r>
              <a:rPr lang="zh-CN" altLang="en-US" dirty="0"/>
              <a:t>可以看作一种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通过继承</a:t>
            </a:r>
            <a:r>
              <a:rPr lang="en-US" altLang="zh-CN" dirty="0"/>
              <a:t>Thread</a:t>
            </a:r>
            <a:r>
              <a:rPr lang="zh-CN" altLang="en-US" dirty="0"/>
              <a:t>类本身</a:t>
            </a:r>
            <a:r>
              <a:rPr lang="en-US" altLang="zh-CN" dirty="0"/>
              <a:t>(Thread</a:t>
            </a:r>
            <a:r>
              <a:rPr lang="zh-CN" altLang="en-US" dirty="0"/>
              <a:t>类实现了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通过实现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通过实现</a:t>
            </a:r>
            <a:r>
              <a:rPr lang="en-US" altLang="zh-CN" dirty="0"/>
              <a:t>Callable</a:t>
            </a:r>
            <a:r>
              <a:rPr lang="zh-CN" altLang="en-US" dirty="0"/>
              <a:t>接口</a:t>
            </a:r>
            <a:r>
              <a:rPr lang="en-US" altLang="zh-CN" dirty="0"/>
              <a:t>(call</a:t>
            </a:r>
            <a:r>
              <a:rPr lang="zh-CN" altLang="en-US" dirty="0"/>
              <a:t>方法</a:t>
            </a:r>
            <a:r>
              <a:rPr lang="en-US" altLang="zh-CN" dirty="0"/>
              <a:t>-&gt;</a:t>
            </a:r>
            <a:r>
              <a:rPr lang="zh-CN" altLang="en-US" dirty="0"/>
              <a:t>通过</a:t>
            </a:r>
            <a:r>
              <a:rPr lang="en-US" altLang="zh-CN" dirty="0"/>
              <a:t>Runnable</a:t>
            </a:r>
            <a:r>
              <a:rPr lang="zh-CN" altLang="en-US" dirty="0"/>
              <a:t>的</a:t>
            </a:r>
            <a:r>
              <a:rPr lang="en-US" altLang="zh-CN" dirty="0"/>
              <a:t>run()</a:t>
            </a:r>
            <a:r>
              <a:rPr lang="zh-CN" altLang="en-US" dirty="0"/>
              <a:t>方法调用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start()</a:t>
            </a:r>
            <a:r>
              <a:rPr lang="zh-CN" altLang="en-US" dirty="0"/>
              <a:t>后执行</a:t>
            </a:r>
            <a:r>
              <a:rPr lang="en-US" altLang="zh-CN" dirty="0"/>
              <a:t>run()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代码演示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线程的创建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id="{8EB95DB9-23C8-4685-B9B1-07A17DBCF293}"/>
              </a:ext>
            </a:extLst>
          </p:cNvPr>
          <p:cNvSpPr txBox="1"/>
          <p:nvPr/>
        </p:nvSpPr>
        <p:spPr>
          <a:xfrm>
            <a:off x="625421" y="1196752"/>
            <a:ext cx="111061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b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zh-CN" altLang="zh-CN" sz="2000" i="1" dirty="0">
                <a:solidFill>
                  <a:srgbClr val="6297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通过继承</a:t>
            </a:r>
            <a: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  <a:t>Thread</a:t>
            </a:r>
            <a:r>
              <a:rPr lang="zh-CN" altLang="zh-CN" sz="2000" i="1" dirty="0">
                <a:solidFill>
                  <a:srgbClr val="6297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</a:t>
            </a:r>
            <a: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i="1" dirty="0">
                <a:solidFill>
                  <a:srgbClr val="6297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缺点</a:t>
            </a:r>
            <a: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  <a:t>:JAVA</a:t>
            </a:r>
            <a:r>
              <a:rPr lang="zh-CN" altLang="zh-CN" sz="2000" i="1" dirty="0">
                <a:solidFill>
                  <a:srgbClr val="6297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只支持单继承</a:t>
            </a:r>
            <a:br>
              <a:rPr lang="zh-CN" altLang="zh-CN" sz="2000" i="1" dirty="0">
                <a:solidFill>
                  <a:srgbClr val="6297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2000" i="1" dirty="0">
                <a:solidFill>
                  <a:srgbClr val="6297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static class </a:t>
            </a:r>
            <a:r>
              <a:rPr lang="zh-CN" altLang="zh-CN" sz="2000" dirty="0">
                <a:latin typeface="Consolas" panose="020B0609020204030204" pitchFamily="49" charset="0"/>
              </a:rPr>
              <a:t>Thread1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2000" dirty="0">
                <a:latin typeface="Consolas" panose="020B0609020204030204" pitchFamily="49" charset="0"/>
              </a:rPr>
              <a:t>Thread{</a:t>
            </a:r>
            <a:b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20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2000" dirty="0">
                <a:solidFill>
                  <a:srgbClr val="FFC66D"/>
                </a:solidFill>
                <a:latin typeface="Consolas" panose="020B0609020204030204" pitchFamily="49" charset="0"/>
              </a:rPr>
              <a:t>run</a:t>
            </a:r>
            <a:r>
              <a:rPr lang="zh-CN" altLang="zh-CN" sz="2000" dirty="0">
                <a:latin typeface="Consolas" panose="020B0609020204030204" pitchFamily="49" charset="0"/>
              </a:rPr>
              <a:t>() {</a:t>
            </a:r>
            <a:b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2000" dirty="0">
                <a:latin typeface="Consolas" panose="020B0609020204030204" pitchFamily="49" charset="0"/>
              </a:rPr>
              <a:t>System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20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2000" dirty="0">
                <a:latin typeface="Consolas" panose="020B0609020204030204" pitchFamily="49" charset="0"/>
              </a:rPr>
              <a:t>println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创建方式一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继承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Thread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重写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run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..."</a:t>
            </a:r>
            <a:r>
              <a:rPr lang="zh-CN" altLang="zh-CN" sz="2000" dirty="0">
                <a:latin typeface="Consolas" panose="020B0609020204030204" pitchFamily="49" charset="0"/>
              </a:rPr>
              <a:t>)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latin typeface="Consolas" panose="020B0609020204030204" pitchFamily="49" charset="0"/>
              </a:rPr>
              <a:t>    }</a:t>
            </a:r>
            <a:br>
              <a:rPr lang="zh-CN" altLang="zh-CN" sz="2000" dirty="0">
                <a:latin typeface="Consolas" panose="020B0609020204030204" pitchFamily="49" charset="0"/>
              </a:rPr>
            </a:br>
            <a:r>
              <a:rPr lang="zh-CN" altLang="zh-CN" sz="2000" dirty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2000" dirty="0">
                <a:latin typeface="Consolas" panose="020B0609020204030204" pitchFamily="49" charset="0"/>
              </a:rPr>
              <a:t>Thread1().start()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; </a:t>
            </a:r>
            <a:r>
              <a:rPr lang="zh-CN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继承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代码演示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线程的创建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id="{8EB95DB9-23C8-4685-B9B1-07A17DBCF293}"/>
              </a:ext>
            </a:extLst>
          </p:cNvPr>
          <p:cNvSpPr txBox="1"/>
          <p:nvPr/>
        </p:nvSpPr>
        <p:spPr>
          <a:xfrm>
            <a:off x="625421" y="1196752"/>
            <a:ext cx="10583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通过实现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不能获取返回值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无法抛出</a:t>
            </a:r>
            <a:r>
              <a:rPr kumimoji="0" lang="zh-CN" altLang="en-US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指定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异常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static class </a:t>
            </a:r>
            <a:r>
              <a:rPr lang="zh-CN" altLang="zh-CN" sz="2000" dirty="0">
                <a:latin typeface="Consolas" panose="020B0609020204030204" pitchFamily="49" charset="0"/>
              </a:rPr>
              <a:t>Thread2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2000" dirty="0">
                <a:latin typeface="Consolas" panose="020B0609020204030204" pitchFamily="49" charset="0"/>
              </a:rPr>
              <a:t>Runnable{</a:t>
            </a:r>
            <a:b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20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2000" dirty="0">
                <a:solidFill>
                  <a:srgbClr val="FFC66D"/>
                </a:solidFill>
                <a:latin typeface="Consolas" panose="020B0609020204030204" pitchFamily="49" charset="0"/>
              </a:rPr>
              <a:t>run</a:t>
            </a:r>
            <a:r>
              <a:rPr lang="zh-CN" altLang="zh-CN" sz="2000" dirty="0">
                <a:latin typeface="Consolas" panose="020B0609020204030204" pitchFamily="49" charset="0"/>
              </a:rPr>
              <a:t>() {</a:t>
            </a:r>
            <a:b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2000" dirty="0">
                <a:latin typeface="Consolas" panose="020B0609020204030204" pitchFamily="49" charset="0"/>
              </a:rPr>
              <a:t>System.</a:t>
            </a:r>
            <a:r>
              <a:rPr lang="zh-CN" altLang="zh-CN" sz="20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2000" dirty="0">
                <a:latin typeface="Consolas" panose="020B0609020204030204" pitchFamily="49" charset="0"/>
              </a:rPr>
              <a:t>.println(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创建方式二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实现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Runnable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重写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run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..."</a:t>
            </a:r>
            <a:r>
              <a:rPr lang="zh-CN" altLang="zh-CN" sz="2000" dirty="0">
                <a:latin typeface="Consolas" panose="020B0609020204030204" pitchFamily="49" charset="0"/>
              </a:rPr>
              <a:t>)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2000" dirty="0">
                <a:latin typeface="Consolas" panose="020B0609020204030204" pitchFamily="49" charset="0"/>
              </a:rPr>
              <a:t>Thread(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2000" dirty="0">
                <a:latin typeface="Consolas" panose="020B0609020204030204" pitchFamily="49" charset="0"/>
              </a:rPr>
              <a:t>Thread2()).start()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; </a:t>
            </a:r>
            <a:r>
              <a:rPr lang="zh-CN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实现</a:t>
            </a:r>
            <a:r>
              <a:rPr lang="en-US" altLang="zh-CN" sz="2000" dirty="0">
                <a:latin typeface="Consolas" panose="020B0609020204030204" pitchFamily="49" charset="0"/>
              </a:rPr>
              <a:t>runnable</a:t>
            </a:r>
            <a:r>
              <a:rPr lang="zh-CN" altLang="en-US" sz="2000" dirty="0">
                <a:latin typeface="Consolas" panose="020B0609020204030204" pitchFamily="49" charset="0"/>
              </a:rPr>
              <a:t>接口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代码演示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线程的创建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id="{8EB95DB9-23C8-4685-B9B1-07A17DBCF293}"/>
              </a:ext>
            </a:extLst>
          </p:cNvPr>
          <p:cNvSpPr txBox="1"/>
          <p:nvPr/>
        </p:nvSpPr>
        <p:spPr>
          <a:xfrm>
            <a:off x="625421" y="1196752"/>
            <a:ext cx="111061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b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  <a:t> *  </a:t>
            </a:r>
            <a:r>
              <a:rPr lang="zh-CN" altLang="zh-CN" sz="2000" i="1" dirty="0">
                <a:solidFill>
                  <a:srgbClr val="6297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可以抛出异常</a:t>
            </a:r>
            <a: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i="1" dirty="0">
                <a:solidFill>
                  <a:srgbClr val="6297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也可以获取返回值</a:t>
            </a:r>
            <a:br>
              <a:rPr lang="zh-CN" altLang="zh-CN" sz="2000" i="1" dirty="0">
                <a:solidFill>
                  <a:srgbClr val="6297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2000" i="1" dirty="0">
                <a:solidFill>
                  <a:srgbClr val="6297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  <a:br>
              <a:rPr lang="zh-CN" altLang="zh-CN" sz="20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static class </a:t>
            </a:r>
            <a:r>
              <a:rPr lang="zh-CN" altLang="zh-CN" sz="2000" dirty="0">
                <a:latin typeface="Consolas" panose="020B0609020204030204" pitchFamily="49" charset="0"/>
              </a:rPr>
              <a:t>Thread3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2000" dirty="0">
                <a:latin typeface="Consolas" panose="020B0609020204030204" pitchFamily="49" charset="0"/>
              </a:rPr>
              <a:t>Callable&lt;Integer&gt;{</a:t>
            </a:r>
            <a:b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20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2000" dirty="0">
                <a:latin typeface="Consolas" panose="020B0609020204030204" pitchFamily="49" charset="0"/>
              </a:rPr>
              <a:t>Integer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FFC66D"/>
                </a:solidFill>
                <a:latin typeface="Consolas" panose="020B0609020204030204" pitchFamily="49" charset="0"/>
              </a:rPr>
              <a:t>call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2000" dirty="0">
                <a:latin typeface="Consolas" panose="020B0609020204030204" pitchFamily="49" charset="0"/>
              </a:rPr>
              <a:t>Exception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2000" dirty="0">
                <a:latin typeface="Consolas" panose="020B0609020204030204" pitchFamily="49" charset="0"/>
              </a:rPr>
              <a:t>System.</a:t>
            </a:r>
            <a:r>
              <a:rPr lang="zh-CN" altLang="zh-CN" sz="20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2000" dirty="0">
                <a:latin typeface="Consolas" panose="020B0609020204030204" pitchFamily="49" charset="0"/>
              </a:rPr>
              <a:t>.println("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方式三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实现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Callable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重写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call</a:t>
            </a:r>
            <a:r>
              <a:rPr lang="zh-CN" altLang="zh-CN" sz="20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</a:t>
            </a:r>
            <a:r>
              <a:rPr lang="zh-CN" altLang="zh-CN" sz="2000" dirty="0">
                <a:solidFill>
                  <a:srgbClr val="6A8759"/>
                </a:solidFill>
                <a:latin typeface="Consolas" panose="020B0609020204030204" pitchFamily="49" charset="0"/>
              </a:rPr>
              <a:t>..."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        return </a:t>
            </a:r>
            <a:r>
              <a:rPr lang="zh-CN" altLang="zh-CN" sz="20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2000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2000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final </a:t>
            </a:r>
            <a:r>
              <a:rPr lang="zh-CN" altLang="zh-CN" sz="2000" dirty="0">
                <a:latin typeface="Consolas" panose="020B0609020204030204" pitchFamily="49" charset="0"/>
              </a:rPr>
              <a:t>FutureTask&lt;Integer&gt; futureTask </a:t>
            </a:r>
            <a:r>
              <a:rPr lang="zh-CN" altLang="zh-CN" sz="20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2000" dirty="0">
                <a:latin typeface="Consolas" panose="020B0609020204030204" pitchFamily="49" charset="0"/>
              </a:rPr>
              <a:t>FutureTask&lt;&gt;(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2000" dirty="0">
                <a:latin typeface="Consolas" panose="020B0609020204030204" pitchFamily="49" charset="0"/>
              </a:rPr>
              <a:t>Thread3())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    new </a:t>
            </a:r>
            <a:r>
              <a:rPr lang="zh-CN" altLang="zh-CN" sz="2000" dirty="0">
                <a:latin typeface="Consolas" panose="020B0609020204030204" pitchFamily="49" charset="0"/>
              </a:rPr>
              <a:t>Thread(futureTask).start()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dirty="0">
                <a:latin typeface="Consolas" panose="020B0609020204030204" pitchFamily="49" charset="0"/>
              </a:rPr>
              <a:t>System.</a:t>
            </a:r>
            <a:r>
              <a:rPr lang="zh-CN" altLang="zh-CN" sz="2000" i="1" dirty="0">
                <a:solidFill>
                  <a:srgbClr val="9876AA"/>
                </a:solidFill>
                <a:latin typeface="Consolas" panose="020B0609020204030204" pitchFamily="49" charset="0"/>
              </a:rPr>
              <a:t>err</a:t>
            </a:r>
            <a:r>
              <a:rPr lang="zh-CN" altLang="zh-CN" sz="2000" dirty="0">
                <a:latin typeface="Consolas" panose="020B0609020204030204" pitchFamily="49" charset="0"/>
              </a:rPr>
              <a:t>.println(futureTask.get())</a:t>
            </a:r>
            <a:r>
              <a:rPr lang="zh-CN" altLang="zh-CN" sz="2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2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2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代码演示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代码演示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B83A3F40-E2BD-4D1F-8186-B229B27551CE}"/>
              </a:ext>
            </a:extLst>
          </p:cNvPr>
          <p:cNvSpPr txBox="1"/>
          <p:nvPr/>
        </p:nvSpPr>
        <p:spPr>
          <a:xfrm>
            <a:off x="407368" y="1052736"/>
            <a:ext cx="111061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(String[] args)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Exception{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Thread1().start()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第一种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Thread(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Thread2()).start()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第二种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第三种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FutureTask&lt;Integer&gt; futureTask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FutureTask&lt;&gt;(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Thread3()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Thread(futureTask).start()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.println(futureTask.get())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Consolas" panose="020B0609020204030204" pitchFamily="49" charset="0"/>
              </a:rPr>
              <a:t>运行结果</a:t>
            </a:r>
            <a:r>
              <a:rPr lang="en-US" altLang="zh-CN" sz="2000" dirty="0"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"D:\Program Files\Java\jdk1.8.0_211\bin\java.exe"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创建方式一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继承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Thread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类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重写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方法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创建方式二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实现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Runnable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接口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重写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方法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创建方式三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实现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Callable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接口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重写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call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方法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Arial" panose="020B0604020202020204" pitchFamily="34" charset="0"/>
              </a:rPr>
              <a:t>1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Arial" panose="020B0604020202020204" pitchFamily="34" charset="0"/>
              </a:rPr>
              <a:t>Process finished with exit code 0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3190</Words>
  <Application>Microsoft Office PowerPoint</Application>
  <PresentationFormat>宽屏</PresentationFormat>
  <Paragraphs>307</Paragraphs>
  <Slides>34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-apple-system</vt:lpstr>
      <vt:lpstr>Arial Unicode MS</vt:lpstr>
      <vt:lpstr>PingFang SC</vt:lpstr>
      <vt:lpstr>PT Mono</vt:lpstr>
      <vt:lpstr>华文宋体</vt:lpstr>
      <vt:lpstr>宋体</vt:lpstr>
      <vt:lpstr>微软雅黑</vt:lpstr>
      <vt:lpstr>Arial</vt:lpstr>
      <vt:lpstr>Arial</vt:lpstr>
      <vt:lpstr>Calibri</vt:lpstr>
      <vt:lpstr>Consolas</vt:lpstr>
      <vt:lpstr>Office 主题</vt:lpstr>
      <vt:lpstr>自定义设计方案</vt:lpstr>
      <vt:lpstr>1_自定义设计方案</vt:lpstr>
      <vt:lpstr>Equation.3</vt:lpstr>
      <vt:lpstr>JAVA线程</vt:lpstr>
      <vt:lpstr>目录</vt:lpstr>
      <vt:lpstr>项目介绍</vt:lpstr>
      <vt:lpstr>基本概念-1.1 线程的生命周期 </vt:lpstr>
      <vt:lpstr>基本概念-1.2 线程的创建</vt:lpstr>
      <vt:lpstr>代码演示-1.3 线程的创建1</vt:lpstr>
      <vt:lpstr>代码演示-1.3 线程的创建2</vt:lpstr>
      <vt:lpstr>代码演示-1.3 线程的创建3</vt:lpstr>
      <vt:lpstr>代码演示-1.3 代码演示</vt:lpstr>
      <vt:lpstr>1.3 部分源码-Thread</vt:lpstr>
      <vt:lpstr>1.4 部分源码-FutureTask</vt:lpstr>
      <vt:lpstr>ThreadLocal</vt:lpstr>
      <vt:lpstr>2.1 ThreadLocal简介 </vt:lpstr>
      <vt:lpstr>2.2 ThreadLocal使用场景 </vt:lpstr>
      <vt:lpstr>线程池</vt:lpstr>
      <vt:lpstr>线程池-3.1 线程池介绍</vt:lpstr>
      <vt:lpstr>线程池-3.2 为什么使用线程池</vt:lpstr>
      <vt:lpstr>线程池-3.3 线程池主要参数</vt:lpstr>
      <vt:lpstr>线程池-3.4 执行流程</vt:lpstr>
      <vt:lpstr>线程池-3.5 线程池使用</vt:lpstr>
      <vt:lpstr>线程池-3.6 补充内容</vt:lpstr>
      <vt:lpstr>线程池-3.6.1 拒绝策略</vt:lpstr>
      <vt:lpstr>线程池-3.6.2 阻塞队列(BlockingQueue)</vt:lpstr>
      <vt:lpstr>线程池-3.6.2 阻塞队列(BlockingQueue)</vt:lpstr>
      <vt:lpstr>线程池-3.6.2 阻塞队列(BlockingQueue)</vt:lpstr>
      <vt:lpstr>效果展示</vt:lpstr>
      <vt:lpstr>效果展示</vt:lpstr>
      <vt:lpstr>项目应用</vt:lpstr>
      <vt:lpstr>项目应用-5.1 案例介绍</vt:lpstr>
      <vt:lpstr>项目应用-5.2 代码演示</vt:lpstr>
      <vt:lpstr>项目应用-5.3 了解部分-相关概念</vt:lpstr>
      <vt:lpstr>项目应用-5.3 了解部分-如何设置参数</vt:lpstr>
      <vt:lpstr>项目应用-5.3 了解部分-代码演示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李 伟</cp:lastModifiedBy>
  <cp:revision>654</cp:revision>
  <dcterms:created xsi:type="dcterms:W3CDTF">2017-04-19T06:25:00Z</dcterms:created>
  <dcterms:modified xsi:type="dcterms:W3CDTF">2021-02-07T12:22:05Z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