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3B4D-107C-42E2-82E3-9B09DF33629F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E2A7F-EA19-4E41-B908-D81FFE7F14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67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E2A7F-EA19-4E41-B908-D81FFE7F140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72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EB14-9F2B-4C76-B791-F1C7DD122A6A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75FCD81-3348-46F9-A3E7-4449814324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02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EB14-9F2B-4C76-B791-F1C7DD122A6A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75FCD81-3348-46F9-A3E7-4449814324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96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EB14-9F2B-4C76-B791-F1C7DD122A6A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75FCD81-3348-46F9-A3E7-4449814324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79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EB14-9F2B-4C76-B791-F1C7DD122A6A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75FCD81-3348-46F9-A3E7-4449814324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833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EB14-9F2B-4C76-B791-F1C7DD122A6A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75FCD81-3348-46F9-A3E7-4449814324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077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EB14-9F2B-4C76-B791-F1C7DD122A6A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D81-3348-46F9-A3E7-4449814324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834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EB14-9F2B-4C76-B791-F1C7DD122A6A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D81-3348-46F9-A3E7-4449814324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717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EB14-9F2B-4C76-B791-F1C7DD122A6A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D81-3348-46F9-A3E7-4449814324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424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77DEB14-9F2B-4C76-B791-F1C7DD122A6A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75FCD81-3348-46F9-A3E7-4449814324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67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EB14-9F2B-4C76-B791-F1C7DD122A6A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D81-3348-46F9-A3E7-4449814324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46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EB14-9F2B-4C76-B791-F1C7DD122A6A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75FCD81-3348-46F9-A3E7-4449814324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19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EB14-9F2B-4C76-B791-F1C7DD122A6A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D81-3348-46F9-A3E7-4449814324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46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EB14-9F2B-4C76-B791-F1C7DD122A6A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D81-3348-46F9-A3E7-4449814324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EB14-9F2B-4C76-B791-F1C7DD122A6A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D81-3348-46F9-A3E7-4449814324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5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EB14-9F2B-4C76-B791-F1C7DD122A6A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D81-3348-46F9-A3E7-4449814324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8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EB14-9F2B-4C76-B791-F1C7DD122A6A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D81-3348-46F9-A3E7-4449814324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77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EB14-9F2B-4C76-B791-F1C7DD122A6A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D81-3348-46F9-A3E7-4449814324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2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DEB14-9F2B-4C76-B791-F1C7DD122A6A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FCD81-3348-46F9-A3E7-4449814324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076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435EF-019C-EA03-99F1-DE2C29CE6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Java EE Application </a:t>
            </a:r>
            <a:br>
              <a:rPr lang="en-US" altLang="zh-TW" dirty="0"/>
            </a:br>
            <a:r>
              <a:rPr lang="en-US" altLang="zh-TW" dirty="0"/>
              <a:t>1z0-900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A8BE2B-E024-BDE0-DBBC-5B71C0A46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江聖榮</a:t>
            </a:r>
          </a:p>
        </p:txBody>
      </p:sp>
    </p:spTree>
    <p:extLst>
      <p:ext uri="{BB962C8B-B14F-4D97-AF65-F5344CB8AC3E}">
        <p14:creationId xmlns:p14="http://schemas.microsoft.com/office/powerpoint/2010/main" val="359461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5AA89-119D-B810-32FE-A7647860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安裝工具與環境設定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06E3CD-BBC6-E590-4786-886B11BC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JDK 11(</a:t>
            </a:r>
            <a:r>
              <a:rPr lang="zh-TW" altLang="en-US" dirty="0"/>
              <a:t>最少 </a:t>
            </a:r>
            <a:r>
              <a:rPr lang="en-US" altLang="zh-TW" dirty="0"/>
              <a:t>8</a:t>
            </a:r>
            <a:r>
              <a:rPr lang="zh-TW" altLang="en-US" dirty="0"/>
              <a:t>以後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Eclipse java EE web</a:t>
            </a:r>
            <a:r>
              <a:rPr lang="zh-TW" altLang="en-US" dirty="0"/>
              <a:t>版</a:t>
            </a:r>
            <a:endParaRPr lang="en-US" altLang="zh-TW" dirty="0"/>
          </a:p>
          <a:p>
            <a:r>
              <a:rPr lang="en-US" altLang="zh-TW" dirty="0" err="1"/>
              <a:t>Mysql</a:t>
            </a:r>
            <a:r>
              <a:rPr lang="en-US" altLang="zh-TW" dirty="0"/>
              <a:t> 8.0</a:t>
            </a:r>
          </a:p>
          <a:p>
            <a:r>
              <a:rPr lang="en-US" altLang="zh-TW" dirty="0"/>
              <a:t>Tomcat 9.0/</a:t>
            </a:r>
            <a:r>
              <a:rPr lang="en-US" altLang="zh-TW" dirty="0" err="1"/>
              <a:t>TomEE</a:t>
            </a:r>
            <a:r>
              <a:rPr lang="en-US" altLang="zh-TW" dirty="0"/>
              <a:t>(</a:t>
            </a:r>
            <a:r>
              <a:rPr lang="en-US" altLang="zh-TW" dirty="0" err="1"/>
              <a:t>restFul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甲骨文原廠認證用 </a:t>
            </a:r>
            <a:r>
              <a:rPr lang="en-US" altLang="zh-TW" dirty="0"/>
              <a:t>1z0-900</a:t>
            </a:r>
          </a:p>
          <a:p>
            <a:pPr lvl="1"/>
            <a:r>
              <a:rPr lang="en-US" altLang="zh-TW" dirty="0"/>
              <a:t>NetBeans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50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F9ADF-9BD6-4F04-1F8B-15C708BE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web</a:t>
            </a:r>
            <a:r>
              <a:rPr lang="zh-TW" altLang="en-US" dirty="0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6E8A3-2A24-D89B-1637-B8AD46B8D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web</a:t>
            </a:r>
          </a:p>
          <a:p>
            <a:r>
              <a:rPr lang="en-US" altLang="zh-TW" dirty="0"/>
              <a:t>SRC/main/java</a:t>
            </a:r>
          </a:p>
          <a:p>
            <a:r>
              <a:rPr lang="en-US" altLang="zh-TW" dirty="0" err="1"/>
              <a:t>Src</a:t>
            </a:r>
            <a:r>
              <a:rPr lang="en-US" altLang="zh-TW" dirty="0"/>
              <a:t>/main/webapp</a:t>
            </a:r>
          </a:p>
          <a:p>
            <a:r>
              <a:rPr lang="en-US" altLang="zh-TW" dirty="0"/>
              <a:t>Web server</a:t>
            </a:r>
            <a:r>
              <a:rPr lang="zh-TW" altLang="en-US" dirty="0"/>
              <a:t>測試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8E048188-D557-81E5-66B1-0D6D26F05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00" y="2336873"/>
            <a:ext cx="4467286" cy="410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4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F84F9-B742-09FD-16AE-33DE68BB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</a:t>
            </a:r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24B636-F569-047D-3756-A4ACBA55DC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HTML4/5</a:t>
            </a:r>
          </a:p>
          <a:p>
            <a:r>
              <a:rPr lang="en-US" altLang="zh-TW" dirty="0"/>
              <a:t>&lt;body&gt;&lt;/body&gt;</a:t>
            </a:r>
          </a:p>
          <a:p>
            <a:r>
              <a:rPr lang="zh-TW" altLang="en-US" dirty="0"/>
              <a:t>標記排版</a:t>
            </a:r>
            <a:endParaRPr lang="en-US" altLang="zh-TW" dirty="0"/>
          </a:p>
          <a:p>
            <a:r>
              <a:rPr lang="zh-TW" altLang="en-US" dirty="0"/>
              <a:t>字體</a:t>
            </a:r>
            <a:endParaRPr lang="en-US" altLang="zh-TW" dirty="0"/>
          </a:p>
          <a:p>
            <a:r>
              <a:rPr lang="zh-TW" altLang="en-US" dirty="0"/>
              <a:t>顏色</a:t>
            </a:r>
            <a:endParaRPr lang="en-US" altLang="zh-TW" dirty="0"/>
          </a:p>
          <a:p>
            <a:r>
              <a:rPr lang="zh-TW" altLang="en-US" dirty="0"/>
              <a:t>超連結</a:t>
            </a:r>
            <a:endParaRPr lang="en-US" altLang="zh-TW" dirty="0"/>
          </a:p>
          <a:p>
            <a:r>
              <a:rPr lang="zh-TW" altLang="en-US" dirty="0"/>
              <a:t>圖片</a:t>
            </a:r>
            <a:endParaRPr lang="en-US" altLang="zh-TW" dirty="0"/>
          </a:p>
          <a:p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表單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DA7204-E8BE-85B1-537F-CB11AABBCF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參考網站</a:t>
            </a:r>
            <a:endParaRPr lang="en-US" altLang="zh-TW" dirty="0"/>
          </a:p>
          <a:p>
            <a:r>
              <a:rPr lang="en-US" altLang="zh-TW" dirty="0"/>
              <a:t>9w2u</a:t>
            </a:r>
          </a:p>
          <a:p>
            <a:r>
              <a:rPr lang="en-US" altLang="zh-TW" dirty="0"/>
              <a:t>W3school</a:t>
            </a:r>
          </a:p>
          <a:p>
            <a:r>
              <a:rPr lang="zh-TW" altLang="en-US" dirty="0"/>
              <a:t>菜鳥教程</a:t>
            </a:r>
            <a:endParaRPr lang="en-US" altLang="zh-TW" dirty="0"/>
          </a:p>
          <a:p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Java 8 </a:t>
            </a:r>
            <a:r>
              <a:rPr lang="en-US" altLang="zh-TW" dirty="0" err="1"/>
              <a:t>api</a:t>
            </a:r>
            <a:endParaRPr lang="en-US" altLang="zh-TW" dirty="0"/>
          </a:p>
          <a:p>
            <a:pPr lvl="1"/>
            <a:r>
              <a:rPr lang="en-US" altLang="zh-TW" dirty="0"/>
              <a:t>Servlet 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743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4F296-8125-AD5F-E0F3-54AE35E0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認證代號</a:t>
            </a:r>
            <a:r>
              <a:rPr lang="en-US" altLang="zh-TW" dirty="0"/>
              <a:t>1z0-900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5F13B799-7C66-AC13-A1DA-9628F5428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97" y="2438400"/>
            <a:ext cx="8769165" cy="4172054"/>
          </a:xfrm>
        </p:spPr>
      </p:pic>
    </p:spTree>
    <p:extLst>
      <p:ext uri="{BB962C8B-B14F-4D97-AF65-F5344CB8AC3E}">
        <p14:creationId xmlns:p14="http://schemas.microsoft.com/office/powerpoint/2010/main" val="206602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768DE6-C43A-0BBB-C863-80C8215B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1z0-900 </a:t>
            </a:r>
            <a:r>
              <a:rPr lang="zh-TW" altLang="en-US" dirty="0"/>
              <a:t>課程內容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7AC902-EFAB-A3C9-191D-96CF288F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時數</a:t>
            </a:r>
            <a:r>
              <a:rPr lang="en-US" altLang="zh-TW" dirty="0"/>
              <a:t>:48hrs</a:t>
            </a:r>
          </a:p>
          <a:p>
            <a:r>
              <a:rPr lang="zh-TW" altLang="en-US" b="0" i="0" dirty="0">
                <a:solidFill>
                  <a:srgbClr val="FFFFFF"/>
                </a:solidFill>
                <a:effectLst/>
                <a:latin typeface="Noto Sans TC"/>
              </a:rPr>
              <a:t>先備能力</a:t>
            </a:r>
            <a:r>
              <a:rPr lang="en-US" altLang="zh-TW" b="0" i="0" dirty="0">
                <a:solidFill>
                  <a:srgbClr val="FFFFFF"/>
                </a:solidFill>
                <a:effectLst/>
                <a:latin typeface="Noto Sans TC"/>
              </a:rPr>
              <a:t>:java OCP </a:t>
            </a:r>
            <a:r>
              <a:rPr lang="en-US" altLang="zh-TW" dirty="0">
                <a:solidFill>
                  <a:srgbClr val="FFFFFF"/>
                </a:solidFill>
                <a:latin typeface="Noto Sans TC"/>
              </a:rPr>
              <a:t>1z0-819</a:t>
            </a:r>
          </a:p>
          <a:p>
            <a:r>
              <a:rPr lang="zh-TW" altLang="en-US" dirty="0">
                <a:solidFill>
                  <a:srgbClr val="FFFFFF"/>
                </a:solidFill>
                <a:latin typeface="Noto Sans TC"/>
              </a:rPr>
              <a:t>參考</a:t>
            </a:r>
            <a:endParaRPr lang="en-US" altLang="zh-TW" dirty="0">
              <a:solidFill>
                <a:srgbClr val="FFFFFF"/>
              </a:solidFill>
              <a:latin typeface="Noto Sans TC"/>
            </a:endParaRPr>
          </a:p>
          <a:p>
            <a:pPr lvl="1"/>
            <a:r>
              <a:rPr lang="en-US" altLang="zh-TW" dirty="0">
                <a:solidFill>
                  <a:srgbClr val="FFFFFF"/>
                </a:solidFill>
                <a:latin typeface="Noto Sans TC"/>
              </a:rPr>
              <a:t>oracle</a:t>
            </a:r>
            <a:r>
              <a:rPr lang="zh-TW" altLang="en-US" dirty="0">
                <a:solidFill>
                  <a:srgbClr val="FFFFFF"/>
                </a:solidFill>
                <a:latin typeface="Noto Sans TC"/>
              </a:rPr>
              <a:t>官網</a:t>
            </a:r>
            <a:endParaRPr lang="en-US" altLang="zh-TW" dirty="0">
              <a:solidFill>
                <a:srgbClr val="FFFFFF"/>
              </a:solidFill>
              <a:latin typeface="Noto Sans TC"/>
            </a:endParaRPr>
          </a:p>
          <a:p>
            <a:pPr lvl="1"/>
            <a:r>
              <a:rPr lang="zh-TW" altLang="en-US" dirty="0">
                <a:solidFill>
                  <a:srgbClr val="FFFFFF"/>
                </a:solidFill>
                <a:latin typeface="Noto Sans TC"/>
              </a:rPr>
              <a:t>巨匠</a:t>
            </a:r>
            <a:endParaRPr lang="en-US" altLang="zh-TW" dirty="0">
              <a:solidFill>
                <a:srgbClr val="FFFFFF"/>
              </a:solidFill>
              <a:latin typeface="Noto Sans TC"/>
            </a:endParaRPr>
          </a:p>
          <a:p>
            <a:endParaRPr lang="zh-TW" altLang="en-US" dirty="0"/>
          </a:p>
        </p:txBody>
      </p:sp>
      <p:pic>
        <p:nvPicPr>
          <p:cNvPr id="5" name="圖片 4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6594EDE9-8B4A-6105-B592-4ACFB1F86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0" y="2073586"/>
            <a:ext cx="6147199" cy="46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0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4AE7C-5C52-498B-4F62-11FA3CFB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基本網路架構應用知識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CE02AE6-4049-7492-E35B-DF983C96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0641"/>
          </a:xfrm>
        </p:spPr>
        <p:txBody>
          <a:bodyPr/>
          <a:lstStyle/>
          <a:p>
            <a:r>
              <a:rPr lang="zh-TW" altLang="en-US" dirty="0"/>
              <a:t>目的</a:t>
            </a:r>
          </a:p>
          <a:p>
            <a:r>
              <a:rPr lang="zh-TW" altLang="en-US" dirty="0"/>
              <a:t>設備</a:t>
            </a:r>
            <a:endParaRPr lang="en-US" altLang="zh-TW" dirty="0"/>
          </a:p>
          <a:p>
            <a:pPr lvl="1"/>
            <a:r>
              <a:rPr lang="zh-TW" altLang="en-US" dirty="0"/>
              <a:t>硬體</a:t>
            </a:r>
            <a:endParaRPr lang="en-US" altLang="zh-TW" dirty="0"/>
          </a:p>
          <a:p>
            <a:pPr lvl="1"/>
            <a:r>
              <a:rPr lang="zh-TW" altLang="en-US" dirty="0"/>
              <a:t>軟體</a:t>
            </a:r>
          </a:p>
          <a:p>
            <a:r>
              <a:rPr lang="zh-TW" altLang="en-US" dirty="0"/>
              <a:t>通訊協定</a:t>
            </a:r>
          </a:p>
          <a:p>
            <a:r>
              <a:rPr lang="zh-TW" altLang="en-US" dirty="0"/>
              <a:t>基本指令</a:t>
            </a:r>
          </a:p>
          <a:p>
            <a:endParaRPr lang="zh-TW" altLang="en-US" dirty="0"/>
          </a:p>
        </p:txBody>
      </p:sp>
      <p:pic>
        <p:nvPicPr>
          <p:cNvPr id="9" name="圖片 8" descr="一張含有 天空, 街燈, 戶外, Neon 的圖片&#10;&#10;自動產生的描述">
            <a:extLst>
              <a:ext uri="{FF2B5EF4-FFF2-40B4-BE49-F238E27FC236}">
                <a16:creationId xmlns:a16="http://schemas.microsoft.com/office/drawing/2014/main" id="{DFD238DA-949C-43D5-3E54-9DF384EE5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72" y="2092098"/>
            <a:ext cx="7806307" cy="439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2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B05B2-8D89-5AEA-6443-6B301F27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網路架構目的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C806E0-4B43-2720-58C0-1330072D7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020824"/>
            <a:ext cx="4698358" cy="4517136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</a:rPr>
              <a:t>有效的資源共享</a:t>
            </a:r>
          </a:p>
          <a:p>
            <a:pPr lvl="1"/>
            <a:r>
              <a:rPr lang="zh-TW" altLang="en-US" sz="1900" dirty="0"/>
              <a:t>讓不同設備之間能夠共享資源（如檔案、印表機、伺服器等），提高效率並降低成本。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</a:rPr>
              <a:t>通訊與連接</a:t>
            </a:r>
          </a:p>
          <a:p>
            <a:pPr lvl="1"/>
            <a:r>
              <a:rPr lang="zh-TW" altLang="en-US" sz="1900" dirty="0"/>
              <a:t>支援設備之間的即時通訊，例如電子郵件、視訊會議、訊息傳輸等。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</a:rPr>
              <a:t>提升可擴展性</a:t>
            </a:r>
          </a:p>
          <a:p>
            <a:pPr lvl="1"/>
            <a:r>
              <a:rPr lang="zh-TW" altLang="en-US" sz="1900" dirty="0"/>
              <a:t>設計一個可以隨著需求變化輕鬆擴展的網路，無論是增加新設備、新用戶，還是應對更高的流量需求。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</a:rPr>
              <a:t>提高可靠性</a:t>
            </a:r>
          </a:p>
          <a:p>
            <a:pPr lvl="1"/>
            <a:r>
              <a:rPr lang="zh-TW" altLang="en-US" sz="1900" dirty="0"/>
              <a:t>透過備援（</a:t>
            </a:r>
            <a:r>
              <a:rPr lang="en-US" altLang="zh-TW" sz="1900" dirty="0"/>
              <a:t>Redundancy</a:t>
            </a:r>
            <a:r>
              <a:rPr lang="zh-TW" altLang="en-US" sz="1900" dirty="0"/>
              <a:t>）和錯誤處理機制來確保網路在故障時仍能維持運行。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</a:rPr>
              <a:t>安全性保障</a:t>
            </a:r>
          </a:p>
          <a:p>
            <a:pPr lvl="1"/>
            <a:r>
              <a:rPr lang="zh-TW" altLang="en-US" sz="1900" dirty="0"/>
              <a:t>防範未經授權的存取，保護敏感數據和資源免受攻擊或洩漏。</a:t>
            </a:r>
          </a:p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397CAF7-2DF1-6909-559A-6A513D680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123" y="2112264"/>
            <a:ext cx="4700058" cy="4425696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zh-TW" altLang="en-US" b="1" dirty="0">
                <a:solidFill>
                  <a:schemeClr val="bg1"/>
                </a:solidFill>
              </a:rPr>
              <a:t>效率優化</a:t>
            </a:r>
          </a:p>
          <a:p>
            <a:pPr lvl="1"/>
            <a:r>
              <a:rPr lang="zh-TW" altLang="en-US" sz="1900" dirty="0"/>
              <a:t>透過良好的設計，最大限度地減少延遲（</a:t>
            </a:r>
            <a:r>
              <a:rPr lang="en-US" altLang="zh-TW" sz="1900" dirty="0"/>
              <a:t>Latency</a:t>
            </a:r>
            <a:r>
              <a:rPr lang="zh-TW" altLang="en-US" sz="1900" dirty="0"/>
              <a:t>）、數據丟失，並提高網路速度和效能。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zh-TW" altLang="en-US" b="1" dirty="0">
                <a:solidFill>
                  <a:schemeClr val="bg1"/>
                </a:solidFill>
              </a:rPr>
              <a:t>降低運營成本</a:t>
            </a:r>
          </a:p>
          <a:p>
            <a:pPr lvl="1"/>
            <a:r>
              <a:rPr lang="zh-TW" altLang="en-US" sz="1900" dirty="0"/>
              <a:t>合理的架構設計可以減少管理和維護的複雜性，從而降低運營成本。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 startAt="6"/>
            </a:pPr>
            <a:r>
              <a:rPr lang="zh-TW" altLang="en-US" sz="2400" b="1" dirty="0">
                <a:solidFill>
                  <a:schemeClr val="bg1"/>
                </a:solidFill>
              </a:rPr>
              <a:t>標準化與互通性</a:t>
            </a:r>
          </a:p>
          <a:p>
            <a:pPr lvl="1"/>
            <a:r>
              <a:rPr lang="zh-TW" altLang="en-US" sz="1900" dirty="0"/>
              <a:t>促進不同廠商設備和技術的相容性，確保網路設備之間的互操作性。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zh-TW" altLang="en-US" b="1" dirty="0">
                <a:solidFill>
                  <a:schemeClr val="bg1"/>
                </a:solidFill>
              </a:rPr>
              <a:t>支援多種應用和服務</a:t>
            </a:r>
          </a:p>
          <a:p>
            <a:pPr lvl="1"/>
            <a:r>
              <a:rPr lang="zh-TW" altLang="en-US" sz="1900" dirty="0"/>
              <a:t>提供基礎設施來支持多種應用（如資料庫、雲服務、物聯網等）和服務（如</a:t>
            </a:r>
            <a:r>
              <a:rPr lang="en-US" altLang="zh-TW" sz="1900" dirty="0"/>
              <a:t>VoIP</a:t>
            </a:r>
            <a:r>
              <a:rPr lang="zh-TW" altLang="en-US" sz="1900" dirty="0"/>
              <a:t>、流媒體、數據分析）</a:t>
            </a:r>
            <a:r>
              <a:rPr lang="zh-TW" altLang="en-US" dirty="0"/>
              <a:t>。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zh-TW" altLang="en-US" b="1" dirty="0">
                <a:solidFill>
                  <a:schemeClr val="bg1"/>
                </a:solidFill>
              </a:rPr>
              <a:t>易於管理與監控</a:t>
            </a:r>
          </a:p>
          <a:p>
            <a:pPr lvl="1"/>
            <a:r>
              <a:rPr lang="zh-TW" altLang="en-US" sz="1900" dirty="0"/>
              <a:t>通過集中化管理和自動化工具，簡化網路的配置、監控和故障排除。</a:t>
            </a:r>
          </a:p>
        </p:txBody>
      </p:sp>
    </p:spTree>
    <p:extLst>
      <p:ext uri="{BB962C8B-B14F-4D97-AF65-F5344CB8AC3E}">
        <p14:creationId xmlns:p14="http://schemas.microsoft.com/office/powerpoint/2010/main" val="294007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ED28A-8553-2B1B-443B-1AF2D744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網路架構設備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D98D42-67CD-0328-B2D3-6F71335ABC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硬體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D92FE1-C6F9-C8EF-E9EA-1C1D3FBD3C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應用軟體</a:t>
            </a:r>
          </a:p>
        </p:txBody>
      </p:sp>
      <p:pic>
        <p:nvPicPr>
          <p:cNvPr id="6" name="圖片 5" descr="一張含有 圖表, 寫生 的圖片&#10;&#10;自動產生的描述">
            <a:extLst>
              <a:ext uri="{FF2B5EF4-FFF2-40B4-BE49-F238E27FC236}">
                <a16:creationId xmlns:a16="http://schemas.microsoft.com/office/drawing/2014/main" id="{C7AFC107-6BB9-F07D-D868-FE62123D7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6" y="3218688"/>
            <a:ext cx="5010150" cy="2552700"/>
          </a:xfrm>
          <a:prstGeom prst="rect">
            <a:avLst/>
          </a:prstGeom>
        </p:spPr>
      </p:pic>
      <p:pic>
        <p:nvPicPr>
          <p:cNvPr id="8" name="圖片 7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2A1F54AD-8A5F-B5CB-CFC0-3875AB0DF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40" y="2857420"/>
            <a:ext cx="4975832" cy="370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1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62FC5-EB16-9B97-8678-B8E28500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通訊協定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27EC2D-1BD2-AC46-2771-76065FFF7A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資料分享與溝通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2A8F57-9A0F-D1B2-B1D3-BDFAD37F50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TCP/IP</a:t>
            </a:r>
            <a:endParaRPr lang="zh-TW" altLang="en-US" dirty="0"/>
          </a:p>
        </p:txBody>
      </p:sp>
      <p:pic>
        <p:nvPicPr>
          <p:cNvPr id="6" name="圖片 5" descr="一張含有 文字, 圖表, 螢幕擷取畫面, 字型 的圖片&#10;&#10;自動產生的描述">
            <a:extLst>
              <a:ext uri="{FF2B5EF4-FFF2-40B4-BE49-F238E27FC236}">
                <a16:creationId xmlns:a16="http://schemas.microsoft.com/office/drawing/2014/main" id="{45F15A35-3106-7C8C-9928-282F2608E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23" y="3324922"/>
            <a:ext cx="4948786" cy="2623854"/>
          </a:xfrm>
          <a:prstGeom prst="rect">
            <a:avLst/>
          </a:prstGeom>
        </p:spPr>
      </p:pic>
      <p:pic>
        <p:nvPicPr>
          <p:cNvPr id="8" name="圖片 7" descr="一張含有 文字, 螢幕擷取畫面, 字型, Rectangle 的圖片&#10;&#10;自動產生的描述">
            <a:extLst>
              <a:ext uri="{FF2B5EF4-FFF2-40B4-BE49-F238E27FC236}">
                <a16:creationId xmlns:a16="http://schemas.microsoft.com/office/drawing/2014/main" id="{48014380-7610-C551-2054-CFB7BC56A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0" y="2992404"/>
            <a:ext cx="6260317" cy="32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9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EE0D325-D2A3-C999-D102-06728484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 line</a:t>
            </a:r>
            <a:r>
              <a:rPr lang="zh-TW" altLang="en-US" dirty="0"/>
              <a:t>基本指令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2EDF2C-A5C9-A30E-94FA-DCD1EB3BA7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Windows-</a:t>
            </a:r>
            <a:r>
              <a:rPr lang="en-US" altLang="zh-TW" dirty="0" err="1"/>
              <a:t>cmd</a:t>
            </a:r>
            <a:endParaRPr lang="en-US" altLang="zh-TW" dirty="0"/>
          </a:p>
          <a:p>
            <a:pPr lvl="1"/>
            <a:r>
              <a:rPr lang="en-US" altLang="zh-TW" dirty="0"/>
              <a:t>Ipconfig</a:t>
            </a:r>
          </a:p>
          <a:p>
            <a:pPr lvl="1"/>
            <a:r>
              <a:rPr lang="en-US" altLang="zh-TW" dirty="0"/>
              <a:t>Ping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B14B4F3-E63A-7979-08E9-A8DD2D3FF1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Mac/</a:t>
            </a:r>
            <a:r>
              <a:rPr lang="en-US" altLang="zh-TW" dirty="0" err="1"/>
              <a:t>linux</a:t>
            </a:r>
            <a:r>
              <a:rPr lang="en-US" altLang="zh-TW" dirty="0"/>
              <a:t>-terminal</a:t>
            </a:r>
          </a:p>
          <a:p>
            <a:pPr lvl="1"/>
            <a:r>
              <a:rPr lang="en-US" altLang="zh-TW" dirty="0" err="1"/>
              <a:t>Ifconfig</a:t>
            </a:r>
            <a:endParaRPr lang="en-US" altLang="zh-TW" dirty="0"/>
          </a:p>
          <a:p>
            <a:pPr lvl="1"/>
            <a:r>
              <a:rPr lang="en-US" altLang="zh-TW" dirty="0"/>
              <a:t>ping</a:t>
            </a:r>
          </a:p>
          <a:p>
            <a:endParaRPr lang="zh-TW" altLang="en-US" dirty="0"/>
          </a:p>
        </p:txBody>
      </p:sp>
      <p:pic>
        <p:nvPicPr>
          <p:cNvPr id="8" name="圖片 7" descr="一張含有 文字, 螢幕擷取畫面, 字型, 黑色 的圖片&#10;&#10;自動產生的描述">
            <a:extLst>
              <a:ext uri="{FF2B5EF4-FFF2-40B4-BE49-F238E27FC236}">
                <a16:creationId xmlns:a16="http://schemas.microsoft.com/office/drawing/2014/main" id="{A43AF857-A97A-273D-D855-CF1FF4319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9" y="3883355"/>
            <a:ext cx="9613861" cy="19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80213-5EB3-0168-635A-259161A1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fullStack</a:t>
            </a:r>
            <a:r>
              <a:rPr lang="en-US" altLang="zh-TW" dirty="0"/>
              <a:t> web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FEE4D7-7DFF-2FB0-B465-532EE35A9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3500" b="1" dirty="0" err="1">
                <a:solidFill>
                  <a:schemeClr val="bg1"/>
                </a:solidFill>
              </a:rPr>
              <a:t>backEND</a:t>
            </a:r>
            <a:endParaRPr lang="en-US" altLang="zh-TW" sz="3500" b="1" dirty="0">
              <a:solidFill>
                <a:schemeClr val="bg1"/>
              </a:solidFill>
            </a:endParaRPr>
          </a:p>
          <a:p>
            <a:r>
              <a:rPr lang="en-US" altLang="zh-TW" sz="3500" b="1" dirty="0">
                <a:solidFill>
                  <a:schemeClr val="bg1"/>
                </a:solidFill>
              </a:rPr>
              <a:t>webservice</a:t>
            </a:r>
          </a:p>
          <a:p>
            <a:pPr lvl="1"/>
            <a:r>
              <a:rPr lang="en-US" altLang="zh-TW" dirty="0"/>
              <a:t>http</a:t>
            </a:r>
          </a:p>
          <a:p>
            <a:pPr lvl="1"/>
            <a:r>
              <a:rPr lang="en-US" altLang="zh-TW" dirty="0"/>
              <a:t>Browser</a:t>
            </a:r>
          </a:p>
          <a:p>
            <a:pPr lvl="1"/>
            <a:r>
              <a:rPr lang="en-US" altLang="zh-TW" dirty="0"/>
              <a:t>Server</a:t>
            </a:r>
          </a:p>
          <a:p>
            <a:pPr lvl="1"/>
            <a:r>
              <a:rPr lang="en-US" altLang="zh-TW" dirty="0"/>
              <a:t>B/S</a:t>
            </a:r>
          </a:p>
          <a:p>
            <a:pPr lvl="1"/>
            <a:r>
              <a:rPr lang="en-US" altLang="zh-TW" dirty="0" err="1"/>
              <a:t>RestFul</a:t>
            </a:r>
            <a:endParaRPr lang="en-US" altLang="zh-TW" dirty="0"/>
          </a:p>
          <a:p>
            <a:r>
              <a:rPr lang="en-US" altLang="zh-TW" sz="3500" b="1" dirty="0" err="1">
                <a:solidFill>
                  <a:schemeClr val="bg1"/>
                </a:solidFill>
              </a:rPr>
              <a:t>webSocket</a:t>
            </a:r>
            <a:endParaRPr lang="en-US" altLang="zh-TW" sz="3500" b="1" dirty="0">
              <a:solidFill>
                <a:schemeClr val="bg1"/>
              </a:solidFill>
            </a:endParaRPr>
          </a:p>
          <a:p>
            <a:pPr lvl="1"/>
            <a:r>
              <a:rPr lang="en-US" altLang="zh-TW" dirty="0"/>
              <a:t>TCP</a:t>
            </a:r>
          </a:p>
          <a:p>
            <a:pPr lvl="1"/>
            <a:r>
              <a:rPr lang="en-US" altLang="zh-TW" dirty="0"/>
              <a:t>Http</a:t>
            </a:r>
          </a:p>
          <a:p>
            <a:pPr lvl="1"/>
            <a:r>
              <a:rPr lang="en-US" altLang="zh-TW" dirty="0"/>
              <a:t>port</a:t>
            </a:r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3971EB1-2BBC-A878-7C56-FAAFB9128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7136" y="2336873"/>
            <a:ext cx="5777045" cy="35993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3500" b="1" dirty="0" err="1">
                <a:solidFill>
                  <a:schemeClr val="bg1"/>
                </a:solidFill>
              </a:rPr>
              <a:t>frontEnd</a:t>
            </a:r>
            <a:endParaRPr lang="en-US" altLang="zh-TW" sz="3500" b="1" dirty="0">
              <a:solidFill>
                <a:schemeClr val="bg1"/>
              </a:solidFill>
            </a:endParaRPr>
          </a:p>
          <a:p>
            <a:r>
              <a:rPr lang="en-US" altLang="zh-TW" dirty="0" err="1"/>
              <a:t>HTML,CSS,javaScript,Jquery,Ajax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5" name="圖片 4" descr="一張含有 圖表, 螢幕擷取畫面, 文字, 設計 的圖片&#10;&#10;自動產生的描述">
            <a:extLst>
              <a:ext uri="{FF2B5EF4-FFF2-40B4-BE49-F238E27FC236}">
                <a16:creationId xmlns:a16="http://schemas.microsoft.com/office/drawing/2014/main" id="{70512638-EB41-CAFA-E701-E460852DC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80" y="3276596"/>
            <a:ext cx="8077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91968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244</TotalTime>
  <Words>427</Words>
  <Application>Microsoft Office PowerPoint</Application>
  <PresentationFormat>寬螢幕</PresentationFormat>
  <Paragraphs>94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Noto Sans TC</vt:lpstr>
      <vt:lpstr>Aptos</vt:lpstr>
      <vt:lpstr>Arial</vt:lpstr>
      <vt:lpstr>Trebuchet MS</vt:lpstr>
      <vt:lpstr>柏林</vt:lpstr>
      <vt:lpstr>Java EE Application  1z0-900 </vt:lpstr>
      <vt:lpstr>認證代號1z0-900</vt:lpstr>
      <vt:lpstr>1z0-900 課程內容</vt:lpstr>
      <vt:lpstr>基本網路架構應用知識</vt:lpstr>
      <vt:lpstr>網路架構目的</vt:lpstr>
      <vt:lpstr>網路架構設備</vt:lpstr>
      <vt:lpstr>通訊協定</vt:lpstr>
      <vt:lpstr>Command line基本指令</vt:lpstr>
      <vt:lpstr>fullStack web架構</vt:lpstr>
      <vt:lpstr>安裝工具與環境設定</vt:lpstr>
      <vt:lpstr>新增web專案</vt:lpstr>
      <vt:lpstr>基本HTML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chan</dc:creator>
  <cp:lastModifiedBy>allen chan</cp:lastModifiedBy>
  <cp:revision>21</cp:revision>
  <dcterms:created xsi:type="dcterms:W3CDTF">2024-11-01T05:39:46Z</dcterms:created>
  <dcterms:modified xsi:type="dcterms:W3CDTF">2024-11-22T16:24:04Z</dcterms:modified>
</cp:coreProperties>
</file>