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7" r:id="rId5"/>
    <p:sldId id="262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22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29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73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21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60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5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44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89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9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8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7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88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20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9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039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mailto:%25@page%20&#23660;&#24615;....%25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8%88%E7%AE%97%E6%A9%9F%E7%A7%91%E5%AD%B8" TargetMode="External"/><Relationship Id="rId2" Type="http://schemas.openxmlformats.org/officeDocument/2006/relationships/hyperlink" Target="https://zh.wikipedia.org/wiki/%E5%BB%BA%E7%AD%91%E8%AE%BE%E8%AE%A1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1724A-9A66-140B-00B1-F41746ABD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EE Application</a:t>
            </a:r>
            <a:br>
              <a:rPr lang="en-US" altLang="zh-TW" dirty="0"/>
            </a:br>
            <a:r>
              <a:rPr lang="en-US" altLang="zh-TW" dirty="0"/>
              <a:t>1z0-900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D52109-E13B-8F0B-87EB-0075C6472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</p:txBody>
      </p:sp>
    </p:spTree>
    <p:extLst>
      <p:ext uri="{BB962C8B-B14F-4D97-AF65-F5344CB8AC3E}">
        <p14:creationId xmlns:p14="http://schemas.microsoft.com/office/powerpoint/2010/main" val="245753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30258-0061-B0C7-0594-CDCF2B4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Jsp(</a:t>
            </a:r>
            <a:r>
              <a:rPr lang="zh-TW" altLang="en-US" sz="2400"/>
              <a:t>全稱</a:t>
            </a:r>
            <a:r>
              <a:rPr lang="en-US" altLang="zh-TW" sz="2400"/>
              <a:t>Jakarta Server Pages</a:t>
            </a:r>
            <a:r>
              <a:rPr lang="zh-TW" altLang="en-US" sz="2400"/>
              <a:t>，曾稱為</a:t>
            </a:r>
            <a:r>
              <a:rPr lang="en-US" altLang="zh-TW" sz="2400"/>
              <a:t>JavaServer Pages</a:t>
            </a:r>
            <a:r>
              <a:rPr lang="zh-TW" altLang="en-US"/>
              <a:t>）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52AE78-1716-0019-52AC-2AC89A429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本質為</a:t>
            </a:r>
            <a:r>
              <a:rPr lang="en-US" altLang="zh-TW" dirty="0"/>
              <a:t>servlet</a:t>
            </a:r>
          </a:p>
          <a:p>
            <a:r>
              <a:rPr lang="zh-TW" altLang="en-US" dirty="0"/>
              <a:t>在網頁架構下撰寫</a:t>
            </a:r>
            <a:r>
              <a:rPr lang="en-US" altLang="zh-TW" dirty="0"/>
              <a:t>java</a:t>
            </a:r>
            <a:r>
              <a:rPr lang="zh-TW" altLang="en-US" dirty="0"/>
              <a:t>語言</a:t>
            </a:r>
            <a:endParaRPr lang="en-US" altLang="zh-TW" dirty="0"/>
          </a:p>
          <a:p>
            <a:r>
              <a:rPr lang="zh-TW" altLang="en-US" dirty="0"/>
              <a:t>檔案類型為*</a:t>
            </a:r>
            <a:r>
              <a:rPr lang="en-US" altLang="zh-TW" dirty="0"/>
              <a:t>.</a:t>
            </a:r>
            <a:r>
              <a:rPr lang="en-US" altLang="zh-TW" dirty="0" err="1"/>
              <a:t>jsp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基本指令語法</a:t>
            </a:r>
            <a:endParaRPr lang="en-US" altLang="zh-TW" dirty="0"/>
          </a:p>
          <a:p>
            <a:pPr lvl="1" fontAlgn="base"/>
            <a:r>
              <a:rPr lang="en-US" altLang="zh-TW" dirty="0" err="1"/>
              <a:t>Scriptlet</a:t>
            </a:r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zh-TW" altLang="en-US" dirty="0"/>
              <a:t>撰寫</a:t>
            </a:r>
            <a:r>
              <a:rPr lang="en-US" altLang="zh-TW" dirty="0"/>
              <a:t>java</a:t>
            </a:r>
            <a:r>
              <a:rPr lang="zh-TW" altLang="en-US" dirty="0"/>
              <a:t>步驟就是</a:t>
            </a:r>
            <a:r>
              <a:rPr lang="en-US" altLang="zh-TW" dirty="0"/>
              <a:t>main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altLang="zh-TW" sz="2000" dirty="0"/>
              <a:t>&lt;%.......%&gt;</a:t>
            </a:r>
          </a:p>
          <a:p>
            <a:pPr lvl="1" fontAlgn="base"/>
            <a:r>
              <a:rPr lang="en-US" altLang="zh-TW" dirty="0"/>
              <a:t>Expression</a:t>
            </a:r>
            <a:r>
              <a:rPr lang="zh-TW" altLang="en-US" dirty="0"/>
              <a:t>與法</a:t>
            </a:r>
            <a:r>
              <a:rPr lang="en-US" altLang="zh-TW" dirty="0"/>
              <a:t>:</a:t>
            </a:r>
            <a:r>
              <a:rPr lang="zh-TW" altLang="en-US" dirty="0"/>
              <a:t>就是指定</a:t>
            </a:r>
            <a:r>
              <a:rPr lang="en-US" altLang="zh-TW" dirty="0"/>
              <a:t>-&gt;=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altLang="zh-TW" sz="2000" dirty="0"/>
              <a:t>&lt;%=</a:t>
            </a:r>
            <a:r>
              <a:rPr lang="zh-TW" altLang="en-US" sz="2000" dirty="0"/>
              <a:t>變數</a:t>
            </a:r>
            <a:r>
              <a:rPr lang="en-US" altLang="zh-TW" sz="2000" dirty="0"/>
              <a:t>,</a:t>
            </a:r>
            <a:r>
              <a:rPr lang="zh-TW" altLang="en-US" sz="2000" dirty="0"/>
              <a:t>方法</a:t>
            </a:r>
            <a:r>
              <a:rPr lang="en-US" altLang="zh-TW" sz="2000" dirty="0"/>
              <a:t>,</a:t>
            </a:r>
            <a:r>
              <a:rPr lang="zh-TW" altLang="en-US" sz="2000" dirty="0"/>
              <a:t>運算式</a:t>
            </a:r>
            <a:r>
              <a:rPr lang="en-US" altLang="zh-TW" sz="2000" dirty="0"/>
              <a:t>%&gt;</a:t>
            </a:r>
          </a:p>
          <a:p>
            <a:pPr lvl="1" fontAlgn="base"/>
            <a:r>
              <a:rPr lang="en-US" altLang="zh-TW" dirty="0"/>
              <a:t>Declaration:</a:t>
            </a:r>
            <a:r>
              <a:rPr lang="zh-TW" altLang="en-US" dirty="0"/>
              <a:t>只宣告用</a:t>
            </a:r>
            <a:r>
              <a:rPr lang="en-US" altLang="zh-TW" dirty="0"/>
              <a:t>-&gt;</a:t>
            </a:r>
            <a:r>
              <a:rPr lang="zh-TW" altLang="en-US" dirty="0"/>
              <a:t>變數，方法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altLang="zh-TW" sz="2000" dirty="0"/>
              <a:t>&lt;%!....%&gt;</a:t>
            </a:r>
          </a:p>
          <a:p>
            <a:pPr marL="228600" lvl="1" fontAlgn="base">
              <a:spcBef>
                <a:spcPts val="1000"/>
              </a:spcBef>
            </a:pPr>
            <a:r>
              <a:rPr lang="zh-TW" altLang="en-US" sz="2400" dirty="0"/>
              <a:t>搭配隱含物件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11" name="內容版面配置區 10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37277304-79A4-105F-FB04-8DA90045D3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71" y="2542032"/>
            <a:ext cx="5471273" cy="3191575"/>
          </a:xfrm>
        </p:spPr>
      </p:pic>
    </p:spTree>
    <p:extLst>
      <p:ext uri="{BB962C8B-B14F-4D97-AF65-F5344CB8AC3E}">
        <p14:creationId xmlns:p14="http://schemas.microsoft.com/office/powerpoint/2010/main" val="70080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BD5097-8A62-AC49-6A13-8E691AFC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err="1"/>
              <a:t>Jsp</a:t>
            </a:r>
            <a:r>
              <a:rPr lang="en-US" altLang="zh-TW" dirty="0"/>
              <a:t> </a:t>
            </a:r>
            <a:r>
              <a:rPr lang="zh-TW" altLang="en-US" dirty="0"/>
              <a:t>隱含物件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03943-4DAE-DA9D-AC1C-6624621AF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1700" dirty="0" err="1"/>
              <a:t>Jsp</a:t>
            </a:r>
            <a:r>
              <a:rPr lang="zh-TW" altLang="en-US" sz="1700" dirty="0"/>
              <a:t>就是 </a:t>
            </a:r>
            <a:r>
              <a:rPr lang="en-US" altLang="zh-TW" sz="1700" dirty="0"/>
              <a:t>servlet</a:t>
            </a:r>
          </a:p>
          <a:p>
            <a:r>
              <a:rPr lang="zh-TW" altLang="en-US" sz="1700" dirty="0"/>
              <a:t>在網頁上寫</a:t>
            </a:r>
            <a:r>
              <a:rPr lang="en-US" altLang="zh-TW" sz="1700" dirty="0"/>
              <a:t>java</a:t>
            </a:r>
          </a:p>
          <a:p>
            <a:r>
              <a:rPr lang="zh-TW" altLang="en-US" sz="1700" dirty="0"/>
              <a:t>事先將 </a:t>
            </a:r>
            <a:r>
              <a:rPr lang="en-US" altLang="zh-TW" sz="1700" dirty="0"/>
              <a:t>servlet</a:t>
            </a:r>
            <a:r>
              <a:rPr lang="zh-TW" altLang="en-US" sz="1700" dirty="0"/>
              <a:t>上常用的物件</a:t>
            </a:r>
            <a:r>
              <a:rPr lang="en-US" altLang="zh-TW" sz="1700" dirty="0"/>
              <a:t>,</a:t>
            </a:r>
            <a:r>
              <a:rPr lang="zh-TW" altLang="en-US" sz="1700" dirty="0"/>
              <a:t>先</a:t>
            </a:r>
            <a:r>
              <a:rPr lang="en-US" altLang="zh-TW" sz="1700" dirty="0"/>
              <a:t>new</a:t>
            </a:r>
            <a:r>
              <a:rPr lang="zh-TW" altLang="en-US" sz="1700" dirty="0"/>
              <a:t>好</a:t>
            </a:r>
            <a:endParaRPr lang="en-US" altLang="zh-TW" sz="1700" dirty="0"/>
          </a:p>
          <a:p>
            <a:r>
              <a:rPr lang="zh-TW" altLang="en-US" sz="1700" dirty="0"/>
              <a:t>共</a:t>
            </a:r>
            <a:r>
              <a:rPr lang="en-US" altLang="zh-TW" sz="1700" dirty="0"/>
              <a:t>9</a:t>
            </a:r>
            <a:r>
              <a:rPr lang="zh-TW" altLang="en-US" sz="1700" dirty="0"/>
              <a:t>個</a:t>
            </a:r>
            <a:r>
              <a:rPr lang="en-US" altLang="zh-TW" sz="1700" dirty="0"/>
              <a:t>,</a:t>
            </a:r>
            <a:r>
              <a:rPr lang="zh-TW" altLang="en-US" sz="1700" dirty="0"/>
              <a:t>以下為常用的物件</a:t>
            </a:r>
            <a:endParaRPr lang="en-US" altLang="zh-TW" sz="1700" dirty="0"/>
          </a:p>
          <a:p>
            <a:r>
              <a:rPr lang="en-US" altLang="zh-TW" sz="1700" dirty="0"/>
              <a:t>out-&gt;</a:t>
            </a:r>
            <a:r>
              <a:rPr lang="en-US" altLang="zh-TW" sz="1700" dirty="0" err="1"/>
              <a:t>PrintWriter</a:t>
            </a:r>
            <a:r>
              <a:rPr lang="zh-TW" altLang="en-US" sz="1700" dirty="0"/>
              <a:t>物件</a:t>
            </a:r>
            <a:endParaRPr lang="en-US" altLang="zh-TW" sz="1700" dirty="0"/>
          </a:p>
          <a:p>
            <a:r>
              <a:rPr lang="en-US" altLang="zh-TW" sz="1700" dirty="0"/>
              <a:t>request-&gt;</a:t>
            </a:r>
            <a:r>
              <a:rPr lang="en-US" altLang="zh-TW" sz="1700" dirty="0" err="1"/>
              <a:t>HttpServlcetRequest</a:t>
            </a:r>
            <a:endParaRPr lang="en-US" altLang="zh-TW" sz="1700" dirty="0"/>
          </a:p>
          <a:p>
            <a:r>
              <a:rPr lang="en-US" altLang="zh-TW" sz="1700" dirty="0"/>
              <a:t>response-&gt;</a:t>
            </a:r>
            <a:r>
              <a:rPr lang="en-US" altLang="zh-TW" sz="1700" dirty="0" err="1"/>
              <a:t>HttpServletResponse</a:t>
            </a:r>
            <a:endParaRPr lang="en-US" altLang="zh-TW" sz="1700" dirty="0"/>
          </a:p>
          <a:p>
            <a:r>
              <a:rPr lang="en-US" altLang="zh-TW" sz="1700" dirty="0"/>
              <a:t>session-&gt;</a:t>
            </a:r>
            <a:r>
              <a:rPr lang="en-US" altLang="zh-TW" sz="1700" dirty="0" err="1"/>
              <a:t>HttpSession</a:t>
            </a:r>
            <a:endParaRPr lang="en-US" altLang="zh-TW" sz="1700" dirty="0"/>
          </a:p>
          <a:p>
            <a:endParaRPr lang="en-US" altLang="zh-TW" sz="1700" dirty="0"/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19DDA05A-E22C-F689-F25C-9D4828C134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60" y="2336800"/>
            <a:ext cx="5473555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25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4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Picture 4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3" name="Picture 4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4" name="Rectangle 4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C4BA70-9304-1376-80FE-533F6C5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err="1"/>
              <a:t>Jsp</a:t>
            </a:r>
            <a:r>
              <a:rPr lang="en-US" altLang="zh-TW" dirty="0"/>
              <a:t> Page</a:t>
            </a:r>
            <a:r>
              <a:rPr lang="zh-TW" altLang="en-US" dirty="0"/>
              <a:t>標籤屬性</a:t>
            </a:r>
            <a:r>
              <a:rPr lang="en-US" altLang="zh-TW" dirty="0"/>
              <a:t>(</a:t>
            </a:r>
            <a:r>
              <a:rPr lang="zh-TW" altLang="en-US" dirty="0"/>
              <a:t>指令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05C82-8E42-23D9-57E6-263C061CF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1800" dirty="0"/>
              <a:t>Web server</a:t>
            </a:r>
            <a:r>
              <a:rPr lang="zh-TW" altLang="en-US" sz="1800" dirty="0"/>
              <a:t>啟動後預先載入的設定值</a:t>
            </a:r>
            <a:endParaRPr lang="en-US" altLang="zh-TW" sz="1800" dirty="0"/>
          </a:p>
          <a:p>
            <a:r>
              <a:rPr lang="zh-TW" altLang="en-US" sz="1800" dirty="0"/>
              <a:t>語法</a:t>
            </a:r>
            <a:r>
              <a:rPr lang="en-US" altLang="zh-TW" sz="1800" dirty="0"/>
              <a:t>:</a:t>
            </a:r>
          </a:p>
          <a:p>
            <a:pPr lvl="1"/>
            <a:r>
              <a:rPr lang="en-US" altLang="zh-TW" sz="1800" dirty="0">
                <a:hlinkClick r:id="rId5"/>
              </a:rPr>
              <a:t>&lt;%@page </a:t>
            </a:r>
            <a:r>
              <a:rPr lang="zh-TW" altLang="en-US" sz="1800" dirty="0">
                <a:hlinkClick r:id="rId5"/>
              </a:rPr>
              <a:t>屬性</a:t>
            </a:r>
            <a:r>
              <a:rPr lang="en-US" altLang="zh-TW" sz="1800" dirty="0">
                <a:hlinkClick r:id="rId5"/>
              </a:rPr>
              <a:t>....%</a:t>
            </a:r>
            <a:r>
              <a:rPr lang="en-US" altLang="zh-TW" sz="1800" dirty="0"/>
              <a:t>&gt;</a:t>
            </a:r>
          </a:p>
          <a:p>
            <a:endParaRPr lang="en-US" altLang="zh-TW" sz="2200" dirty="0"/>
          </a:p>
          <a:p>
            <a:endParaRPr lang="en-US" altLang="zh-TW" sz="1800" dirty="0"/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69055FB2-BC17-262B-C277-C589AF610D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5" y="2429098"/>
            <a:ext cx="6139676" cy="411358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4" name="圖片 13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21E65C67-9E59-308D-EF88-E880694E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0" y="3652044"/>
            <a:ext cx="3919635" cy="291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7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A0C5D2-00E3-3608-F618-F2843A89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Jsp</a:t>
            </a:r>
            <a:r>
              <a:rPr lang="en-US" altLang="zh-TW" dirty="0"/>
              <a:t> include</a:t>
            </a:r>
            <a:r>
              <a:rPr lang="zh-TW" altLang="en-US" dirty="0"/>
              <a:t>標籤屬性</a:t>
            </a:r>
            <a:r>
              <a:rPr lang="en-US" altLang="zh-TW" dirty="0"/>
              <a:t>(</a:t>
            </a:r>
            <a:r>
              <a:rPr lang="zh-TW" altLang="en-US" dirty="0"/>
              <a:t>指令</a:t>
            </a:r>
            <a:r>
              <a:rPr lang="en-US" altLang="zh-TW" dirty="0"/>
              <a:t>)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44F97-EC6C-1BFE-AFCA-292CA0A26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/>
              <a:t>將其他頁面內容嵌入在目標頁上</a:t>
            </a:r>
            <a:endParaRPr lang="en-US" altLang="zh-TW" sz="1800"/>
          </a:p>
          <a:p>
            <a:r>
              <a:rPr lang="zh-TW" altLang="en-US" sz="1800"/>
              <a:t>語法</a:t>
            </a:r>
            <a:r>
              <a:rPr lang="en-US" altLang="zh-TW" sz="1800"/>
              <a:t>:</a:t>
            </a:r>
          </a:p>
          <a:p>
            <a:r>
              <a:rPr lang="en-US" altLang="zh-TW" sz="1800"/>
              <a:t>&lt;%@include file=“”%&gt;</a:t>
            </a:r>
          </a:p>
          <a:p>
            <a:r>
              <a:rPr lang="zh-TW" altLang="en-US" sz="1800"/>
              <a:t>與來源頁面存在連結關係</a:t>
            </a:r>
          </a:p>
        </p:txBody>
      </p:sp>
      <p:pic>
        <p:nvPicPr>
          <p:cNvPr id="6" name="內容版面配置區 5" descr="一張含有 文字, 圖表, 行, 字型 的圖片&#10;&#10;自動產生的描述">
            <a:extLst>
              <a:ext uri="{FF2B5EF4-FFF2-40B4-BE49-F238E27FC236}">
                <a16:creationId xmlns:a16="http://schemas.microsoft.com/office/drawing/2014/main" id="{6598AE04-9429-F484-709E-F3493FA4C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2571163"/>
            <a:ext cx="5639886" cy="31301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46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BE1A6-2138-0463-F09E-A125F7BE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taglib</a:t>
            </a:r>
            <a:r>
              <a:rPr lang="zh-TW" altLang="en-US" dirty="0"/>
              <a:t>標記指令</a:t>
            </a:r>
            <a:r>
              <a:rPr lang="en-US" altLang="zh-TW" dirty="0"/>
              <a:t>,</a:t>
            </a:r>
            <a:r>
              <a:rPr lang="zh-TW" altLang="en-US" dirty="0"/>
              <a:t>主要搭配 </a:t>
            </a:r>
            <a:r>
              <a:rPr lang="en-US" altLang="zh-TW" dirty="0"/>
              <a:t>JSTL</a:t>
            </a:r>
            <a:r>
              <a:rPr lang="zh-TW" altLang="en-US" dirty="0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AD514-622C-D873-78B3-04C9A7B23E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&lt;%@</a:t>
            </a:r>
            <a:r>
              <a:rPr lang="en-US" altLang="zh-TW" dirty="0" err="1"/>
              <a:t>taglib</a:t>
            </a:r>
            <a:r>
              <a:rPr lang="en-US" altLang="zh-TW" dirty="0"/>
              <a:t> </a:t>
            </a:r>
            <a:r>
              <a:rPr lang="en-US" altLang="zh-TW" dirty="0" err="1"/>
              <a:t>uri</a:t>
            </a:r>
            <a:r>
              <a:rPr lang="en-US" altLang="zh-TW" dirty="0"/>
              <a:t>=“”%&gt;</a:t>
            </a:r>
          </a:p>
          <a:p>
            <a:r>
              <a:rPr lang="en-US" altLang="zh-TW" dirty="0"/>
              <a:t>JSTL(java </a:t>
            </a:r>
            <a:r>
              <a:rPr lang="en-US" altLang="zh-TW" dirty="0" err="1"/>
              <a:t>standar</a:t>
            </a:r>
            <a:r>
              <a:rPr lang="en-US" altLang="zh-TW" dirty="0"/>
              <a:t> tag library)</a:t>
            </a:r>
          </a:p>
          <a:p>
            <a:r>
              <a:rPr lang="zh-TW" altLang="en-US" dirty="0"/>
              <a:t>寫在</a:t>
            </a:r>
            <a:r>
              <a:rPr lang="en-US" altLang="zh-TW" dirty="0"/>
              <a:t>&lt;body&gt;&lt;/body&gt;</a:t>
            </a:r>
          </a:p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jar</a:t>
            </a:r>
            <a:r>
              <a:rPr lang="zh-TW" altLang="en-US" dirty="0"/>
              <a:t>檔放入</a:t>
            </a:r>
            <a:r>
              <a:rPr lang="en-US" altLang="zh-TW" dirty="0">
                <a:sym typeface="Wingdings" panose="05000000000000000000" pitchFamily="2" charset="2"/>
              </a:rPr>
              <a:t>lib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撰寫</a:t>
            </a:r>
            <a:r>
              <a:rPr lang="en-US" altLang="zh-TW" dirty="0">
                <a:sym typeface="Wingdings" panose="05000000000000000000" pitchFamily="2" charset="2"/>
              </a:rPr>
              <a:t>&lt;%@</a:t>
            </a:r>
            <a:r>
              <a:rPr lang="en-US" altLang="zh-TW" dirty="0" err="1">
                <a:sym typeface="Wingdings" panose="05000000000000000000" pitchFamily="2" charset="2"/>
              </a:rPr>
              <a:t>taglib</a:t>
            </a:r>
            <a:r>
              <a:rPr lang="en-US" altLang="zh-TW" dirty="0">
                <a:sym typeface="Wingdings" panose="05000000000000000000" pitchFamily="2" charset="2"/>
              </a:rPr>
              <a:t>%&gt;</a:t>
            </a:r>
          </a:p>
          <a:p>
            <a:pPr lvl="1"/>
            <a:r>
              <a:rPr lang="zh-TW" altLang="en-US" dirty="0"/>
              <a:t>撰寫需要的標籤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E95A9C-4C49-B54A-3273-2104192E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Core</a:t>
            </a:r>
            <a:r>
              <a:rPr lang="zh-TW" altLang="en-US" dirty="0"/>
              <a:t>版本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err="1"/>
              <a:t>c:out</a:t>
            </a:r>
            <a:r>
              <a:rPr lang="en-US" altLang="zh-TW" dirty="0"/>
              <a:t> value=“”&gt;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c:forEach</a:t>
            </a:r>
            <a:r>
              <a:rPr lang="en-US" altLang="zh-TW" dirty="0"/>
              <a:t> var=“” items=“”/&gt;</a:t>
            </a:r>
          </a:p>
          <a:p>
            <a:r>
              <a:rPr lang="en-US" altLang="zh-TW" dirty="0"/>
              <a:t>….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c:forEach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4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2FD38A5-2AFD-CBD0-2813-DFE122D5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EL(Expression Language)</a:t>
            </a:r>
            <a:r>
              <a:rPr lang="zh-TW" altLang="en-US" dirty="0"/>
              <a:t>運算式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307995-FB28-3F12-6DA5-5A6A82248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493104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/>
              <a:t>語法</a:t>
            </a:r>
            <a:endParaRPr lang="en-US" altLang="zh-TW" sz="2000"/>
          </a:p>
          <a:p>
            <a:r>
              <a:rPr lang="en-US" altLang="zh-TW" sz="2000"/>
              <a:t>${</a:t>
            </a:r>
            <a:r>
              <a:rPr lang="zh-TW" altLang="en-US" sz="2000"/>
              <a:t>變數</a:t>
            </a:r>
            <a:r>
              <a:rPr lang="en-US" altLang="zh-TW" sz="2000"/>
              <a:t>,</a:t>
            </a:r>
            <a:r>
              <a:rPr lang="zh-TW" altLang="en-US" sz="2000"/>
              <a:t>計算式</a:t>
            </a:r>
            <a:r>
              <a:rPr lang="en-US" altLang="zh-TW" sz="2000"/>
              <a:t>}</a:t>
            </a:r>
          </a:p>
          <a:p>
            <a:r>
              <a:rPr lang="zh-TW" altLang="en-US" sz="2000"/>
              <a:t>變數需定義成</a:t>
            </a:r>
            <a:endParaRPr lang="en-US" altLang="zh-TW" sz="2000"/>
          </a:p>
          <a:p>
            <a:pPr lvl="1"/>
            <a:r>
              <a:rPr lang="en-US" altLang="zh-TW"/>
              <a:t>request</a:t>
            </a:r>
          </a:p>
          <a:p>
            <a:pPr lvl="1"/>
            <a:r>
              <a:rPr lang="en-US" altLang="zh-TW"/>
              <a:t>session</a:t>
            </a:r>
          </a:p>
          <a:p>
            <a:pPr lvl="1"/>
            <a:r>
              <a:rPr lang="en-US" altLang="zh-TW"/>
              <a:t>javaBean</a:t>
            </a:r>
          </a:p>
          <a:p>
            <a:endParaRPr lang="en-US" altLang="zh-TW" sz="2000"/>
          </a:p>
        </p:txBody>
      </p:sp>
      <p:pic>
        <p:nvPicPr>
          <p:cNvPr id="8" name="內容版面配置區 7" descr="一張含有 文字, 數字, 字型, 螢幕擷取畫面 的圖片&#10;&#10;自動產生的描述">
            <a:extLst>
              <a:ext uri="{FF2B5EF4-FFF2-40B4-BE49-F238E27FC236}">
                <a16:creationId xmlns:a16="http://schemas.microsoft.com/office/drawing/2014/main" id="{351F7048-93B9-80C1-4000-D877C04AB5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51418"/>
            <a:ext cx="4198182" cy="31696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81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383FF-A255-0E96-4826-CFD1EFD3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Jsp</a:t>
            </a:r>
            <a:r>
              <a:rPr lang="zh-TW" altLang="en-US"/>
              <a:t>標籤與 </a:t>
            </a:r>
            <a:r>
              <a:rPr lang="en-US" altLang="zh-TW"/>
              <a:t>javaBean</a:t>
            </a:r>
            <a:r>
              <a:rPr lang="zh-TW" altLang="en-US"/>
              <a:t>物件</a:t>
            </a:r>
            <a:r>
              <a:rPr lang="en-US" altLang="zh-TW"/>
              <a:t>,POJO</a:t>
            </a:r>
            <a:r>
              <a:rPr lang="zh-TW" altLang="en-US"/>
              <a:t>物件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71FAC-66E4-544C-8B88-83FD55463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/>
              <a:t>語法</a:t>
            </a:r>
            <a:r>
              <a:rPr lang="en-US" altLang="zh-TW" sz="1800"/>
              <a:t>:</a:t>
            </a:r>
          </a:p>
          <a:p>
            <a:pPr lvl="1"/>
            <a:r>
              <a:rPr lang="en-US" altLang="zh-TW" sz="1800"/>
              <a:t>&lt;jsp:include..&gt;</a:t>
            </a:r>
          </a:p>
          <a:p>
            <a:r>
              <a:rPr lang="en-US" altLang="zh-TW" sz="1800"/>
              <a:t>POJO(Plain old Java object)</a:t>
            </a:r>
          </a:p>
          <a:p>
            <a:r>
              <a:rPr lang="en-US" altLang="zh-TW" sz="1800"/>
              <a:t>javaBean</a:t>
            </a:r>
          </a:p>
          <a:p>
            <a:r>
              <a:rPr lang="zh-TW" altLang="en-US" sz="1800"/>
              <a:t>無建構式的物件 </a:t>
            </a:r>
            <a:r>
              <a:rPr lang="en-US" altLang="zh-TW" sz="1800"/>
              <a:t>class</a:t>
            </a:r>
          </a:p>
          <a:p>
            <a:r>
              <a:rPr lang="en-US" altLang="zh-TW" sz="1800" b="0" i="0">
                <a:effectLst/>
              </a:rPr>
              <a:t>&lt;jsp:useBean </a:t>
            </a:r>
            <a:r>
              <a:rPr lang="en-US" altLang="zh-TW" sz="1800"/>
              <a:t>&gt;-</a:t>
            </a:r>
            <a:r>
              <a:rPr lang="en-US" altLang="zh-TW" sz="1800">
                <a:sym typeface="Wingdings" panose="05000000000000000000" pitchFamily="2" charset="2"/>
              </a:rPr>
              <a:t>new</a:t>
            </a:r>
            <a:r>
              <a:rPr lang="zh-TW" altLang="en-US" sz="1800">
                <a:sym typeface="Wingdings" panose="05000000000000000000" pitchFamily="2" charset="2"/>
              </a:rPr>
              <a:t>的動作</a:t>
            </a:r>
            <a:endParaRPr lang="en-US" altLang="zh-TW" sz="1800"/>
          </a:p>
          <a:p>
            <a:r>
              <a:rPr lang="en-US" altLang="zh-TW" sz="1800" b="0" i="0">
                <a:effectLst/>
              </a:rPr>
              <a:t>&lt;jsp:setPro</a:t>
            </a:r>
            <a:r>
              <a:rPr lang="en-US" altLang="zh-TW" sz="1800"/>
              <a:t>perty&gt;</a:t>
            </a:r>
            <a:r>
              <a:rPr lang="en-US" altLang="zh-TW" sz="1800">
                <a:sym typeface="Wingdings" panose="05000000000000000000" pitchFamily="2" charset="2"/>
              </a:rPr>
              <a:t>setter</a:t>
            </a:r>
            <a:endParaRPr lang="en-US" altLang="zh-TW" sz="1800"/>
          </a:p>
          <a:p>
            <a:r>
              <a:rPr lang="en-US" altLang="zh-TW" sz="1800" b="0" i="0">
                <a:effectLst/>
              </a:rPr>
              <a:t>&lt;jsp:getProperty&gt;--</a:t>
            </a:r>
            <a:r>
              <a:rPr lang="en-US" altLang="zh-TW" sz="1800" b="0" i="0">
                <a:effectLst/>
                <a:sym typeface="Wingdings" panose="05000000000000000000" pitchFamily="2" charset="2"/>
              </a:rPr>
              <a:t>getter</a:t>
            </a:r>
            <a:r>
              <a:rPr lang="en-US" altLang="zh-TW" sz="1800" b="0" i="0">
                <a:effectLst/>
              </a:rPr>
              <a:t/>
            </a:r>
            <a:br>
              <a:rPr lang="en-US" altLang="zh-TW" sz="1800" b="0" i="0">
                <a:effectLst/>
              </a:rPr>
            </a:br>
            <a:endParaRPr lang="en-US" altLang="zh-TW" sz="1800"/>
          </a:p>
        </p:txBody>
      </p:sp>
      <p:pic>
        <p:nvPicPr>
          <p:cNvPr id="6" name="內容版面配置區 5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032784AB-B32F-2315-4110-7F12E9241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2660020"/>
            <a:ext cx="5639886" cy="295242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4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48541-C584-1990-2179-22E99CF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F3744-6833-7411-BF67-DBEC0DE39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1" i="0" dirty="0">
                <a:effectLst/>
                <a:latin typeface="Lato" panose="020F0502020204030203" pitchFamily="34" charset="0"/>
              </a:rPr>
              <a:t>1990</a:t>
            </a:r>
            <a:r>
              <a:rPr lang="zh-TW" altLang="en-US" b="1" i="0" dirty="0">
                <a:effectLst/>
                <a:latin typeface="Lato" panose="020F0502020204030203" pitchFamily="34" charset="0"/>
              </a:rPr>
              <a:t>年代從</a:t>
            </a:r>
            <a:r>
              <a:rPr lang="zh-TW" altLang="en-US" b="1" i="0" u="none" strike="noStrike" dirty="0"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建築設計</a:t>
            </a:r>
            <a:r>
              <a:rPr lang="zh-TW" altLang="en-US" b="1" i="0" dirty="0">
                <a:effectLst/>
                <a:latin typeface="Lato" panose="020F0502020204030203" pitchFamily="34" charset="0"/>
              </a:rPr>
              <a:t>領域引入到</a:t>
            </a:r>
            <a:r>
              <a:rPr lang="zh-TW" altLang="en-US" b="1" i="0" u="none" strike="noStrike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電腦科學</a:t>
            </a:r>
            <a:r>
              <a:rPr lang="zh-TW" altLang="en-US" b="1" i="0" dirty="0">
                <a:effectLst/>
                <a:latin typeface="Lato" panose="020F0502020204030203" pitchFamily="34" charset="0"/>
              </a:rPr>
              <a:t>的</a:t>
            </a:r>
            <a:endParaRPr lang="en-US" altLang="zh-TW" b="1" i="0" dirty="0">
              <a:effectLst/>
              <a:latin typeface="Lato" panose="020F0502020204030203" pitchFamily="34" charset="0"/>
            </a:endParaRPr>
          </a:p>
          <a:p>
            <a:r>
              <a:rPr lang="zh-TW" altLang="en-US" b="1" dirty="0">
                <a:latin typeface="Lato" panose="020F0502020204030203" pitchFamily="34" charset="0"/>
              </a:rPr>
              <a:t>開發專案參考的</a:t>
            </a:r>
            <a:r>
              <a:rPr lang="en-US" altLang="zh-TW" b="1" dirty="0">
                <a:latin typeface="Lato" panose="020F0502020204030203" pitchFamily="34" charset="0"/>
              </a:rPr>
              <a:t>SOP</a:t>
            </a:r>
            <a:r>
              <a:rPr lang="zh-TW" altLang="en-US" b="1" dirty="0">
                <a:latin typeface="Lato" panose="020F0502020204030203" pitchFamily="34" charset="0"/>
              </a:rPr>
              <a:t>流程</a:t>
            </a:r>
            <a:endParaRPr lang="en-US" altLang="zh-TW" b="1" dirty="0">
              <a:latin typeface="Lato" panose="020F0502020204030203" pitchFamily="34" charset="0"/>
            </a:endParaRPr>
          </a:p>
          <a:p>
            <a:r>
              <a:rPr lang="zh-TW" altLang="en-US" b="1" dirty="0">
                <a:latin typeface="Lato" panose="020F0502020204030203" pitchFamily="34" charset="0"/>
              </a:rPr>
              <a:t>物件導向</a:t>
            </a:r>
            <a:r>
              <a:rPr lang="en-US" altLang="zh-TW" b="1" dirty="0">
                <a:latin typeface="Lato" panose="020F0502020204030203" pitchFamily="34" charset="0"/>
              </a:rPr>
              <a:t>,MVC</a:t>
            </a:r>
            <a:r>
              <a:rPr lang="zh-TW" altLang="en-US" b="1" dirty="0">
                <a:latin typeface="Lato" panose="020F0502020204030203" pitchFamily="34" charset="0"/>
              </a:rPr>
              <a:t>架構</a:t>
            </a:r>
            <a:endParaRPr lang="en-US" altLang="zh-TW" b="1" dirty="0">
              <a:latin typeface="Lato" panose="020F0502020204030203" pitchFamily="34" charset="0"/>
            </a:endParaRPr>
          </a:p>
          <a:p>
            <a:r>
              <a:rPr lang="en-US" altLang="zh-TW" b="1" dirty="0">
                <a:latin typeface="Lato" panose="020F0502020204030203" pitchFamily="34" charset="0"/>
              </a:rPr>
              <a:t>Dao(</a:t>
            </a:r>
            <a:r>
              <a:rPr lang="en-US" altLang="zh-TW" sz="2000" b="0" i="0" dirty="0">
                <a:effectLst/>
                <a:latin typeface="Helvetica Neue"/>
              </a:rPr>
              <a:t>Data Access Object</a:t>
            </a:r>
            <a:r>
              <a:rPr lang="en-US" altLang="zh-TW" b="1" dirty="0">
                <a:latin typeface="Lato" panose="020F0502020204030203" pitchFamily="34" charset="0"/>
              </a:rPr>
              <a:t>)</a:t>
            </a:r>
            <a:r>
              <a:rPr lang="zh-TW" altLang="en-US" b="1" dirty="0">
                <a:latin typeface="Lato" panose="020F0502020204030203" pitchFamily="34" charset="0"/>
              </a:rPr>
              <a:t> </a:t>
            </a:r>
            <a:r>
              <a:rPr lang="en-US" altLang="zh-TW" b="1" dirty="0">
                <a:latin typeface="Lato" panose="020F0502020204030203" pitchFamily="34" charset="0"/>
              </a:rPr>
              <a:t>pattern</a:t>
            </a:r>
          </a:p>
          <a:p>
            <a:pPr lvl="1"/>
            <a:r>
              <a:rPr lang="en-US" altLang="zh-TW" b="1" dirty="0">
                <a:latin typeface="Lato" panose="020F0502020204030203" pitchFamily="34" charset="0"/>
              </a:rPr>
              <a:t>interface</a:t>
            </a:r>
            <a:r>
              <a:rPr lang="zh-TW" altLang="en-US" b="1" dirty="0">
                <a:latin typeface="Lato" panose="020F0502020204030203" pitchFamily="34" charset="0"/>
              </a:rPr>
              <a:t>定義需求功能的抽象方法</a:t>
            </a:r>
            <a:endParaRPr lang="en-US" altLang="zh-TW" b="1" dirty="0">
              <a:latin typeface="Lato" panose="020F0502020204030203" pitchFamily="34" charset="0"/>
            </a:endParaRPr>
          </a:p>
          <a:p>
            <a:pPr lvl="1"/>
            <a:r>
              <a:rPr lang="zh-TW" altLang="en-US" b="1" dirty="0">
                <a:latin typeface="Lato" panose="020F0502020204030203" pitchFamily="34" charset="0"/>
              </a:rPr>
              <a:t>子類別將抽象方法實作出來</a:t>
            </a:r>
            <a:endParaRPr lang="en-US" altLang="zh-TW" b="1" dirty="0">
              <a:latin typeface="Lato" panose="020F0502020204030203" pitchFamily="34" charset="0"/>
            </a:endParaRPr>
          </a:p>
          <a:p>
            <a:endParaRPr lang="en-US" altLang="zh-TW" b="1" dirty="0">
              <a:latin typeface="Lato" panose="020F0502020204030203" pitchFamily="34" charset="0"/>
            </a:endParaRPr>
          </a:p>
          <a:p>
            <a:endParaRPr lang="zh-TW" altLang="en-US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5A28C6-C26A-55BE-B5A1-0E7AE70D8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</a:p>
          <a:p>
            <a:pPr lvl="1"/>
            <a:r>
              <a:rPr lang="en-US" altLang="zh-TW" dirty="0"/>
              <a:t>POJO</a:t>
            </a:r>
            <a:r>
              <a:rPr lang="zh-TW" altLang="en-US" dirty="0"/>
              <a:t>的</a:t>
            </a:r>
            <a:r>
              <a:rPr lang="en-US" altLang="zh-TW" dirty="0"/>
              <a:t>class</a:t>
            </a:r>
          </a:p>
          <a:p>
            <a:pPr lvl="1"/>
            <a:r>
              <a:rPr lang="zh-TW" altLang="en-US" dirty="0"/>
              <a:t>參考資料庫的</a:t>
            </a:r>
            <a:r>
              <a:rPr lang="en-US" altLang="zh-TW" dirty="0"/>
              <a:t>table</a:t>
            </a:r>
          </a:p>
          <a:p>
            <a:r>
              <a:rPr lang="en-US" altLang="zh-TW" dirty="0"/>
              <a:t>dao(CRUD)</a:t>
            </a:r>
          </a:p>
          <a:p>
            <a:pPr lvl="1"/>
            <a:r>
              <a:rPr lang="en-US" altLang="zh-TW" dirty="0"/>
              <a:t>interface</a:t>
            </a:r>
          </a:p>
          <a:p>
            <a:pPr lvl="1"/>
            <a:r>
              <a:rPr lang="en-US" altLang="zh-TW" dirty="0" err="1"/>
              <a:t>Impl</a:t>
            </a:r>
            <a:endParaRPr lang="en-US" altLang="zh-TW" dirty="0"/>
          </a:p>
          <a:p>
            <a:pPr lvl="2"/>
            <a:r>
              <a:rPr lang="zh-TW" altLang="en-US" dirty="0"/>
              <a:t>實作的子類別</a:t>
            </a:r>
            <a:endParaRPr lang="en-US" altLang="zh-TW" dirty="0"/>
          </a:p>
          <a:p>
            <a:r>
              <a:rPr lang="en-US" altLang="zh-TW" dirty="0"/>
              <a:t>controller</a:t>
            </a:r>
          </a:p>
          <a:p>
            <a:pPr lvl="1"/>
            <a:r>
              <a:rPr lang="zh-TW" altLang="en-US" dirty="0"/>
              <a:t>使用者操作用的方法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561683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207</TotalTime>
  <Words>348</Words>
  <Application>Microsoft Office PowerPoint</Application>
  <PresentationFormat>寬螢幕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Helvetica Neue</vt:lpstr>
      <vt:lpstr>Lato</vt:lpstr>
      <vt:lpstr>新細明體</vt:lpstr>
      <vt:lpstr>Arial</vt:lpstr>
      <vt:lpstr>Trebuchet MS</vt:lpstr>
      <vt:lpstr>Wingdings</vt:lpstr>
      <vt:lpstr>柏林</vt:lpstr>
      <vt:lpstr>Java EE Application 1z0-900</vt:lpstr>
      <vt:lpstr>Jsp(全稱Jakarta Server Pages，曾稱為JavaServer Pages）</vt:lpstr>
      <vt:lpstr>Jsp 隱含物件</vt:lpstr>
      <vt:lpstr>Jsp Page標籤屬性(指令)</vt:lpstr>
      <vt:lpstr>Jsp include標籤屬性(指令)</vt:lpstr>
      <vt:lpstr>taglib標記指令,主要搭配 JSTL標籤</vt:lpstr>
      <vt:lpstr>EL(Expression Language)運算式</vt:lpstr>
      <vt:lpstr>Jsp標籤與 javaBean物件,POJO物件</vt:lpstr>
      <vt:lpstr>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Application 1z0-900</dc:title>
  <dc:creator>allen chan</dc:creator>
  <cp:lastModifiedBy>student</cp:lastModifiedBy>
  <cp:revision>15</cp:revision>
  <dcterms:created xsi:type="dcterms:W3CDTF">2024-12-20T14:08:24Z</dcterms:created>
  <dcterms:modified xsi:type="dcterms:W3CDTF">2024-12-28T08:31:34Z</dcterms:modified>
</cp:coreProperties>
</file>