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6" r:id="rId2"/>
    <p:sldId id="261" r:id="rId3"/>
    <p:sldId id="257" r:id="rId4"/>
    <p:sldId id="259" r:id="rId5"/>
    <p:sldId id="260" r:id="rId6"/>
    <p:sldId id="267" r:id="rId7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233" autoAdjust="0"/>
  </p:normalViewPr>
  <p:slideViewPr>
    <p:cSldViewPr>
      <p:cViewPr>
        <p:scale>
          <a:sx n="100" d="100"/>
          <a:sy n="100" d="100"/>
        </p:scale>
        <p:origin x="-468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F182-0FBC-41C4-A1C3-38DA1B2101A6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5BEC4-91AD-436D-8E91-EE80CD7D1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40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6F6B0-78FB-4563-82B6-FAFC70DBCAB3}" type="datetime1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r>
              <a:rPr lang="en-US" altLang="ja-JP" smtClean="0"/>
              <a:t>【</a:t>
            </a:r>
            <a:r>
              <a:rPr lang="ja-JP" altLang="en-US" smtClean="0"/>
              <a:t>決定</a:t>
            </a:r>
            <a:r>
              <a:rPr lang="en-US" altLang="ja-JP" smtClean="0"/>
              <a:t>】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8244408" y="6475254"/>
            <a:ext cx="71045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000" smtClean="0"/>
              <a:t>Page.</a:t>
            </a:r>
            <a:fld id="{B2C91863-8375-499F-907A-C01FB56759A1}" type="slidenum">
              <a:rPr kumimoji="1" lang="en-US" altLang="ja-JP" sz="1000" smtClean="0"/>
              <a:pPr algn="r"/>
              <a:t>‹#›</a:t>
            </a:fld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09301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801143" y="2420888"/>
            <a:ext cx="571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通話内容音声再生機能の検討</a:t>
            </a:r>
            <a:endParaRPr lang="en-US" altLang="ja-JP" dirty="0" smtClean="0"/>
          </a:p>
          <a:p>
            <a:r>
              <a:rPr kumimoji="1" lang="ja-JP" altLang="en-US" dirty="0" smtClean="0"/>
              <a:t>（リカイアスの認識結果の文章に対応する音声を再生する）</a:t>
            </a:r>
            <a:endParaRPr kumimoji="1" lang="en-US" altLang="ja-JP" dirty="0" smtClean="0"/>
          </a:p>
          <a:p>
            <a:pPr algn="ctr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396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/>
        </p:nvSpPr>
        <p:spPr>
          <a:xfrm>
            <a:off x="425313" y="1307359"/>
            <a:ext cx="1224000" cy="18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kumimoji="1" lang="ja-JP" altLang="en-US" sz="1000" b="1" u="sng" dirty="0" smtClean="0">
                <a:solidFill>
                  <a:schemeClr val="tx1"/>
                </a:solidFill>
              </a:rPr>
              <a:t>通話ログ </a:t>
            </a:r>
            <a:r>
              <a:rPr kumimoji="1" lang="en-US" altLang="ja-JP" sz="1000" b="1" u="sng" dirty="0" smtClean="0">
                <a:solidFill>
                  <a:schemeClr val="tx1"/>
                </a:solidFill>
              </a:rPr>
              <a:t>TBL</a:t>
            </a: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通話ログ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ID</a:t>
            </a:r>
            <a:r>
              <a:rPr lang="en-US" altLang="ja-JP" sz="1000" dirty="0">
                <a:solidFill>
                  <a:schemeClr val="tx1"/>
                </a:solidFill>
              </a:rPr>
              <a:t>(PK)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企業 </a:t>
            </a:r>
            <a:r>
              <a:rPr lang="en-US" altLang="ja-JP" sz="10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問い合わせ番号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ステータス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開始日時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終了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日時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内容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作成日時／ユーザ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更新</a:t>
            </a:r>
            <a:r>
              <a:rPr lang="ja-JP" altLang="en-US" sz="1000" dirty="0" smtClean="0">
                <a:solidFill>
                  <a:schemeClr val="tx1"/>
                </a:solidFill>
              </a:rPr>
              <a:t>日時／ユーザ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51520" y="107652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【</a:t>
            </a:r>
            <a:r>
              <a:rPr kumimoji="1" lang="ja-JP" altLang="en-US" sz="1000" dirty="0" smtClean="0"/>
              <a:t>変更前</a:t>
            </a:r>
            <a:r>
              <a:rPr kumimoji="1" lang="en-US" altLang="ja-JP" sz="1000" dirty="0" smtClean="0"/>
              <a:t>】</a:t>
            </a:r>
            <a:endParaRPr kumimoji="1" lang="ja-JP" altLang="en-US" sz="1000" dirty="0"/>
          </a:p>
        </p:txBody>
      </p:sp>
      <p:sp>
        <p:nvSpPr>
          <p:cNvPr id="43" name="正方形/長方形 42"/>
          <p:cNvSpPr/>
          <p:nvPr/>
        </p:nvSpPr>
        <p:spPr>
          <a:xfrm>
            <a:off x="2411840" y="1307359"/>
            <a:ext cx="1440000" cy="18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kumimoji="1" lang="ja-JP" altLang="en-US" sz="1000" b="1" u="sng" dirty="0" smtClean="0">
                <a:solidFill>
                  <a:schemeClr val="tx1"/>
                </a:solidFill>
              </a:rPr>
              <a:t>通話者ログ </a:t>
            </a:r>
            <a:r>
              <a:rPr kumimoji="1" lang="en-US" altLang="ja-JP" sz="1000" b="1" u="sng" dirty="0" smtClean="0">
                <a:solidFill>
                  <a:schemeClr val="tx1"/>
                </a:solidFill>
              </a:rPr>
              <a:t>TBL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通</a:t>
            </a:r>
            <a:r>
              <a:rPr lang="ja-JP" altLang="en-US" sz="1000" dirty="0" smtClean="0">
                <a:solidFill>
                  <a:schemeClr val="tx1"/>
                </a:solidFill>
              </a:rPr>
              <a:t>話者ログ </a:t>
            </a:r>
            <a:r>
              <a:rPr lang="en-US" altLang="ja-JP" sz="1000" dirty="0" smtClean="0">
                <a:solidFill>
                  <a:schemeClr val="tx1"/>
                </a:solidFill>
              </a:rPr>
              <a:t>ID(PK)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企業 </a:t>
            </a:r>
            <a:r>
              <a:rPr lang="en-US" altLang="ja-JP" sz="1000" dirty="0" smtClean="0">
                <a:solidFill>
                  <a:schemeClr val="tx1"/>
                </a:solidFill>
              </a:rPr>
              <a:t>ID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通話ログ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ID(FK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相当）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ユーザ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ユーザ名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開始</a:t>
            </a:r>
            <a:r>
              <a:rPr lang="ja-JP" altLang="en-US" sz="1000" dirty="0" smtClean="0">
                <a:solidFill>
                  <a:schemeClr val="tx1"/>
                </a:solidFill>
              </a:rPr>
              <a:t>日時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終了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日時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作成日時／ユーザ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更新日時／</a:t>
            </a:r>
            <a:r>
              <a:rPr lang="ja-JP" altLang="en-US" sz="1000" dirty="0" smtClean="0">
                <a:solidFill>
                  <a:schemeClr val="tx1"/>
                </a:solidFill>
              </a:rPr>
              <a:t>ユーザ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>
            <a:stCxn id="41" idx="3"/>
            <a:endCxn id="43" idx="1"/>
          </p:cNvCxnSpPr>
          <p:nvPr/>
        </p:nvCxnSpPr>
        <p:spPr>
          <a:xfrm>
            <a:off x="1649313" y="2207359"/>
            <a:ext cx="762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681426" y="2043373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smtClean="0"/>
              <a:t>1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79712" y="2053471"/>
            <a:ext cx="277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～</a:t>
            </a:r>
            <a:r>
              <a:rPr kumimoji="1" lang="en-US" altLang="ja-JP" sz="1000" dirty="0" smtClean="0"/>
              <a:t>n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889809" y="1296080"/>
            <a:ext cx="1224000" cy="18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kumimoji="1" lang="ja-JP" altLang="en-US" sz="1000" b="1" u="sng" dirty="0" smtClean="0">
                <a:solidFill>
                  <a:schemeClr val="tx1"/>
                </a:solidFill>
              </a:rPr>
              <a:t>通話ログ </a:t>
            </a:r>
            <a:r>
              <a:rPr kumimoji="1" lang="en-US" altLang="ja-JP" sz="1000" b="1" u="sng" dirty="0" smtClean="0">
                <a:solidFill>
                  <a:schemeClr val="tx1"/>
                </a:solidFill>
              </a:rPr>
              <a:t>TBL</a:t>
            </a: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通話ログ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ID</a:t>
            </a:r>
            <a:r>
              <a:rPr lang="en-US" altLang="ja-JP" sz="1000" dirty="0">
                <a:solidFill>
                  <a:schemeClr val="tx1"/>
                </a:solidFill>
              </a:rPr>
              <a:t>(PK)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企業 </a:t>
            </a:r>
            <a:r>
              <a:rPr lang="en-US" altLang="ja-JP" sz="10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問い合わせ番号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ステータス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開始日時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終了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日時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strike="sngStrike" dirty="0" smtClean="0">
                <a:solidFill>
                  <a:srgbClr val="FF0000"/>
                </a:solidFill>
              </a:rPr>
              <a:t>内容</a:t>
            </a:r>
            <a:endParaRPr lang="en-US" altLang="ja-JP" sz="1000" strike="sngStrike" dirty="0" smtClean="0">
              <a:solidFill>
                <a:srgbClr val="FF0000"/>
              </a:solidFill>
            </a:endParaRP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作成日時／ユーザ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更新</a:t>
            </a:r>
            <a:r>
              <a:rPr lang="ja-JP" altLang="en-US" sz="1000" dirty="0" smtClean="0">
                <a:solidFill>
                  <a:schemeClr val="tx1"/>
                </a:solidFill>
              </a:rPr>
              <a:t>日時／ユーザ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16016" y="10652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【</a:t>
            </a:r>
            <a:r>
              <a:rPr kumimoji="1" lang="ja-JP" altLang="en-US" sz="1000" dirty="0" smtClean="0"/>
              <a:t>変更後</a:t>
            </a:r>
            <a:r>
              <a:rPr kumimoji="1" lang="en-US" altLang="ja-JP" sz="1000" dirty="0" smtClean="0"/>
              <a:t>】</a:t>
            </a:r>
            <a:endParaRPr kumimoji="1" lang="ja-JP" altLang="en-US" sz="1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6876336" y="1296080"/>
            <a:ext cx="1440000" cy="18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kumimoji="1" lang="ja-JP" altLang="en-US" sz="1000" b="1" u="sng" dirty="0" smtClean="0">
                <a:solidFill>
                  <a:schemeClr val="tx1"/>
                </a:solidFill>
              </a:rPr>
              <a:t>通話者ログ </a:t>
            </a:r>
            <a:r>
              <a:rPr kumimoji="1" lang="en-US" altLang="ja-JP" sz="1000" b="1" u="sng" dirty="0" smtClean="0">
                <a:solidFill>
                  <a:schemeClr val="tx1"/>
                </a:solidFill>
              </a:rPr>
              <a:t>TBL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通</a:t>
            </a:r>
            <a:r>
              <a:rPr lang="ja-JP" altLang="en-US" sz="1000" dirty="0" smtClean="0">
                <a:solidFill>
                  <a:schemeClr val="tx1"/>
                </a:solidFill>
              </a:rPr>
              <a:t>話者ログ </a:t>
            </a:r>
            <a:r>
              <a:rPr lang="en-US" altLang="ja-JP" sz="1000" dirty="0" smtClean="0">
                <a:solidFill>
                  <a:schemeClr val="tx1"/>
                </a:solidFill>
              </a:rPr>
              <a:t>ID(PK)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企業 </a:t>
            </a:r>
            <a:r>
              <a:rPr lang="en-US" altLang="ja-JP" sz="1000" dirty="0" smtClean="0">
                <a:solidFill>
                  <a:schemeClr val="tx1"/>
                </a:solidFill>
              </a:rPr>
              <a:t>ID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通話ログ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ID(FK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相当）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ユーザ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ユーザ名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開始</a:t>
            </a:r>
            <a:r>
              <a:rPr lang="ja-JP" altLang="en-US" sz="1000" dirty="0" smtClean="0">
                <a:solidFill>
                  <a:schemeClr val="tx1"/>
                </a:solidFill>
              </a:rPr>
              <a:t>日時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終了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日時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作成日時／ユーザ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更新日時／</a:t>
            </a:r>
            <a:r>
              <a:rPr lang="ja-JP" altLang="en-US" sz="1000" dirty="0" smtClean="0">
                <a:solidFill>
                  <a:schemeClr val="tx1"/>
                </a:solidFill>
              </a:rPr>
              <a:t>ユーザ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17" idx="3"/>
            <a:endCxn id="19" idx="1"/>
          </p:cNvCxnSpPr>
          <p:nvPr/>
        </p:nvCxnSpPr>
        <p:spPr>
          <a:xfrm>
            <a:off x="6113809" y="2196080"/>
            <a:ext cx="762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145922" y="2032094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smtClean="0"/>
              <a:t>1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44208" y="2042192"/>
            <a:ext cx="277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～</a:t>
            </a:r>
            <a:r>
              <a:rPr kumimoji="1" lang="en-US" altLang="ja-JP" sz="1000" dirty="0" smtClean="0"/>
              <a:t>n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876336" y="3297496"/>
            <a:ext cx="1440000" cy="18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kumimoji="1" lang="ja-JP" altLang="en-US" sz="1000" b="1" u="sng" dirty="0" smtClean="0">
                <a:solidFill>
                  <a:srgbClr val="FF0000"/>
                </a:solidFill>
              </a:rPr>
              <a:t>通話ログ内容 </a:t>
            </a:r>
            <a:r>
              <a:rPr kumimoji="1" lang="en-US" altLang="ja-JP" sz="1000" b="1" u="sng" dirty="0" smtClean="0">
                <a:solidFill>
                  <a:srgbClr val="FF0000"/>
                </a:solidFill>
              </a:rPr>
              <a:t>TBL</a:t>
            </a: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通話ログ内容 </a:t>
            </a:r>
            <a:r>
              <a:rPr lang="en-US" altLang="ja-JP" sz="1000" dirty="0" smtClean="0">
                <a:solidFill>
                  <a:srgbClr val="FF0000"/>
                </a:solidFill>
              </a:rPr>
              <a:t>ID(PK)</a:t>
            </a: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企業 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endParaRPr lang="en-US" altLang="ja-JP" sz="1000" dirty="0">
              <a:solidFill>
                <a:srgbClr val="FF0000"/>
              </a:solidFill>
            </a:endParaRPr>
          </a:p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通話ログ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ID(FK</a:t>
            </a:r>
            <a:r>
              <a:rPr kumimoji="1" lang="ja-JP" altLang="en-US" sz="1000" dirty="0" smtClean="0">
                <a:solidFill>
                  <a:srgbClr val="FF0000"/>
                </a:solidFill>
              </a:rPr>
              <a:t>相当）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内容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開始秒数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終了秒数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音声有無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作成日時／ユーザ</a:t>
            </a:r>
            <a:endParaRPr lang="en-US" altLang="ja-JP" sz="1000" dirty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更新日時／</a:t>
            </a:r>
            <a:r>
              <a:rPr lang="ja-JP" altLang="en-US" sz="1000" dirty="0" smtClean="0">
                <a:solidFill>
                  <a:srgbClr val="FF0000"/>
                </a:solidFill>
              </a:rPr>
              <a:t>ユーザ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44208" y="4043608"/>
            <a:ext cx="277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～</a:t>
            </a:r>
            <a:r>
              <a:rPr kumimoji="1" lang="en-US" altLang="ja-JP" sz="1000" dirty="0" smtClean="0"/>
              <a:t>n</a:t>
            </a:r>
          </a:p>
        </p:txBody>
      </p:sp>
      <p:cxnSp>
        <p:nvCxnSpPr>
          <p:cNvPr id="26" name="直線コネクタ 25"/>
          <p:cNvCxnSpPr>
            <a:stCxn id="17" idx="3"/>
            <a:endCxn id="24" idx="1"/>
          </p:cNvCxnSpPr>
          <p:nvPr/>
        </p:nvCxnSpPr>
        <p:spPr>
          <a:xfrm>
            <a:off x="6113809" y="2196080"/>
            <a:ext cx="762527" cy="2001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矢印 28"/>
          <p:cNvSpPr/>
          <p:nvPr/>
        </p:nvSpPr>
        <p:spPr>
          <a:xfrm>
            <a:off x="4283968" y="2130415"/>
            <a:ext cx="360000" cy="36000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604938" y="5169704"/>
            <a:ext cx="1982796" cy="85158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kumimoji="1" lang="ja-JP" altLang="en-US" sz="800" dirty="0" smtClean="0"/>
              <a:t>リカイアスの発話区切り毎の音声認識結果を保存する</a:t>
            </a:r>
            <a:endParaRPr kumimoji="1" lang="en-US" altLang="ja-JP" sz="800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ja-JP" altLang="en-US" sz="800" dirty="0"/>
              <a:t>通話終了時</a:t>
            </a:r>
            <a:r>
              <a:rPr lang="ja-JP" altLang="en-US" sz="800" dirty="0" smtClean="0"/>
              <a:t>に開始、終了秒数よりレコードに対応する音声ファイルを作成する</a:t>
            </a:r>
            <a:endParaRPr lang="en-US" altLang="ja-JP" sz="800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kumimoji="1" lang="ja-JP" altLang="en-US" sz="800" dirty="0"/>
              <a:t>音声有無</a:t>
            </a:r>
            <a:r>
              <a:rPr kumimoji="1" lang="ja-JP" altLang="en-US" sz="800" dirty="0" smtClean="0"/>
              <a:t>はエスカレーション時の区切りや、旧バージョンの通話ログで使用する予定</a:t>
            </a:r>
            <a:endParaRPr kumimoji="1" lang="en-US" altLang="ja-JP" sz="800" dirty="0" smtClean="0"/>
          </a:p>
          <a:p>
            <a:endParaRPr kumimoji="1" lang="en-US" altLang="ja-JP" sz="8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62027" y="3120354"/>
            <a:ext cx="1079564" cy="251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kumimoji="1" lang="ja-JP" altLang="en-US" sz="800" dirty="0" smtClean="0"/>
              <a:t>内容を削除</a:t>
            </a:r>
            <a:endParaRPr kumimoji="1" lang="en-US" altLang="ja-JP" sz="8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通話ログ関連のテーブル構成</a:t>
            </a:r>
            <a:endParaRPr kumimoji="1" lang="ja-JP" altLang="en-US" sz="16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3528" y="800708"/>
            <a:ext cx="5040560" cy="25202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ja-JP" altLang="en-US" sz="1000" dirty="0" smtClean="0">
                <a:latin typeface="+mj-ea"/>
                <a:ea typeface="+mj-ea"/>
              </a:rPr>
              <a:t>■リカイアスの解析結果を文節単位で管理できるようにする。</a:t>
            </a:r>
            <a:endParaRPr lang="ja-JP" altLang="en-US" sz="1000" dirty="0">
              <a:latin typeface="+mj-ea"/>
              <a:ea typeface="+mj-ea"/>
            </a:endParaRPr>
          </a:p>
        </p:txBody>
      </p:sp>
      <p:sp>
        <p:nvSpPr>
          <p:cNvPr id="23" name="線吹き出し 1 (枠付き) 22"/>
          <p:cNvSpPr/>
          <p:nvPr/>
        </p:nvSpPr>
        <p:spPr>
          <a:xfrm>
            <a:off x="2257032" y="4869159"/>
            <a:ext cx="3519364" cy="576065"/>
          </a:xfrm>
          <a:prstGeom prst="borderCallout1">
            <a:avLst>
              <a:gd name="adj1" fmla="val 44157"/>
              <a:gd name="adj2" fmla="val 101275"/>
              <a:gd name="adj3" fmla="val -69833"/>
              <a:gd name="adj4" fmla="val 131252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</a:rPr>
              <a:t>現行の通話ログのデータは通話ログ内容テーブルに文節ごとに分割せずに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レコードで登録する。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7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421790" y="731704"/>
            <a:ext cx="3600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</a:rPr>
              <a:t>画面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11960" y="1422649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通話開始時に「通話開始」</a:t>
            </a:r>
            <a:r>
              <a:rPr kumimoji="1" lang="en-US" altLang="ja-JP" sz="1000" smtClean="0"/>
              <a:t>API</a:t>
            </a:r>
            <a:endParaRPr lang="en-US" altLang="ja-JP" sz="1000"/>
          </a:p>
          <a:p>
            <a:r>
              <a:rPr lang="ja-JP" altLang="en-US" sz="1000" smtClean="0"/>
              <a:t>返信された問い合わせ</a:t>
            </a:r>
            <a:r>
              <a:rPr lang="ja-JP" altLang="en-US" sz="1000"/>
              <a:t>番号</a:t>
            </a:r>
            <a:r>
              <a:rPr lang="ja-JP" altLang="en-US" sz="1000" smtClean="0"/>
              <a:t>を表示</a:t>
            </a:r>
            <a:endParaRPr kumimoji="1" lang="en-US" altLang="ja-JP" sz="1000" smtClean="0"/>
          </a:p>
        </p:txBody>
      </p:sp>
      <p:sp>
        <p:nvSpPr>
          <p:cNvPr id="9" name="正方形/長方形 8"/>
          <p:cNvSpPr/>
          <p:nvPr/>
        </p:nvSpPr>
        <p:spPr>
          <a:xfrm>
            <a:off x="421790" y="1008703"/>
            <a:ext cx="3600000" cy="54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01790" y="731704"/>
            <a:ext cx="3600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</a:rPr>
              <a:t>サーバ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101790" y="1008703"/>
            <a:ext cx="3600000" cy="54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12" name="直線矢印コネクタ 11"/>
          <p:cNvCxnSpPr>
            <a:stCxn id="8" idx="3"/>
            <a:endCxn id="19" idx="1"/>
          </p:cNvCxnSpPr>
          <p:nvPr/>
        </p:nvCxnSpPr>
        <p:spPr>
          <a:xfrm>
            <a:off x="3343899" y="1622704"/>
            <a:ext cx="2092197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080088" y="1426962"/>
            <a:ext cx="963405" cy="8463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000" smtClean="0"/>
              <a:t>通話開始→</a:t>
            </a:r>
            <a:endParaRPr kumimoji="1" lang="en-US" altLang="ja-JP" sz="1000" smtClean="0"/>
          </a:p>
          <a:p>
            <a:pPr algn="ctr"/>
            <a:r>
              <a:rPr lang="ja-JP" altLang="en-US" sz="1000" smtClean="0"/>
              <a:t>←問い合わせ番号</a:t>
            </a:r>
            <a:endParaRPr lang="en-US" altLang="ja-JP" sz="1000" smtClean="0"/>
          </a:p>
          <a:p>
            <a:pPr algn="ctr"/>
            <a:r>
              <a:rPr kumimoji="1" lang="ja-JP" altLang="en-US" sz="1000" smtClean="0"/>
              <a:t>通話ログ </a:t>
            </a:r>
            <a:r>
              <a:rPr kumimoji="1" lang="en-US" altLang="ja-JP" sz="1000" smtClean="0"/>
              <a:t>ID</a:t>
            </a:r>
          </a:p>
          <a:p>
            <a:pPr algn="ctr"/>
            <a:r>
              <a:rPr lang="ja-JP" altLang="en-US" sz="1000"/>
              <a:t>通</a:t>
            </a:r>
            <a:r>
              <a:rPr lang="ja-JP" altLang="en-US" sz="1000" smtClean="0"/>
              <a:t>話者ログ </a:t>
            </a:r>
            <a:r>
              <a:rPr lang="en-US" altLang="ja-JP" sz="1000" smtClean="0"/>
              <a:t>ID</a:t>
            </a:r>
          </a:p>
          <a:p>
            <a:pPr algn="ctr"/>
            <a:r>
              <a:rPr kumimoji="1" lang="ja-JP" altLang="en-US" sz="1000"/>
              <a:t>利用</a:t>
            </a:r>
            <a:r>
              <a:rPr kumimoji="1" lang="ja-JP" altLang="en-US" sz="1000" smtClean="0"/>
              <a:t>時間 </a:t>
            </a:r>
            <a:r>
              <a:rPr kumimoji="1" lang="en-US" altLang="ja-JP" sz="1000" smtClean="0"/>
              <a:t>ID</a:t>
            </a:r>
            <a:endParaRPr kumimoji="1" lang="ja-JP" altLang="en-US" sz="10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36096" y="1114873"/>
            <a:ext cx="3082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1.</a:t>
            </a:r>
            <a:r>
              <a:rPr lang="ja-JP" altLang="en-US" sz="1000" dirty="0" smtClean="0"/>
              <a:t> </a:t>
            </a:r>
            <a:r>
              <a:rPr lang="ja-JP" altLang="en-US" sz="1000" dirty="0"/>
              <a:t>音声解析開始（</a:t>
            </a:r>
            <a:r>
              <a:rPr lang="en-US" altLang="ja-JP" sz="1000" dirty="0" err="1"/>
              <a:t>Recaius</a:t>
            </a:r>
            <a:r>
              <a:rPr lang="ja-JP" altLang="en-US" sz="1000" dirty="0"/>
              <a:t> セッション開始）</a:t>
            </a:r>
          </a:p>
          <a:p>
            <a:r>
              <a:rPr lang="en-US" altLang="ja-JP" sz="1000" dirty="0"/>
              <a:t>2</a:t>
            </a:r>
            <a:r>
              <a:rPr kumimoji="1" lang="en-US" altLang="ja-JP" sz="1000" dirty="0" smtClean="0"/>
              <a:t>.</a:t>
            </a:r>
            <a:r>
              <a:rPr kumimoji="1" lang="ja-JP" altLang="en-US" sz="1000" dirty="0" smtClean="0"/>
              <a:t> 通話ログ登録：</a:t>
            </a:r>
            <a:endParaRPr kumimoji="1" lang="en-US" altLang="ja-JP" sz="1000" dirty="0" smtClean="0">
              <a:sym typeface="Wingdings" panose="05000000000000000000" pitchFamily="2" charset="2"/>
            </a:endParaRPr>
          </a:p>
          <a:p>
            <a:r>
              <a:rPr lang="ja-JP" altLang="en-US" sz="1000" dirty="0" smtClean="0"/>
              <a:t>　　開始日時＝終了日時＝現在日時</a:t>
            </a:r>
            <a:endParaRPr lang="en-US" altLang="ja-JP" sz="1000" dirty="0" smtClean="0"/>
          </a:p>
          <a:p>
            <a:r>
              <a:rPr kumimoji="1" lang="ja-JP" altLang="en-US" sz="1000" dirty="0" smtClean="0"/>
              <a:t>　　ステータス＝通話中</a:t>
            </a:r>
            <a:endParaRPr kumimoji="1" lang="en-US" altLang="ja-JP" sz="1000" dirty="0" smtClean="0"/>
          </a:p>
          <a:p>
            <a:r>
              <a:rPr lang="en-US" altLang="ja-JP" sz="1000" dirty="0" smtClean="0"/>
              <a:t>3.</a:t>
            </a:r>
            <a:r>
              <a:rPr lang="ja-JP" altLang="en-US" sz="1000" dirty="0" smtClean="0"/>
              <a:t> 通話者ログ登録：開始日時＝終了日時＝現在日時</a:t>
            </a:r>
            <a:endParaRPr lang="en-US" altLang="ja-JP" sz="1000" dirty="0" smtClean="0"/>
          </a:p>
          <a:p>
            <a:r>
              <a:rPr lang="en-US" altLang="ja-JP" sz="1000" dirty="0" smtClean="0"/>
              <a:t>4.</a:t>
            </a:r>
            <a:r>
              <a:rPr lang="ja-JP" altLang="en-US" sz="1000" dirty="0" smtClean="0"/>
              <a:t> 利用時間登録：利用時間＝</a:t>
            </a:r>
            <a:r>
              <a:rPr lang="en-US" altLang="ja-JP" sz="1000" dirty="0" smtClean="0"/>
              <a:t>0</a:t>
            </a:r>
            <a:endParaRPr kumimoji="1" lang="ja-JP" altLang="en-US" sz="1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11960" y="3100900"/>
            <a:ext cx="2367952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/>
              <a:t>「通話更新」</a:t>
            </a:r>
            <a:r>
              <a:rPr kumimoji="1" lang="en-US" altLang="ja-JP" sz="1000" dirty="0" smtClean="0"/>
              <a:t>API</a:t>
            </a:r>
            <a:r>
              <a:rPr kumimoji="1" lang="ja-JP" altLang="en-US" sz="1000" dirty="0" smtClean="0"/>
              <a:t> </a:t>
            </a:r>
            <a:endParaRPr kumimoji="1"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ja-JP" altLang="en-US" sz="1000" dirty="0" smtClean="0"/>
              <a:t>通話ログ </a:t>
            </a:r>
            <a:r>
              <a:rPr lang="en-US" altLang="ja-JP" sz="1000" dirty="0" smtClean="0"/>
              <a:t>ID</a:t>
            </a:r>
            <a:r>
              <a:rPr lang="ja-JP" altLang="en-US" sz="1000" dirty="0" smtClean="0"/>
              <a:t>／通話者ログ </a:t>
            </a:r>
            <a:r>
              <a:rPr lang="en-US" altLang="ja-JP" sz="1000" dirty="0" smtClean="0"/>
              <a:t>ID</a:t>
            </a:r>
            <a:r>
              <a:rPr lang="ja-JP" altLang="en-US" sz="1000" dirty="0" smtClean="0"/>
              <a:t>／</a:t>
            </a:r>
            <a:endParaRPr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ja-JP" altLang="en-US" sz="1000" dirty="0" smtClean="0"/>
              <a:t>利用時間 </a:t>
            </a:r>
            <a:r>
              <a:rPr lang="en-US" altLang="ja-JP" sz="1000" dirty="0" smtClean="0"/>
              <a:t>ID</a:t>
            </a:r>
            <a:r>
              <a:rPr lang="ja-JP" altLang="en-US" sz="1000" dirty="0" smtClean="0"/>
              <a:t>＝（通話開始の戻り値）</a:t>
            </a:r>
            <a:endParaRPr kumimoji="1" lang="en-US" altLang="ja-JP" sz="1000" dirty="0" smtClean="0"/>
          </a:p>
          <a:p>
            <a:r>
              <a:rPr lang="ja-JP" altLang="en-US" sz="1000" dirty="0"/>
              <a:t>解析結果</a:t>
            </a:r>
            <a:r>
              <a:rPr lang="ja-JP" altLang="en-US" sz="1000" dirty="0" smtClean="0"/>
              <a:t>を通話内容として表示</a:t>
            </a:r>
            <a:endParaRPr kumimoji="1" lang="en-US" altLang="ja-JP" sz="1000" dirty="0" smtClean="0"/>
          </a:p>
        </p:txBody>
      </p:sp>
      <p:cxnSp>
        <p:nvCxnSpPr>
          <p:cNvPr id="26" name="直線矢印コネクタ 25"/>
          <p:cNvCxnSpPr>
            <a:stCxn id="24" idx="3"/>
            <a:endCxn id="28" idx="1"/>
          </p:cNvCxnSpPr>
          <p:nvPr/>
        </p:nvCxnSpPr>
        <p:spPr>
          <a:xfrm>
            <a:off x="3779912" y="3454843"/>
            <a:ext cx="165618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436096" y="2485347"/>
            <a:ext cx="33073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ja-JP" altLang="en-US" sz="1000" dirty="0" smtClean="0"/>
              <a:t>音声</a:t>
            </a:r>
            <a:r>
              <a:rPr lang="ja-JP" altLang="en-US" sz="1000" dirty="0"/>
              <a:t>解析（</a:t>
            </a:r>
            <a:r>
              <a:rPr lang="en-US" altLang="ja-JP" sz="1000" dirty="0" err="1"/>
              <a:t>Recaius</a:t>
            </a:r>
            <a:r>
              <a:rPr lang="ja-JP" altLang="en-US" sz="1000" dirty="0"/>
              <a:t> 呼び出し</a:t>
            </a:r>
            <a:r>
              <a:rPr lang="ja-JP" altLang="en-US" sz="1000" dirty="0" smtClean="0"/>
              <a:t>）</a:t>
            </a:r>
            <a:endParaRPr lang="en-US" altLang="ja-JP" sz="1000" dirty="0" smtClean="0"/>
          </a:p>
          <a:p>
            <a:pPr marL="228600" indent="-228600">
              <a:buAutoNum type="arabicPeriod"/>
            </a:pPr>
            <a:r>
              <a:rPr lang="ja-JP" altLang="en-US" sz="1000" dirty="0" smtClean="0">
                <a:solidFill>
                  <a:srgbClr val="FF0000"/>
                </a:solidFill>
              </a:rPr>
              <a:t>音声ファイルを保存：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　</a:t>
            </a:r>
            <a:r>
              <a:rPr lang="ja-JP" altLang="en-US" sz="1000" dirty="0" smtClean="0">
                <a:solidFill>
                  <a:srgbClr val="FF0000"/>
                </a:solidFill>
              </a:rPr>
              <a:t>　　　送信された音声データを連結して保存する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endParaRPr lang="en-US" altLang="ja-JP" sz="1000" dirty="0" smtClean="0"/>
          </a:p>
          <a:p>
            <a:r>
              <a:rPr lang="ja-JP" altLang="en-US" sz="1000" dirty="0"/>
              <a:t>以下はリカイアス音声解析で「</a:t>
            </a:r>
            <a:r>
              <a:rPr lang="en-US" altLang="ja-JP" sz="1000" dirty="0"/>
              <a:t>RESULT</a:t>
            </a:r>
            <a:r>
              <a:rPr lang="ja-JP" altLang="en-US" sz="1000" dirty="0"/>
              <a:t>」が返された場合に実行</a:t>
            </a:r>
            <a:endParaRPr lang="en-US" altLang="ja-JP" sz="1000" dirty="0"/>
          </a:p>
          <a:p>
            <a:r>
              <a:rPr kumimoji="1" lang="en-US" altLang="ja-JP" sz="1000" dirty="0" smtClean="0"/>
              <a:t>3.</a:t>
            </a:r>
            <a:r>
              <a:rPr kumimoji="1" lang="ja-JP" altLang="en-US" sz="1000" dirty="0" smtClean="0"/>
              <a:t> 通話ログ更新：</a:t>
            </a:r>
            <a:r>
              <a:rPr lang="ja-JP" altLang="en-US" sz="1000" dirty="0" smtClean="0"/>
              <a:t>終了日時＝現在日時</a:t>
            </a:r>
            <a:endParaRPr lang="en-US" altLang="ja-JP" sz="1000" dirty="0" smtClean="0"/>
          </a:p>
          <a:p>
            <a:r>
              <a:rPr lang="en-US" altLang="ja-JP" sz="1000" dirty="0" smtClean="0"/>
              <a:t>4</a:t>
            </a:r>
            <a:r>
              <a:rPr lang="en-US" altLang="ja-JP" sz="1000" dirty="0" smtClean="0">
                <a:solidFill>
                  <a:srgbClr val="FF0000"/>
                </a:solidFill>
              </a:rPr>
              <a:t>.</a:t>
            </a:r>
            <a:r>
              <a:rPr lang="ja-JP" altLang="en-US" sz="1000" dirty="0" smtClean="0">
                <a:solidFill>
                  <a:srgbClr val="FF0000"/>
                </a:solidFill>
              </a:rPr>
              <a:t> 通話ログ内容登録</a:t>
            </a:r>
            <a:r>
              <a:rPr lang="ja-JP" altLang="en-US" sz="1000" dirty="0"/>
              <a:t>：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　　　　内容＝解析結果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　　　　開始秒数</a:t>
            </a:r>
            <a:r>
              <a:rPr lang="en-US" altLang="ja-JP" sz="1000" dirty="0" smtClean="0">
                <a:solidFill>
                  <a:srgbClr val="FF0000"/>
                </a:solidFill>
              </a:rPr>
              <a:t>=</a:t>
            </a:r>
            <a:r>
              <a:rPr lang="ja-JP" altLang="en-US" sz="1000" dirty="0" smtClean="0">
                <a:solidFill>
                  <a:srgbClr val="FF0000"/>
                </a:solidFill>
              </a:rPr>
              <a:t>解析結果の最初の単語の開始秒数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　</a:t>
            </a:r>
            <a:r>
              <a:rPr lang="ja-JP" altLang="en-US" sz="1000" dirty="0" smtClean="0">
                <a:solidFill>
                  <a:srgbClr val="FF0000"/>
                </a:solidFill>
              </a:rPr>
              <a:t>　　　終了秒数</a:t>
            </a:r>
            <a:r>
              <a:rPr lang="en-US" altLang="ja-JP" sz="1000" dirty="0" smtClean="0">
                <a:solidFill>
                  <a:srgbClr val="FF0000"/>
                </a:solidFill>
              </a:rPr>
              <a:t>=</a:t>
            </a:r>
            <a:r>
              <a:rPr lang="ja-JP" altLang="en-US" sz="1000" dirty="0">
                <a:solidFill>
                  <a:srgbClr val="FF0000"/>
                </a:solidFill>
              </a:rPr>
              <a:t>解析結果の</a:t>
            </a:r>
            <a:r>
              <a:rPr lang="ja-JP" altLang="en-US" sz="1000" dirty="0" smtClean="0">
                <a:solidFill>
                  <a:srgbClr val="FF0000"/>
                </a:solidFill>
              </a:rPr>
              <a:t>最後の</a:t>
            </a:r>
            <a:r>
              <a:rPr lang="ja-JP" altLang="en-US" sz="1000" dirty="0">
                <a:solidFill>
                  <a:srgbClr val="FF0000"/>
                </a:solidFill>
              </a:rPr>
              <a:t>単語</a:t>
            </a:r>
            <a:r>
              <a:rPr lang="ja-JP" altLang="en-US" sz="1000" dirty="0" smtClean="0">
                <a:solidFill>
                  <a:srgbClr val="FF0000"/>
                </a:solidFill>
              </a:rPr>
              <a:t>の終了秒数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/>
              <a:t>5.</a:t>
            </a:r>
            <a:r>
              <a:rPr lang="ja-JP" altLang="en-US" sz="1000" dirty="0" smtClean="0"/>
              <a:t> 通</a:t>
            </a:r>
            <a:r>
              <a:rPr lang="ja-JP" altLang="en-US" sz="1000" dirty="0"/>
              <a:t>話者</a:t>
            </a:r>
            <a:r>
              <a:rPr lang="ja-JP" altLang="en-US" sz="1000" dirty="0" smtClean="0"/>
              <a:t>ログ更新：終了日時＝現在日時</a:t>
            </a:r>
            <a:endParaRPr lang="en-US" altLang="ja-JP" sz="1000" dirty="0" smtClean="0"/>
          </a:p>
          <a:p>
            <a:r>
              <a:rPr lang="en-US" altLang="ja-JP" sz="1000" dirty="0" smtClean="0"/>
              <a:t>6.</a:t>
            </a:r>
            <a:r>
              <a:rPr lang="ja-JP" altLang="en-US" sz="1000" dirty="0" smtClean="0"/>
              <a:t> 利用時間更新：利用時間＋＝今回の利用時間</a:t>
            </a:r>
            <a:endParaRPr lang="en-US" altLang="ja-JP" sz="1000" dirty="0" smtClean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41189" y="3260303"/>
            <a:ext cx="641201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000" dirty="0" smtClean="0"/>
              <a:t>通話更新→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←解析結果</a:t>
            </a:r>
            <a:endParaRPr kumimoji="1" lang="ja-JP" altLang="en-US" sz="1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16360" y="4965448"/>
            <a:ext cx="736518" cy="499075"/>
            <a:chOff x="557280" y="5079916"/>
            <a:chExt cx="736518" cy="499075"/>
          </a:xfrm>
        </p:grpSpPr>
        <p:sp>
          <p:nvSpPr>
            <p:cNvPr id="32" name="正方形/長方形 31"/>
            <p:cNvSpPr/>
            <p:nvPr/>
          </p:nvSpPr>
          <p:spPr>
            <a:xfrm>
              <a:off x="557280" y="5079916"/>
              <a:ext cx="72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smtClean="0"/>
                <a:t>通話終了</a:t>
              </a:r>
              <a:endParaRPr kumimoji="1" lang="ja-JP" altLang="en-US" sz="1000"/>
            </a:p>
          </p:txBody>
        </p:sp>
        <p:sp>
          <p:nvSpPr>
            <p:cNvPr id="17" name="上矢印 16"/>
            <p:cNvSpPr/>
            <p:nvPr/>
          </p:nvSpPr>
          <p:spPr>
            <a:xfrm rot="19915198">
              <a:off x="1113798" y="5290991"/>
              <a:ext cx="180000" cy="288000"/>
            </a:xfrm>
            <a:prstGeom prst="upArrow">
              <a:avLst>
                <a:gd name="adj1" fmla="val 14601"/>
                <a:gd name="adj2" fmla="val 1268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616361" y="1422649"/>
            <a:ext cx="736517" cy="507190"/>
            <a:chOff x="557280" y="1261422"/>
            <a:chExt cx="736517" cy="507190"/>
          </a:xfrm>
        </p:grpSpPr>
        <p:sp>
          <p:nvSpPr>
            <p:cNvPr id="5" name="正方形/長方形 4"/>
            <p:cNvSpPr/>
            <p:nvPr/>
          </p:nvSpPr>
          <p:spPr>
            <a:xfrm>
              <a:off x="557280" y="1261422"/>
              <a:ext cx="72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smtClean="0"/>
                <a:t>通話開始</a:t>
              </a:r>
              <a:endParaRPr kumimoji="1" lang="ja-JP" altLang="en-US" sz="1000"/>
            </a:p>
          </p:txBody>
        </p:sp>
        <p:sp>
          <p:nvSpPr>
            <p:cNvPr id="47" name="上矢印 46"/>
            <p:cNvSpPr/>
            <p:nvPr/>
          </p:nvSpPr>
          <p:spPr>
            <a:xfrm rot="19915198">
              <a:off x="1113797" y="1480612"/>
              <a:ext cx="180000" cy="288000"/>
            </a:xfrm>
            <a:prstGeom prst="upArrow">
              <a:avLst>
                <a:gd name="adj1" fmla="val 14601"/>
                <a:gd name="adj2" fmla="val 1268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0" name="テキスト ボックス 49"/>
          <p:cNvSpPr txBox="1"/>
          <p:nvPr/>
        </p:nvSpPr>
        <p:spPr>
          <a:xfrm>
            <a:off x="1411960" y="4933617"/>
            <a:ext cx="2281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通話終了時に「通話終了」</a:t>
            </a:r>
            <a:r>
              <a:rPr kumimoji="1" lang="en-US" altLang="ja-JP" sz="1000" dirty="0" smtClean="0"/>
              <a:t>API</a:t>
            </a:r>
          </a:p>
          <a:p>
            <a:r>
              <a:rPr lang="ja-JP" altLang="en-US" sz="1000" dirty="0"/>
              <a:t>　通話ログ </a:t>
            </a:r>
            <a:r>
              <a:rPr lang="en-US" altLang="ja-JP" sz="1000" dirty="0"/>
              <a:t>ID</a:t>
            </a:r>
            <a:r>
              <a:rPr lang="ja-JP" altLang="en-US" sz="1000" dirty="0"/>
              <a:t>／通話者ログ </a:t>
            </a:r>
            <a:r>
              <a:rPr lang="en-US" altLang="ja-JP" sz="1000" dirty="0"/>
              <a:t>ID</a:t>
            </a:r>
            <a:r>
              <a:rPr lang="ja-JP" altLang="en-US" sz="1000" dirty="0"/>
              <a:t>／</a:t>
            </a:r>
            <a:endParaRPr lang="en-US" altLang="ja-JP" sz="1000" dirty="0"/>
          </a:p>
          <a:p>
            <a:r>
              <a:rPr lang="ja-JP" altLang="en-US" sz="1000" dirty="0"/>
              <a:t>　利用時間 </a:t>
            </a:r>
            <a:r>
              <a:rPr lang="en-US" altLang="ja-JP" sz="1000" dirty="0"/>
              <a:t>ID</a:t>
            </a:r>
            <a:r>
              <a:rPr lang="ja-JP" altLang="en-US" sz="1000" dirty="0"/>
              <a:t>＝（通話開始の戻り値</a:t>
            </a:r>
            <a:r>
              <a:rPr lang="ja-JP" altLang="en-US" sz="1000" dirty="0" smtClean="0"/>
              <a:t>）</a:t>
            </a:r>
            <a:endParaRPr lang="en-US" altLang="ja-JP" sz="1000" dirty="0"/>
          </a:p>
        </p:txBody>
      </p:sp>
      <p:cxnSp>
        <p:nvCxnSpPr>
          <p:cNvPr id="51" name="直線矢印コネクタ 50"/>
          <p:cNvCxnSpPr>
            <a:stCxn id="50" idx="3"/>
            <a:endCxn id="54" idx="1"/>
          </p:cNvCxnSpPr>
          <p:nvPr/>
        </p:nvCxnSpPr>
        <p:spPr>
          <a:xfrm>
            <a:off x="3693354" y="5210616"/>
            <a:ext cx="174274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436096" y="4779729"/>
            <a:ext cx="33730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1.</a:t>
            </a:r>
            <a:r>
              <a:rPr lang="ja-JP" altLang="en-US" sz="1000" dirty="0" smtClean="0"/>
              <a:t> </a:t>
            </a:r>
            <a:r>
              <a:rPr lang="ja-JP" altLang="en-US" sz="1000" dirty="0"/>
              <a:t>音声解析終了（</a:t>
            </a:r>
            <a:r>
              <a:rPr lang="en-US" altLang="ja-JP" sz="1000" dirty="0" err="1"/>
              <a:t>Recaius</a:t>
            </a:r>
            <a:r>
              <a:rPr lang="ja-JP" altLang="en-US" sz="1000" dirty="0"/>
              <a:t> セッション終了</a:t>
            </a:r>
            <a:r>
              <a:rPr lang="ja-JP" altLang="en-US" sz="1000" dirty="0" smtClean="0"/>
              <a:t>）</a:t>
            </a:r>
            <a:endParaRPr lang="en-US" altLang="ja-JP" sz="1000" dirty="0" smtClean="0"/>
          </a:p>
          <a:p>
            <a:r>
              <a:rPr lang="en-US" altLang="ja-JP" sz="1000" dirty="0"/>
              <a:t>2</a:t>
            </a:r>
            <a:r>
              <a:rPr lang="en-US" altLang="ja-JP" sz="1000" dirty="0" smtClean="0"/>
              <a:t>.</a:t>
            </a:r>
            <a:r>
              <a:rPr lang="ja-JP" altLang="en-US" sz="1000" dirty="0" smtClean="0"/>
              <a:t> </a:t>
            </a:r>
            <a:r>
              <a:rPr kumimoji="1" lang="ja-JP" altLang="en-US" sz="1000" dirty="0" smtClean="0"/>
              <a:t>通話ログ更新</a:t>
            </a:r>
            <a:r>
              <a:rPr lang="ja-JP" altLang="en-US" sz="1000" dirty="0" smtClean="0"/>
              <a:t>、通話ログ内容登録、通</a:t>
            </a:r>
            <a:r>
              <a:rPr lang="ja-JP" altLang="en-US" sz="1000" dirty="0"/>
              <a:t>話者</a:t>
            </a:r>
            <a:r>
              <a:rPr lang="ja-JP" altLang="en-US" sz="1000" dirty="0" smtClean="0"/>
              <a:t>ログ更新</a:t>
            </a:r>
            <a:endParaRPr lang="en-US" altLang="ja-JP" sz="1000" dirty="0" smtClean="0"/>
          </a:p>
          <a:p>
            <a:r>
              <a:rPr lang="ja-JP" altLang="en-US" sz="1000" dirty="0" smtClean="0"/>
              <a:t>　　利用時間更新</a:t>
            </a:r>
            <a:endParaRPr lang="en-US" altLang="ja-JP" sz="1000" dirty="0" smtClean="0"/>
          </a:p>
          <a:p>
            <a:r>
              <a:rPr lang="ja-JP" altLang="en-US" sz="1000" dirty="0" smtClean="0"/>
              <a:t> </a:t>
            </a:r>
            <a:r>
              <a:rPr lang="en-US" altLang="ja-JP" sz="1000" dirty="0" smtClean="0">
                <a:solidFill>
                  <a:srgbClr val="FF0000"/>
                </a:solidFill>
              </a:rPr>
              <a:t>3.</a:t>
            </a:r>
            <a:r>
              <a:rPr lang="ja-JP" altLang="en-US" sz="1000" dirty="0" smtClean="0">
                <a:solidFill>
                  <a:srgbClr val="FF0000"/>
                </a:solidFill>
              </a:rPr>
              <a:t> 通話ログ内容より各内容の開始秒数、終了秒数を取得し、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　</a:t>
            </a:r>
            <a:r>
              <a:rPr lang="ja-JP" altLang="en-US" sz="1000" dirty="0" smtClean="0">
                <a:solidFill>
                  <a:srgbClr val="FF0000"/>
                </a:solidFill>
              </a:rPr>
              <a:t>　 保存した音声ファイルを分割して音声ファイルとして保存する</a:t>
            </a:r>
            <a:endParaRPr lang="en-US" altLang="ja-JP" sz="1000" dirty="0" smtClean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060852" y="5013176"/>
            <a:ext cx="1001877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000" dirty="0" smtClean="0"/>
              <a:t>通話終了→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←最後の解析結果</a:t>
            </a:r>
            <a:endParaRPr kumimoji="1" lang="ja-JP" altLang="en-US" sz="1000" dirty="0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【</a:t>
            </a:r>
            <a:r>
              <a:rPr kumimoji="1" lang="ja-JP" altLang="en-US" smtClean="0"/>
              <a:t>決定</a:t>
            </a:r>
            <a:r>
              <a:rPr kumimoji="1" lang="en-US" altLang="ja-JP" smtClean="0"/>
              <a:t>】</a:t>
            </a:r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57280" y="2639235"/>
            <a:ext cx="854679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/>
              <a:t>（通話中）</a:t>
            </a:r>
            <a:endParaRPr kumimoji="1" lang="en-US" altLang="ja-JP" sz="1000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686495" y="6139390"/>
            <a:ext cx="2015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 algn="r"/>
            <a:r>
              <a:rPr lang="en-US" altLang="ja-JP" sz="1000" smtClean="0"/>
              <a:t>API</a:t>
            </a:r>
            <a:r>
              <a:rPr lang="ja-JP" altLang="en-US" sz="1000" smtClean="0"/>
              <a:t> 内の処理詳細は実装時に検討</a:t>
            </a:r>
            <a:endParaRPr kumimoji="1" lang="en-US" altLang="ja-JP" sz="100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通話ログ音声保存タイミング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129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0" y="1484784"/>
            <a:ext cx="8675440" cy="428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線吹き出し 1 (枠付き) 1"/>
          <p:cNvSpPr/>
          <p:nvPr/>
        </p:nvSpPr>
        <p:spPr>
          <a:xfrm>
            <a:off x="5652120" y="1268760"/>
            <a:ext cx="1296144" cy="519708"/>
          </a:xfrm>
          <a:prstGeom prst="borderCallout1">
            <a:avLst>
              <a:gd name="adj1" fmla="val 56963"/>
              <a:gd name="adj2" fmla="val -4659"/>
              <a:gd name="adj3" fmla="val 112500"/>
              <a:gd name="adj4" fmla="val -38333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</a:rPr>
              <a:t>連続再生ボタンで通話内容を最初から順に再生する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線吹き出し 1 (枠付き) 36"/>
          <p:cNvSpPr/>
          <p:nvPr/>
        </p:nvSpPr>
        <p:spPr>
          <a:xfrm>
            <a:off x="3239194" y="2636912"/>
            <a:ext cx="1296144" cy="519708"/>
          </a:xfrm>
          <a:prstGeom prst="borderCallout1">
            <a:avLst>
              <a:gd name="adj1" fmla="val 49632"/>
              <a:gd name="adj2" fmla="val 99693"/>
              <a:gd name="adj3" fmla="val -35954"/>
              <a:gd name="adj4" fmla="val 141711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</a:rPr>
              <a:t>個別の再生ボタンで表示テキストに対応した音声を再生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線吹き出し 1 (枠付き) 42"/>
          <p:cNvSpPr/>
          <p:nvPr/>
        </p:nvSpPr>
        <p:spPr>
          <a:xfrm>
            <a:off x="6930330" y="3212976"/>
            <a:ext cx="1296144" cy="519708"/>
          </a:xfrm>
          <a:prstGeom prst="borderCallout1">
            <a:avLst>
              <a:gd name="adj1" fmla="val -7184"/>
              <a:gd name="adj2" fmla="val 48987"/>
              <a:gd name="adj3" fmla="val -54281"/>
              <a:gd name="adj4" fmla="val -18491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</a:rPr>
              <a:t>各テキストをクリックで編集可能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通話ログ音声再生画面イメージ</a:t>
            </a:r>
            <a:endParaRPr kumimoji="1" lang="ja-JP" altLang="en-US" sz="1600" dirty="0"/>
          </a:p>
        </p:txBody>
      </p:sp>
      <p:sp>
        <p:nvSpPr>
          <p:cNvPr id="7" name="線吹き出し 1 (枠付き) 6"/>
          <p:cNvSpPr/>
          <p:nvPr/>
        </p:nvSpPr>
        <p:spPr>
          <a:xfrm>
            <a:off x="3258616" y="3573016"/>
            <a:ext cx="1296144" cy="519708"/>
          </a:xfrm>
          <a:prstGeom prst="borderCallout1">
            <a:avLst>
              <a:gd name="adj1" fmla="val 49632"/>
              <a:gd name="adj2" fmla="val 99693"/>
              <a:gd name="adj3" fmla="val -35954"/>
              <a:gd name="adj4" fmla="val 141711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</a:rPr>
              <a:t>音声が無い場合は再生ボタンを表示しない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833563"/>
            <a:ext cx="5724525" cy="319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9" name="線吹き出し 1 (枠付き) 38"/>
          <p:cNvSpPr/>
          <p:nvPr/>
        </p:nvSpPr>
        <p:spPr>
          <a:xfrm>
            <a:off x="3897263" y="2520702"/>
            <a:ext cx="1296144" cy="519708"/>
          </a:xfrm>
          <a:prstGeom prst="borderCallout1">
            <a:avLst>
              <a:gd name="adj1" fmla="val 47799"/>
              <a:gd name="adj2" fmla="val -3189"/>
              <a:gd name="adj3" fmla="val 37357"/>
              <a:gd name="adj4" fmla="val -73606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</a:rPr>
              <a:t>前後の通話ログ内容を表示する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線吹き出し 1 (枠付き) 39"/>
          <p:cNvSpPr/>
          <p:nvPr/>
        </p:nvSpPr>
        <p:spPr>
          <a:xfrm>
            <a:off x="2987824" y="3845396"/>
            <a:ext cx="1296144" cy="519708"/>
          </a:xfrm>
          <a:prstGeom prst="borderCallout1">
            <a:avLst>
              <a:gd name="adj1" fmla="val 47799"/>
              <a:gd name="adj2" fmla="val -3189"/>
              <a:gd name="adj3" fmla="val -107431"/>
              <a:gd name="adj4" fmla="val -75811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</a:rPr>
              <a:t>表示中の通話ログ内容の音声を再生する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通話ログ内容更新ダイアログ</a:t>
            </a:r>
            <a:endParaRPr kumimoji="1" lang="ja-JP" altLang="en-US" sz="1600" dirty="0"/>
          </a:p>
        </p:txBody>
      </p:sp>
      <p:sp>
        <p:nvSpPr>
          <p:cNvPr id="8" name="線吹き出し 1 (枠付き) 7"/>
          <p:cNvSpPr/>
          <p:nvPr/>
        </p:nvSpPr>
        <p:spPr>
          <a:xfrm>
            <a:off x="4283968" y="5157192"/>
            <a:ext cx="1422103" cy="804986"/>
          </a:xfrm>
          <a:prstGeom prst="borderCallout1">
            <a:avLst>
              <a:gd name="adj1" fmla="val -5447"/>
              <a:gd name="adj2" fmla="val 50394"/>
              <a:gd name="adj3" fmla="val -63219"/>
              <a:gd name="adj4" fmla="val 74416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</a:rPr>
              <a:t>削除機能も追加可能。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削除する場合</a:t>
            </a:r>
            <a:r>
              <a:rPr lang="ja-JP" altLang="en-US" sz="1000" dirty="0" smtClean="0">
                <a:solidFill>
                  <a:schemeClr val="tx1"/>
                </a:solidFill>
              </a:rPr>
              <a:t>は対応する音声データも削除する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1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+mn-ea"/>
              </a:rPr>
              <a:t>API</a:t>
            </a:r>
            <a:r>
              <a:rPr lang="ja-JP" altLang="en-US" sz="1600" dirty="0">
                <a:latin typeface="+mn-ea"/>
              </a:rPr>
              <a:t> 改修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7544" y="720854"/>
            <a:ext cx="8280920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ja-JP" altLang="en-US" sz="1200" dirty="0" smtClean="0"/>
              <a:t>通話更新</a:t>
            </a:r>
            <a:r>
              <a:rPr kumimoji="1" lang="en-US" altLang="ja-JP" sz="1200" dirty="0" smtClean="0"/>
              <a:t>API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【</a:t>
            </a:r>
            <a:r>
              <a:rPr lang="ja-JP" altLang="en-US" sz="1200" dirty="0" smtClean="0"/>
              <a:t>改修</a:t>
            </a:r>
            <a:r>
              <a:rPr lang="en-US" altLang="ja-JP" sz="1200" dirty="0" smtClean="0"/>
              <a:t>】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現在：リカイアスから解析結果が返ってくるタイミングで通話ログテーブルを更新</a:t>
            </a:r>
            <a:endParaRPr kumimoji="1"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ja-JP" altLang="en-US" sz="1200" dirty="0" smtClean="0"/>
              <a:t>変更：音声データをファイルに保存するようにする</a:t>
            </a:r>
            <a:endParaRPr kumimoji="1"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ja-JP" altLang="en-US" sz="1200" dirty="0" smtClean="0"/>
              <a:t>　　　　　　　 リカイアス解析結果毎に通話ログ内容</a:t>
            </a:r>
            <a:r>
              <a:rPr lang="en-US" altLang="ja-JP" sz="1200" dirty="0" smtClean="0"/>
              <a:t>TBL</a:t>
            </a:r>
            <a:r>
              <a:rPr lang="ja-JP" altLang="en-US" sz="1200" dirty="0" smtClean="0"/>
              <a:t>の登録を行う　　　　　　 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endParaRPr kumimoji="1" lang="en-US" altLang="ja-JP" sz="12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通話終了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・通話一時停止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【</a:t>
            </a:r>
            <a:r>
              <a:rPr lang="ja-JP" altLang="en-US" sz="1200" dirty="0" smtClean="0"/>
              <a:t>改修</a:t>
            </a:r>
            <a:r>
              <a:rPr lang="en-US" altLang="ja-JP" sz="1200" dirty="0" smtClean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終了時に保存した音声データを通話ログ内容</a:t>
            </a:r>
            <a:r>
              <a:rPr lang="en-US" altLang="ja-JP" sz="1200" dirty="0" smtClean="0"/>
              <a:t>TBL</a:t>
            </a:r>
            <a:r>
              <a:rPr lang="ja-JP" altLang="en-US" sz="1200" dirty="0" smtClean="0"/>
              <a:t>のデータに合わせて分割する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kumimoji="1" lang="en-US" altLang="ja-JP" sz="12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通話ログ取得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【</a:t>
            </a:r>
            <a:r>
              <a:rPr lang="ja-JP" altLang="en-US" sz="1200" dirty="0" smtClean="0"/>
              <a:t>改修</a:t>
            </a:r>
            <a:r>
              <a:rPr lang="en-US" altLang="ja-JP" sz="1200" dirty="0" smtClean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現在：通話ログテーブルから取得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変更：通話ログ内容</a:t>
            </a:r>
            <a:r>
              <a:rPr lang="en-US" altLang="ja-JP" sz="1200" dirty="0" smtClean="0"/>
              <a:t>TBL</a:t>
            </a:r>
            <a:r>
              <a:rPr lang="ja-JP" altLang="en-US" sz="1200" dirty="0" smtClean="0"/>
              <a:t>から取得する</a:t>
            </a:r>
            <a:endParaRPr lang="en-US" altLang="ja-JP" sz="1200" dirty="0" smtClean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ja-JP" sz="12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通話ログ内容更新</a:t>
            </a:r>
            <a:r>
              <a:rPr lang="en-US" altLang="ja-JP" sz="1200" dirty="0" smtClean="0"/>
              <a:t>API</a:t>
            </a:r>
            <a:r>
              <a:rPr lang="ja-JP" altLang="en-US" sz="1200" dirty="0"/>
              <a:t>　　</a:t>
            </a:r>
            <a:r>
              <a:rPr lang="en-US" altLang="ja-JP" sz="1200" dirty="0" smtClean="0"/>
              <a:t>【</a:t>
            </a:r>
            <a:r>
              <a:rPr lang="ja-JP" altLang="en-US" sz="1200" dirty="0" smtClean="0"/>
              <a:t>新規</a:t>
            </a:r>
            <a:r>
              <a:rPr lang="en-US" altLang="ja-JP" sz="1200" dirty="0" smtClean="0"/>
              <a:t>】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通話ログ内容の内容を更新する</a:t>
            </a:r>
            <a:endParaRPr lang="en-US" altLang="ja-JP" sz="1200" dirty="0"/>
          </a:p>
          <a:p>
            <a:pPr>
              <a:spcAft>
                <a:spcPts val="600"/>
              </a:spcAft>
            </a:pPr>
            <a:endParaRPr lang="en-US" altLang="ja-JP" sz="12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通話音声ダウンロード</a:t>
            </a:r>
            <a:r>
              <a:rPr lang="en-US" altLang="ja-JP" sz="1200" dirty="0" smtClean="0"/>
              <a:t>API</a:t>
            </a:r>
            <a:r>
              <a:rPr lang="ja-JP" altLang="en-US" sz="1200" dirty="0"/>
              <a:t>　　</a:t>
            </a:r>
            <a:r>
              <a:rPr lang="en-US" altLang="ja-JP" sz="1200" dirty="0"/>
              <a:t>【</a:t>
            </a:r>
            <a:r>
              <a:rPr lang="ja-JP" altLang="en-US" sz="1200" dirty="0"/>
              <a:t>改修</a:t>
            </a:r>
            <a:r>
              <a:rPr lang="en-US" altLang="ja-JP" sz="1200" dirty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通話ログ内容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で該当する通話音声をダウンロードする</a:t>
            </a:r>
            <a:endParaRPr lang="en-US" altLang="ja-JP" sz="1200" dirty="0"/>
          </a:p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6197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ian">
  <a:themeElements>
    <a:clrScheme name="earthian">
      <a:dk1>
        <a:sysClr val="windowText" lastClr="000000"/>
      </a:dk1>
      <a:lt1>
        <a:sysClr val="window" lastClr="FFFFFF"/>
      </a:lt1>
      <a:dk2>
        <a:srgbClr val="FF5050"/>
      </a:dk2>
      <a:lt2>
        <a:srgbClr val="FFCCFF"/>
      </a:lt2>
      <a:accent1>
        <a:srgbClr val="FF00FF"/>
      </a:accent1>
      <a:accent2>
        <a:srgbClr val="FF0000"/>
      </a:accent2>
      <a:accent3>
        <a:srgbClr val="FF9933"/>
      </a:accent3>
      <a:accent4>
        <a:srgbClr val="FFFF00"/>
      </a:accent4>
      <a:accent5>
        <a:srgbClr val="00FF00"/>
      </a:accent5>
      <a:accent6>
        <a:srgbClr val="0000FF"/>
      </a:accent6>
      <a:hlink>
        <a:srgbClr val="0000FF"/>
      </a:hlink>
      <a:folHlink>
        <a:srgbClr val="6600CC"/>
      </a:folHlink>
    </a:clrScheme>
    <a:fontScheme name="earthian">
      <a:majorFont>
        <a:latin typeface="Century Gothic"/>
        <a:ea typeface="Meiryo UI"/>
        <a:cs typeface=""/>
      </a:majorFont>
      <a:minorFont>
        <a:latin typeface="Century Gothic"/>
        <a:ea typeface="Meiryo UI"/>
        <a:cs typeface=""/>
      </a:minorFont>
    </a:fontScheme>
    <a:fmtScheme name="キュート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earthian</Template>
  <TotalTime>794</TotalTime>
  <Words>505</Words>
  <Application>Microsoft Office PowerPoint</Application>
  <PresentationFormat>画面に合わせる (4:3)</PresentationFormat>
  <Paragraphs>143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earthian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itsukaha</dc:creator>
  <cp:lastModifiedBy>ﾗｲﾌ ﾖﾊﾝ ﾗｲﾝﾊﾙﾄ ﾂｶｻ</cp:lastModifiedBy>
  <cp:revision>155</cp:revision>
  <cp:lastPrinted>2017-10-06T08:40:34Z</cp:lastPrinted>
  <dcterms:created xsi:type="dcterms:W3CDTF">2017-10-03T01:32:08Z</dcterms:created>
  <dcterms:modified xsi:type="dcterms:W3CDTF">2017-12-11T06:46:33Z</dcterms:modified>
</cp:coreProperties>
</file>