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66" r:id="rId2"/>
    <p:sldId id="272" r:id="rId3"/>
    <p:sldId id="275" r:id="rId4"/>
    <p:sldId id="267" r:id="rId5"/>
    <p:sldId id="274" r:id="rId6"/>
  </p:sldIdLst>
  <p:sldSz cx="9144000" cy="6858000" type="screen4x3"/>
  <p:notesSz cx="6807200" cy="9939338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/>
    <p:restoredTop sz="94233" autoAdjust="0"/>
  </p:normalViewPr>
  <p:slideViewPr>
    <p:cSldViewPr>
      <p:cViewPr varScale="1">
        <p:scale>
          <a:sx n="109" d="100"/>
          <a:sy n="109" d="100"/>
        </p:scale>
        <p:origin x="-167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6038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66F182-0FBC-41C4-A1C3-38DA1B2101A6}" type="datetimeFigureOut">
              <a:rPr kumimoji="1" lang="ja-JP" altLang="en-US" smtClean="0"/>
              <a:t>2018/3/2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6125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1038" y="4721225"/>
            <a:ext cx="5445125" cy="44719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6038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C5BEC4-91AD-436D-8E91-EE80CD7D13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3407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5BEC4-91AD-436D-8E91-EE80CD7D13FD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06408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7D6F6B0-78FB-4563-82B6-FAFC70DBCAB3}" type="datetime1">
              <a:rPr kumimoji="1" lang="ja-JP" altLang="en-US" smtClean="0"/>
              <a:t>2018/3/2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>
          <a:xfrm>
            <a:off x="3124200" y="6525344"/>
            <a:ext cx="2895600" cy="196131"/>
          </a:xfrm>
          <a:prstGeom prst="rect">
            <a:avLst/>
          </a:prstGeom>
        </p:spPr>
        <p:txBody>
          <a:bodyPr anchor="b"/>
          <a:lstStyle>
            <a:lvl1pPr algn="ctr">
              <a:defRPr sz="1000"/>
            </a:lvl1pPr>
          </a:lstStyle>
          <a:p>
            <a:r>
              <a:rPr lang="en-US" altLang="ja-JP" smtClean="0"/>
              <a:t>【</a:t>
            </a:r>
            <a:r>
              <a:rPr lang="ja-JP" altLang="en-US" smtClean="0"/>
              <a:t>決定</a:t>
            </a:r>
            <a:r>
              <a:rPr lang="en-US" altLang="ja-JP" smtClean="0"/>
              <a:t>】</a:t>
            </a:r>
            <a:endParaRPr lang="ja-JP" altLang="en-US"/>
          </a:p>
        </p:txBody>
      </p:sp>
      <p:sp>
        <p:nvSpPr>
          <p:cNvPr id="5" name="テキスト ボックス 4"/>
          <p:cNvSpPr txBox="1"/>
          <p:nvPr userDrawn="1"/>
        </p:nvSpPr>
        <p:spPr>
          <a:xfrm>
            <a:off x="8244408" y="6475254"/>
            <a:ext cx="710451" cy="246221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r"/>
            <a:r>
              <a:rPr kumimoji="1" lang="en-US" altLang="ja-JP" sz="1000" smtClean="0"/>
              <a:t>Page.</a:t>
            </a:r>
            <a:fld id="{B2C91863-8375-499F-907A-C01FB56759A1}" type="slidenum">
              <a:rPr kumimoji="1" lang="en-US" altLang="ja-JP" sz="1000" smtClean="0"/>
              <a:pPr algn="r"/>
              <a:t>‹#›</a:t>
            </a:fld>
            <a:endParaRPr kumimoji="1" lang="ja-JP" altLang="en-US" sz="1000"/>
          </a:p>
        </p:txBody>
      </p:sp>
    </p:spTree>
    <p:extLst>
      <p:ext uri="{BB962C8B-B14F-4D97-AF65-F5344CB8AC3E}">
        <p14:creationId xmlns:p14="http://schemas.microsoft.com/office/powerpoint/2010/main" val="10930135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2416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/>
          <p:cNvSpPr txBox="1"/>
          <p:nvPr/>
        </p:nvSpPr>
        <p:spPr>
          <a:xfrm>
            <a:off x="3459451" y="2420888"/>
            <a:ext cx="23952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AI</a:t>
            </a:r>
            <a:r>
              <a:rPr lang="ja-JP" altLang="en-US" dirty="0"/>
              <a:t>ボイスアナリティクス</a:t>
            </a:r>
            <a:endParaRPr lang="en-US" altLang="ja-JP" dirty="0" smtClean="0"/>
          </a:p>
          <a:p>
            <a:pPr algn="ctr"/>
            <a:r>
              <a:rPr lang="ja-JP" altLang="en-US" dirty="0"/>
              <a:t>フィラー除去</a:t>
            </a:r>
            <a:r>
              <a:rPr lang="ja-JP" altLang="en-US" dirty="0" smtClean="0"/>
              <a:t>機能の検討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653960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テキスト ボックス 33"/>
          <p:cNvSpPr txBox="1"/>
          <p:nvPr/>
        </p:nvSpPr>
        <p:spPr>
          <a:xfrm>
            <a:off x="323528" y="332656"/>
            <a:ext cx="8568952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sz="1600" dirty="0" smtClean="0">
                <a:latin typeface="+mn-ea"/>
              </a:rPr>
              <a:t>概要</a:t>
            </a:r>
            <a:endParaRPr lang="ja-JP" altLang="en-US" sz="1600" dirty="0">
              <a:latin typeface="+mn-ea"/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467544" y="720854"/>
            <a:ext cx="8280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endParaRPr kumimoji="1" lang="ja-JP" altLang="en-US" sz="1200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67544" y="720854"/>
            <a:ext cx="8280920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ja-JP" sz="1200" dirty="0" smtClean="0"/>
              <a:t>AI</a:t>
            </a:r>
            <a:r>
              <a:rPr lang="ja-JP" altLang="en-US" sz="1200" dirty="0" smtClean="0"/>
              <a:t>ボイスアナリティクスの音声</a:t>
            </a:r>
            <a:r>
              <a:rPr lang="ja-JP" altLang="en-US" sz="1200" dirty="0"/>
              <a:t>ファイルアップロード</a:t>
            </a:r>
            <a:r>
              <a:rPr lang="ja-JP" altLang="en-US" sz="1200" dirty="0" smtClean="0"/>
              <a:t>解析時に、</a:t>
            </a:r>
            <a:r>
              <a:rPr lang="ja-JP" altLang="en-US" sz="1200" dirty="0"/>
              <a:t>フィラー（</a:t>
            </a:r>
            <a:r>
              <a:rPr lang="ja-JP" altLang="en-US" sz="1200" dirty="0" smtClean="0"/>
              <a:t>あー、</a:t>
            </a:r>
            <a:r>
              <a:rPr lang="ja-JP" altLang="en-US" sz="1200" dirty="0"/>
              <a:t>うーなど</a:t>
            </a:r>
            <a:r>
              <a:rPr lang="ja-JP" altLang="en-US" sz="1200" dirty="0" smtClean="0"/>
              <a:t>の</a:t>
            </a:r>
            <a:r>
              <a:rPr lang="ja-JP" altLang="en-US" sz="1200" dirty="0"/>
              <a:t>言葉</a:t>
            </a:r>
            <a:r>
              <a:rPr lang="ja-JP" altLang="en-US" sz="1200" dirty="0" smtClean="0"/>
              <a:t>）を除去する機能について検討する。</a:t>
            </a:r>
            <a:endParaRPr lang="en-US" altLang="ja-JP" sz="1200" dirty="0"/>
          </a:p>
          <a:p>
            <a:pPr>
              <a:spcAft>
                <a:spcPts val="600"/>
              </a:spcAft>
            </a:pPr>
            <a:endParaRPr lang="en-US" altLang="ja-JP" sz="1200" dirty="0" smtClean="0"/>
          </a:p>
          <a:p>
            <a:pPr>
              <a:spcAft>
                <a:spcPts val="600"/>
              </a:spcAft>
            </a:pPr>
            <a:r>
              <a:rPr lang="ja-JP" altLang="en-US" sz="1200" dirty="0"/>
              <a:t>既存</a:t>
            </a:r>
            <a:r>
              <a:rPr lang="ja-JP" altLang="en-US" sz="1200" dirty="0" smtClean="0"/>
              <a:t>のリカイアスでの音声解析結果の文字列に対して、コールセンターで利用している形態素解析（</a:t>
            </a:r>
            <a:r>
              <a:rPr lang="en-US" altLang="ja-JP" sz="1200" dirty="0"/>
              <a:t>K</a:t>
            </a:r>
            <a:r>
              <a:rPr lang="en-US" altLang="ja-JP" sz="1200" dirty="0" smtClean="0"/>
              <a:t>uromoji </a:t>
            </a:r>
            <a:r>
              <a:rPr lang="ja-JP" altLang="en-US" sz="1200" dirty="0" smtClean="0"/>
              <a:t>）を行う。</a:t>
            </a:r>
            <a:endParaRPr lang="en-US" altLang="ja-JP" sz="1200" dirty="0" smtClean="0"/>
          </a:p>
          <a:p>
            <a:pPr>
              <a:spcAft>
                <a:spcPts val="600"/>
              </a:spcAft>
            </a:pPr>
            <a:r>
              <a:rPr lang="en-US" altLang="ja-JP" sz="1200" dirty="0" smtClean="0"/>
              <a:t>Kuromoji</a:t>
            </a:r>
            <a:r>
              <a:rPr lang="ja-JP" altLang="en-US" sz="1200" dirty="0" smtClean="0"/>
              <a:t>はフィラー品詞を判定する機能があり、フィラーと</a:t>
            </a:r>
            <a:r>
              <a:rPr lang="ja-JP" altLang="en-US" sz="1200" dirty="0"/>
              <a:t>判定された</a:t>
            </a:r>
            <a:r>
              <a:rPr lang="ja-JP" altLang="en-US" sz="1200" dirty="0" smtClean="0"/>
              <a:t>文字列を除去する。</a:t>
            </a:r>
            <a:endParaRPr lang="en-US" altLang="ja-JP" sz="1200" dirty="0" smtClean="0"/>
          </a:p>
          <a:p>
            <a:pPr>
              <a:spcAft>
                <a:spcPts val="600"/>
              </a:spcAft>
            </a:pPr>
            <a:r>
              <a:rPr lang="ja-JP" altLang="en-US" sz="1200" dirty="0"/>
              <a:t>また</a:t>
            </a:r>
            <a:r>
              <a:rPr lang="ja-JP" altLang="en-US" sz="1200" dirty="0" smtClean="0"/>
              <a:t>、</a:t>
            </a:r>
            <a:r>
              <a:rPr lang="en-US" altLang="ja-JP" sz="1200" dirty="0"/>
              <a:t> </a:t>
            </a:r>
            <a:r>
              <a:rPr lang="en-US" altLang="ja-JP" sz="1200" dirty="0" smtClean="0"/>
              <a:t>Kuromoji</a:t>
            </a:r>
            <a:r>
              <a:rPr lang="ja-JP" altLang="en-US" sz="1200" dirty="0" smtClean="0"/>
              <a:t>の品詞登録機能</a:t>
            </a:r>
            <a:r>
              <a:rPr lang="ja-JP" altLang="en-US" sz="1200" dirty="0"/>
              <a:t>（</a:t>
            </a:r>
            <a:r>
              <a:rPr lang="en-US" altLang="ja-JP" sz="1200" dirty="0"/>
              <a:t>CSV</a:t>
            </a:r>
            <a:r>
              <a:rPr lang="ja-JP" altLang="en-US" sz="1200" dirty="0" smtClean="0"/>
              <a:t>ファイルでの登録）を利用することで、フィラーの文字列を後から追加する。</a:t>
            </a:r>
            <a:endParaRPr lang="en-US" altLang="ja-JP" sz="1200" dirty="0" smtClean="0"/>
          </a:p>
          <a:p>
            <a:pPr>
              <a:spcAft>
                <a:spcPts val="600"/>
              </a:spcAft>
            </a:pPr>
            <a:endParaRPr lang="en-US" altLang="ja-JP" sz="1200" dirty="0" smtClean="0"/>
          </a:p>
          <a:p>
            <a:pPr>
              <a:spcAft>
                <a:spcPts val="600"/>
              </a:spcAft>
            </a:pPr>
            <a:r>
              <a:rPr lang="ja-JP" altLang="en-US" sz="1200" dirty="0" smtClean="0"/>
              <a:t>当面は全企業で共通する処理とし、システム管理者のみ</a:t>
            </a:r>
            <a:r>
              <a:rPr lang="ja-JP" altLang="en-US" sz="1200" dirty="0"/>
              <a:t>が</a:t>
            </a:r>
            <a:r>
              <a:rPr lang="ja-JP" altLang="en-US" sz="1200" dirty="0" smtClean="0"/>
              <a:t>フィラー文字列の登録</a:t>
            </a:r>
            <a:r>
              <a:rPr lang="ja-JP" altLang="en-US" sz="1200" dirty="0"/>
              <a:t>を</a:t>
            </a:r>
            <a:r>
              <a:rPr lang="ja-JP" altLang="en-US" sz="1200" dirty="0" smtClean="0"/>
              <a:t>行うものとする。</a:t>
            </a:r>
            <a:endParaRPr lang="en-US" altLang="ja-JP" sz="1200" dirty="0"/>
          </a:p>
          <a:p>
            <a:pPr>
              <a:spcAft>
                <a:spcPts val="600"/>
              </a:spcAft>
            </a:pPr>
            <a:endParaRPr lang="en-US" altLang="ja-JP" sz="1200" dirty="0" smtClean="0"/>
          </a:p>
          <a:p>
            <a:pPr>
              <a:spcAft>
                <a:spcPts val="600"/>
              </a:spcAft>
            </a:pPr>
            <a:endParaRPr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753098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ボックス 6"/>
          <p:cNvSpPr txBox="1"/>
          <p:nvPr/>
        </p:nvSpPr>
        <p:spPr>
          <a:xfrm>
            <a:off x="421790" y="731704"/>
            <a:ext cx="3600000" cy="276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kumimoji="1" lang="ja-JP" altLang="en-US" sz="1200" smtClean="0">
                <a:solidFill>
                  <a:schemeClr val="bg1"/>
                </a:solidFill>
              </a:rPr>
              <a:t>画面</a:t>
            </a:r>
            <a:endParaRPr kumimoji="1" lang="ja-JP" altLang="en-US" sz="1200">
              <a:solidFill>
                <a:schemeClr val="bg1"/>
              </a:solidFill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411960" y="1422649"/>
            <a:ext cx="23118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00" dirty="0" smtClean="0"/>
              <a:t>解析用ファイルを選択後、</a:t>
            </a:r>
            <a:endParaRPr lang="en-US" altLang="ja-JP" sz="1000" dirty="0" smtClean="0"/>
          </a:p>
          <a:p>
            <a:r>
              <a:rPr lang="ja-JP" altLang="en-US" sz="1000" dirty="0" smtClean="0"/>
              <a:t>「解析</a:t>
            </a:r>
            <a:r>
              <a:rPr kumimoji="1" lang="ja-JP" altLang="en-US" sz="1000" dirty="0" smtClean="0"/>
              <a:t>開始」ボタン押下時に</a:t>
            </a:r>
            <a:r>
              <a:rPr lang="ja-JP" altLang="en-US" sz="1000" dirty="0" smtClean="0"/>
              <a:t>ファイルを送信</a:t>
            </a:r>
            <a:endParaRPr lang="en-US" altLang="ja-JP" sz="1000" dirty="0" smtClean="0"/>
          </a:p>
        </p:txBody>
      </p:sp>
      <p:sp>
        <p:nvSpPr>
          <p:cNvPr id="9" name="正方形/長方形 8"/>
          <p:cNvSpPr/>
          <p:nvPr/>
        </p:nvSpPr>
        <p:spPr>
          <a:xfrm>
            <a:off x="421790" y="1008703"/>
            <a:ext cx="3600000" cy="5400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0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5101790" y="731704"/>
            <a:ext cx="3600000" cy="276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kumimoji="1" lang="ja-JP" altLang="en-US" sz="1200" smtClean="0">
                <a:solidFill>
                  <a:schemeClr val="bg1"/>
                </a:solidFill>
              </a:rPr>
              <a:t>サーバ</a:t>
            </a:r>
            <a:endParaRPr kumimoji="1" lang="ja-JP" altLang="en-US" sz="1200">
              <a:solidFill>
                <a:schemeClr val="bg1"/>
              </a:solidFill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5101790" y="1008703"/>
            <a:ext cx="3600000" cy="5400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00"/>
          </a:p>
        </p:txBody>
      </p:sp>
      <p:cxnSp>
        <p:nvCxnSpPr>
          <p:cNvPr id="12" name="直線矢印コネクタ 11"/>
          <p:cNvCxnSpPr>
            <a:stCxn id="8" idx="3"/>
            <a:endCxn id="19" idx="1"/>
          </p:cNvCxnSpPr>
          <p:nvPr/>
        </p:nvCxnSpPr>
        <p:spPr>
          <a:xfrm flipV="1">
            <a:off x="3723811" y="1612831"/>
            <a:ext cx="1712285" cy="9873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/>
          <p:cNvSpPr txBox="1"/>
          <p:nvPr/>
        </p:nvSpPr>
        <p:spPr>
          <a:xfrm>
            <a:off x="4279416" y="1340768"/>
            <a:ext cx="615553" cy="20101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ja-JP" altLang="en-US" sz="1000" dirty="0" smtClean="0"/>
              <a:t>ファイル送信</a:t>
            </a:r>
            <a:endParaRPr kumimoji="1" lang="en-US" altLang="ja-JP" sz="1000" dirty="0" smtClean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5436096" y="1412776"/>
            <a:ext cx="21964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rabicPeriod"/>
            </a:pPr>
            <a:r>
              <a:rPr lang="ja-JP" altLang="en-US" sz="1000" dirty="0"/>
              <a:t>音声ファイル</a:t>
            </a:r>
            <a:r>
              <a:rPr lang="ja-JP" altLang="en-US" sz="1000" dirty="0" smtClean="0"/>
              <a:t>を一時保存</a:t>
            </a:r>
            <a:r>
              <a:rPr lang="ja-JP" altLang="en-US" sz="1000" dirty="0"/>
              <a:t>：</a:t>
            </a:r>
            <a:endParaRPr lang="en-US" altLang="ja-JP" sz="1000" dirty="0"/>
          </a:p>
          <a:p>
            <a:r>
              <a:rPr lang="ja-JP" altLang="en-US" sz="1000" dirty="0"/>
              <a:t>　　　　送信された音声データ</a:t>
            </a:r>
            <a:r>
              <a:rPr lang="ja-JP" altLang="en-US" sz="1000" dirty="0" smtClean="0"/>
              <a:t>を保存する</a:t>
            </a:r>
            <a:endParaRPr lang="en-US" altLang="ja-JP" sz="1000" dirty="0" smtClean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5436095" y="2492896"/>
            <a:ext cx="31683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ja-JP" altLang="en-US" sz="1000" dirty="0" smtClean="0"/>
              <a:t>音声</a:t>
            </a:r>
            <a:r>
              <a:rPr lang="ja-JP" altLang="en-US" sz="1000" dirty="0"/>
              <a:t>解析（</a:t>
            </a:r>
            <a:r>
              <a:rPr lang="en-US" altLang="ja-JP" sz="1000" dirty="0" err="1"/>
              <a:t>Recaius</a:t>
            </a:r>
            <a:r>
              <a:rPr lang="ja-JP" altLang="en-US" sz="1000" dirty="0"/>
              <a:t> 呼び出し</a:t>
            </a:r>
            <a:r>
              <a:rPr lang="ja-JP" altLang="en-US" sz="1000" dirty="0" smtClean="0"/>
              <a:t>）</a:t>
            </a:r>
            <a:endParaRPr lang="en-US" altLang="ja-JP" sz="1000" dirty="0" smtClean="0"/>
          </a:p>
          <a:p>
            <a:pPr marL="228600" indent="-228600">
              <a:buAutoNum type="arabicPeriod"/>
            </a:pPr>
            <a:r>
              <a:rPr lang="ja-JP" altLang="en-US" sz="1000" dirty="0" smtClean="0"/>
              <a:t>音声ファイルのデータを分割して</a:t>
            </a:r>
            <a:r>
              <a:rPr lang="en-US" altLang="ja-JP" sz="1000" dirty="0" err="1" smtClean="0"/>
              <a:t>Recaius</a:t>
            </a:r>
            <a:r>
              <a:rPr lang="ja-JP" altLang="en-US" sz="1000" dirty="0" smtClean="0"/>
              <a:t> に送信する</a:t>
            </a:r>
            <a:endParaRPr lang="en-US" altLang="ja-JP" sz="1000" dirty="0" smtClean="0"/>
          </a:p>
          <a:p>
            <a:pPr marL="228600" indent="-228600">
              <a:buAutoNum type="arabicPeriod"/>
            </a:pPr>
            <a:r>
              <a:rPr lang="ja-JP" altLang="en-US" sz="1000" dirty="0" smtClean="0">
                <a:solidFill>
                  <a:srgbClr val="FF0000"/>
                </a:solidFill>
              </a:rPr>
              <a:t>受信時に文節の文字列を形態素解析（</a:t>
            </a:r>
            <a:r>
              <a:rPr lang="en-US" altLang="ja-JP" sz="1000" dirty="0">
                <a:solidFill>
                  <a:srgbClr val="FF0000"/>
                </a:solidFill>
              </a:rPr>
              <a:t> Kuromoji </a:t>
            </a:r>
            <a:r>
              <a:rPr lang="ja-JP" altLang="en-US" sz="1000" dirty="0" smtClean="0">
                <a:solidFill>
                  <a:srgbClr val="FF0000"/>
                </a:solidFill>
              </a:rPr>
              <a:t>）</a:t>
            </a:r>
            <a:endParaRPr lang="en-US" altLang="ja-JP" sz="1000" dirty="0" smtClean="0">
              <a:solidFill>
                <a:srgbClr val="FF0000"/>
              </a:solidFill>
            </a:endParaRPr>
          </a:p>
          <a:p>
            <a:pPr marL="228600" indent="-228600">
              <a:buAutoNum type="arabicPeriod"/>
            </a:pPr>
            <a:r>
              <a:rPr lang="ja-JP" altLang="en-US" sz="1000" dirty="0" smtClean="0">
                <a:solidFill>
                  <a:srgbClr val="FF0000"/>
                </a:solidFill>
              </a:rPr>
              <a:t>フィラーを除去した文字列を音声解析結果の文節に格納</a:t>
            </a:r>
            <a:endParaRPr lang="en-US" altLang="ja-JP" sz="1000" dirty="0" smtClean="0">
              <a:solidFill>
                <a:srgbClr val="FF0000"/>
              </a:solidFill>
            </a:endParaRP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4305309" y="5003304"/>
            <a:ext cx="51296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ja-JP" altLang="en-US" sz="1000" dirty="0" smtClean="0"/>
              <a:t>解析結果</a:t>
            </a:r>
            <a:endParaRPr kumimoji="1" lang="ja-JP" altLang="en-US" sz="1000" dirty="0"/>
          </a:p>
        </p:txBody>
      </p:sp>
      <p:grpSp>
        <p:nvGrpSpPr>
          <p:cNvPr id="2" name="グループ化 1"/>
          <p:cNvGrpSpPr/>
          <p:nvPr/>
        </p:nvGrpSpPr>
        <p:grpSpPr>
          <a:xfrm>
            <a:off x="616361" y="1422649"/>
            <a:ext cx="736517" cy="507190"/>
            <a:chOff x="557280" y="1261422"/>
            <a:chExt cx="736517" cy="507190"/>
          </a:xfrm>
        </p:grpSpPr>
        <p:sp>
          <p:nvSpPr>
            <p:cNvPr id="5" name="正方形/長方形 4"/>
            <p:cNvSpPr/>
            <p:nvPr/>
          </p:nvSpPr>
          <p:spPr>
            <a:xfrm>
              <a:off x="557280" y="1261422"/>
              <a:ext cx="720000" cy="360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000" dirty="0"/>
                <a:t>解析</a:t>
              </a:r>
              <a:r>
                <a:rPr kumimoji="1" lang="ja-JP" altLang="en-US" sz="1000" dirty="0" smtClean="0"/>
                <a:t>開始</a:t>
              </a:r>
              <a:endParaRPr kumimoji="1" lang="ja-JP" altLang="en-US" sz="1000" dirty="0"/>
            </a:p>
          </p:txBody>
        </p:sp>
        <p:sp>
          <p:nvSpPr>
            <p:cNvPr id="47" name="上矢印 46"/>
            <p:cNvSpPr/>
            <p:nvPr/>
          </p:nvSpPr>
          <p:spPr>
            <a:xfrm rot="19915198">
              <a:off x="1113797" y="1480612"/>
              <a:ext cx="180000" cy="288000"/>
            </a:xfrm>
            <a:prstGeom prst="upArrow">
              <a:avLst>
                <a:gd name="adj1" fmla="val 14601"/>
                <a:gd name="adj2" fmla="val 126811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00"/>
            </a:p>
          </p:txBody>
        </p:sp>
      </p:grpSp>
      <p:sp>
        <p:nvSpPr>
          <p:cNvPr id="50" name="テキスト ボックス 49"/>
          <p:cNvSpPr txBox="1"/>
          <p:nvPr/>
        </p:nvSpPr>
        <p:spPr>
          <a:xfrm>
            <a:off x="1394231" y="4766955"/>
            <a:ext cx="18373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00" dirty="0"/>
              <a:t>解析結果を通話内容として表示</a:t>
            </a:r>
            <a:endParaRPr lang="en-US" altLang="ja-JP" sz="1000" dirty="0"/>
          </a:p>
        </p:txBody>
      </p:sp>
      <p:cxnSp>
        <p:nvCxnSpPr>
          <p:cNvPr id="51" name="直線矢印コネクタ 50"/>
          <p:cNvCxnSpPr>
            <a:stCxn id="54" idx="1"/>
            <a:endCxn id="50" idx="3"/>
          </p:cNvCxnSpPr>
          <p:nvPr/>
        </p:nvCxnSpPr>
        <p:spPr>
          <a:xfrm flipH="1">
            <a:off x="3231593" y="4867999"/>
            <a:ext cx="2196486" cy="22067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テキスト ボックス 53"/>
          <p:cNvSpPr txBox="1"/>
          <p:nvPr/>
        </p:nvSpPr>
        <p:spPr>
          <a:xfrm>
            <a:off x="5428079" y="4437112"/>
            <a:ext cx="308129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ja-JP" altLang="en-US" sz="1000" dirty="0" smtClean="0"/>
              <a:t>すべて</a:t>
            </a:r>
            <a:r>
              <a:rPr lang="ja-JP" altLang="en-US" sz="1000" dirty="0"/>
              <a:t>の音声解析終了（</a:t>
            </a:r>
            <a:r>
              <a:rPr lang="en-US" altLang="ja-JP" sz="1000" dirty="0" err="1"/>
              <a:t>Recaius</a:t>
            </a:r>
            <a:r>
              <a:rPr lang="ja-JP" altLang="en-US" sz="1000" dirty="0"/>
              <a:t> セッション終了）</a:t>
            </a:r>
            <a:endParaRPr lang="en-US" altLang="ja-JP" sz="1000" dirty="0"/>
          </a:p>
          <a:p>
            <a:pPr marL="228600" indent="-228600">
              <a:buFont typeface="+mj-lt"/>
              <a:buAutoNum type="arabicPeriod"/>
            </a:pPr>
            <a:r>
              <a:rPr lang="ja-JP" altLang="en-US" sz="1000" dirty="0"/>
              <a:t>利用時間テーブル更新</a:t>
            </a:r>
            <a:endParaRPr lang="en-US" altLang="ja-JP" sz="1000" dirty="0"/>
          </a:p>
          <a:p>
            <a:pPr marL="228600" indent="-228600">
              <a:buFont typeface="+mj-lt"/>
              <a:buAutoNum type="arabicPeriod"/>
            </a:pPr>
            <a:r>
              <a:rPr lang="ja-JP" altLang="en-US" sz="1000" dirty="0"/>
              <a:t>解析結果を返信</a:t>
            </a:r>
            <a:endParaRPr lang="en-US" altLang="ja-JP" sz="1000" dirty="0"/>
          </a:p>
          <a:p>
            <a:pPr marL="228600" indent="-228600">
              <a:buFont typeface="+mj-lt"/>
              <a:buAutoNum type="arabicPeriod"/>
            </a:pPr>
            <a:r>
              <a:rPr lang="ja-JP" altLang="en-US" sz="1000" dirty="0"/>
              <a:t>一時ディレクトリのファイルを削除する</a:t>
            </a:r>
            <a:endParaRPr lang="en-US" altLang="ja-JP" sz="1000" dirty="0"/>
          </a:p>
          <a:p>
            <a:pPr marL="228600" indent="-228600">
              <a:buFont typeface="+mj-lt"/>
              <a:buAutoNum type="arabicPeriod"/>
            </a:pPr>
            <a:endParaRPr lang="en-US" altLang="ja-JP" sz="1000" dirty="0" smtClean="0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557280" y="2996952"/>
            <a:ext cx="854679" cy="246221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r>
              <a:rPr kumimoji="1" lang="ja-JP" altLang="en-US" sz="1000" dirty="0" smtClean="0"/>
              <a:t>（解析中）</a:t>
            </a:r>
            <a:endParaRPr kumimoji="1" lang="en-US" altLang="ja-JP" sz="1000" dirty="0" smtClean="0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6686495" y="6139390"/>
            <a:ext cx="20152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80975" indent="-180975" algn="r"/>
            <a:r>
              <a:rPr lang="en-US" altLang="ja-JP" sz="1000" smtClean="0"/>
              <a:t>API</a:t>
            </a:r>
            <a:r>
              <a:rPr lang="ja-JP" altLang="en-US" sz="1000" smtClean="0"/>
              <a:t> 内の処理詳細は実装時に検討</a:t>
            </a:r>
            <a:endParaRPr kumimoji="1" lang="en-US" altLang="ja-JP" sz="1000" smtClean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323528" y="332656"/>
            <a:ext cx="8568952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1600" dirty="0" smtClean="0"/>
              <a:t>音声ファイルアップロード時のフィラー除去タイミング</a:t>
            </a:r>
            <a:endParaRPr kumimoji="1" lang="ja-JP" altLang="en-US" sz="1600" dirty="0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481682" y="4653136"/>
            <a:ext cx="854679" cy="246221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r>
              <a:rPr kumimoji="1" lang="ja-JP" altLang="en-US" sz="1000" dirty="0" smtClean="0"/>
              <a:t>（解析完了）</a:t>
            </a:r>
            <a:endParaRPr kumimoji="1" lang="en-US" altLang="ja-JP" sz="1000" dirty="0" smtClean="0"/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1394231" y="2924944"/>
            <a:ext cx="2511968" cy="10156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altLang="ja-JP" sz="1000" dirty="0" smtClean="0"/>
          </a:p>
          <a:p>
            <a:pPr algn="ctr"/>
            <a:endParaRPr lang="en-US" altLang="ja-JP" sz="1000" dirty="0" smtClean="0"/>
          </a:p>
          <a:p>
            <a:pPr algn="ctr"/>
            <a:r>
              <a:rPr lang="ja-JP" altLang="en-US" sz="1000" dirty="0" smtClean="0"/>
              <a:t>解析が完了するまで</a:t>
            </a:r>
            <a:endParaRPr lang="en-US" altLang="ja-JP" sz="1000" dirty="0" smtClean="0"/>
          </a:p>
          <a:p>
            <a:pPr algn="ctr"/>
            <a:r>
              <a:rPr lang="ja-JP" altLang="en-US" sz="1000" dirty="0" smtClean="0"/>
              <a:t>画面を操作できなくする</a:t>
            </a:r>
            <a:endParaRPr lang="en-US" altLang="ja-JP" sz="1000" dirty="0" smtClean="0"/>
          </a:p>
          <a:p>
            <a:pPr algn="ctr"/>
            <a:endParaRPr lang="en-US" altLang="ja-JP" sz="1000" dirty="0" smtClean="0"/>
          </a:p>
          <a:p>
            <a:pPr algn="ctr"/>
            <a:endParaRPr lang="en-US" altLang="ja-JP" sz="1000" dirty="0"/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1412487" y="1782649"/>
            <a:ext cx="14478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 smtClean="0"/>
              <a:t>・</a:t>
            </a:r>
            <a:r>
              <a:rPr lang="ja-JP" altLang="en-US" sz="1000" dirty="0"/>
              <a:t>「音声ファイル</a:t>
            </a:r>
            <a:r>
              <a:rPr lang="ja-JP" altLang="en-US" sz="1000" dirty="0" smtClean="0"/>
              <a:t>認識</a:t>
            </a:r>
            <a:r>
              <a:rPr kumimoji="1" lang="ja-JP" altLang="en-US" sz="1000" dirty="0" smtClean="0"/>
              <a:t>」</a:t>
            </a:r>
            <a:r>
              <a:rPr kumimoji="1" lang="en-US" altLang="ja-JP" sz="1000" dirty="0" smtClean="0"/>
              <a:t>API</a:t>
            </a:r>
          </a:p>
          <a:p>
            <a:endParaRPr lang="en-US" altLang="ja-JP" sz="1000" dirty="0"/>
          </a:p>
        </p:txBody>
      </p:sp>
    </p:spTree>
    <p:extLst>
      <p:ext uri="{BB962C8B-B14F-4D97-AF65-F5344CB8AC3E}">
        <p14:creationId xmlns:p14="http://schemas.microsoft.com/office/powerpoint/2010/main" val="3426968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テキスト ボックス 33"/>
          <p:cNvSpPr txBox="1"/>
          <p:nvPr/>
        </p:nvSpPr>
        <p:spPr>
          <a:xfrm>
            <a:off x="323528" y="332656"/>
            <a:ext cx="8568952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latin typeface="+mn-ea"/>
              </a:rPr>
              <a:t>API</a:t>
            </a:r>
            <a:r>
              <a:rPr lang="ja-JP" altLang="en-US" sz="1600" dirty="0">
                <a:latin typeface="+mn-ea"/>
              </a:rPr>
              <a:t> </a:t>
            </a:r>
            <a:r>
              <a:rPr lang="ja-JP" altLang="en-US" sz="1600" dirty="0" smtClean="0">
                <a:latin typeface="+mn-ea"/>
              </a:rPr>
              <a:t>改修</a:t>
            </a:r>
            <a:endParaRPr lang="ja-JP" altLang="en-US" sz="1600" dirty="0">
              <a:latin typeface="+mn-ea"/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467544" y="720854"/>
            <a:ext cx="8280920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ja-JP" altLang="en-US" sz="1200" dirty="0"/>
              <a:t>音声ファイル認識</a:t>
            </a:r>
            <a:r>
              <a:rPr lang="en-US" altLang="ja-JP" sz="1200" dirty="0"/>
              <a:t>API</a:t>
            </a:r>
            <a:r>
              <a:rPr lang="ja-JP" altLang="en-US" sz="1200" dirty="0" smtClean="0"/>
              <a:t>　　</a:t>
            </a:r>
            <a:r>
              <a:rPr lang="en-US" altLang="ja-JP" sz="1200" dirty="0" smtClean="0"/>
              <a:t>【</a:t>
            </a:r>
            <a:r>
              <a:rPr lang="ja-JP" altLang="en-US" sz="1200" dirty="0" smtClean="0"/>
              <a:t>改修</a:t>
            </a:r>
            <a:r>
              <a:rPr lang="en-US" altLang="ja-JP" sz="1200" dirty="0" smtClean="0"/>
              <a:t>】</a:t>
            </a:r>
          </a:p>
          <a:p>
            <a:pPr marL="742950" lvl="1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ja-JP" altLang="en-US" sz="1200" dirty="0" smtClean="0"/>
              <a:t>リカイアスからの文節ごとの解析結果の文字列に</a:t>
            </a:r>
            <a:r>
              <a:rPr lang="ja-JP" altLang="en-US" sz="1200" dirty="0"/>
              <a:t>形態素</a:t>
            </a:r>
            <a:r>
              <a:rPr lang="ja-JP" altLang="en-US" sz="1200" dirty="0" smtClean="0"/>
              <a:t>解析処理を追加する</a:t>
            </a:r>
            <a:endParaRPr lang="en-US" altLang="ja-JP" sz="1200" dirty="0" smtClean="0"/>
          </a:p>
          <a:p>
            <a:pPr lvl="1">
              <a:spcAft>
                <a:spcPts val="600"/>
              </a:spcAft>
            </a:pPr>
            <a:endParaRPr lang="en-US" altLang="ja-JP" sz="1200" dirty="0" smtClean="0"/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ja-JP" altLang="en-US" sz="1200" dirty="0" smtClean="0"/>
              <a:t>形態素解析</a:t>
            </a:r>
            <a:r>
              <a:rPr lang="ja-JP" altLang="en-US" sz="1200" dirty="0"/>
              <a:t>（</a:t>
            </a:r>
            <a:r>
              <a:rPr lang="en-US" altLang="ja-JP" sz="1200" dirty="0"/>
              <a:t>Kuromoji</a:t>
            </a:r>
            <a:r>
              <a:rPr lang="ja-JP" altLang="en-US" sz="1200" dirty="0" smtClean="0"/>
              <a:t>）機能 　</a:t>
            </a:r>
            <a:r>
              <a:rPr lang="en-US" altLang="ja-JP" sz="1200" dirty="0" smtClean="0"/>
              <a:t>【</a:t>
            </a:r>
            <a:r>
              <a:rPr lang="ja-JP" altLang="en-US" sz="1200" dirty="0"/>
              <a:t>新規</a:t>
            </a:r>
            <a:r>
              <a:rPr lang="en-US" altLang="ja-JP" sz="1200" dirty="0"/>
              <a:t>】</a:t>
            </a:r>
          </a:p>
          <a:p>
            <a:pPr marL="742950" lvl="1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ja-JP" altLang="en-US" sz="1200" dirty="0" smtClean="0"/>
              <a:t>コールセンターで利用している形態素解析関連の機能を</a:t>
            </a:r>
            <a:r>
              <a:rPr lang="en-US" altLang="ja-JP" sz="1200" dirty="0" smtClean="0"/>
              <a:t>AI</a:t>
            </a:r>
            <a:r>
              <a:rPr lang="ja-JP" altLang="en-US" sz="1200" dirty="0" smtClean="0"/>
              <a:t>ボイス側に追加する</a:t>
            </a:r>
            <a:endParaRPr lang="en-US" altLang="ja-JP" sz="1200" dirty="0" smtClean="0"/>
          </a:p>
          <a:p>
            <a:pPr marL="742950" lvl="1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ja-JP" altLang="en-US" sz="1200" dirty="0"/>
              <a:t>コールセンターの名詞抽出機能と共存できる形でフィラー用機能を追加</a:t>
            </a:r>
            <a:r>
              <a:rPr lang="ja-JP" altLang="en-US" sz="1200" dirty="0" smtClean="0"/>
              <a:t>する</a:t>
            </a:r>
            <a:endParaRPr lang="en-US" altLang="ja-JP" sz="1200" dirty="0" smtClean="0"/>
          </a:p>
          <a:p>
            <a:pPr marL="742950" lvl="1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ja-JP" altLang="en-US" sz="1200" dirty="0"/>
              <a:t>解析用文字列からフィラー品詞だけを除去、他の文字は連結して返却する機能を追加</a:t>
            </a:r>
            <a:r>
              <a:rPr lang="ja-JP" altLang="en-US" sz="1200" dirty="0" smtClean="0"/>
              <a:t>する</a:t>
            </a:r>
            <a:endParaRPr lang="en-US" altLang="ja-JP" sz="1200" dirty="0" smtClean="0"/>
          </a:p>
          <a:p>
            <a:pPr marL="742950" lvl="1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ja-JP" altLang="en-US" sz="1200" dirty="0" smtClean="0"/>
              <a:t>フィラー用</a:t>
            </a:r>
            <a:r>
              <a:rPr lang="ja-JP" altLang="en-US" sz="1200" dirty="0"/>
              <a:t>の形態素解析は全企業共通の</a:t>
            </a:r>
            <a:r>
              <a:rPr lang="ja-JP" altLang="en-US" sz="1200" dirty="0" smtClean="0"/>
              <a:t>処理</a:t>
            </a:r>
            <a:endParaRPr lang="en-US" altLang="ja-JP" sz="1200" dirty="0" smtClean="0"/>
          </a:p>
          <a:p>
            <a:pPr lvl="1">
              <a:spcAft>
                <a:spcPts val="600"/>
              </a:spcAft>
            </a:pPr>
            <a:endParaRPr lang="en-US" altLang="ja-JP" sz="1200" dirty="0"/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ja-JP" altLang="en-US" sz="1200" dirty="0" smtClean="0"/>
              <a:t>フィラー品詞登録機能</a:t>
            </a:r>
            <a:r>
              <a:rPr lang="ja-JP" altLang="en-US" sz="1200" dirty="0"/>
              <a:t>　　</a:t>
            </a:r>
            <a:r>
              <a:rPr lang="en-US" altLang="ja-JP" sz="1200" dirty="0" smtClean="0"/>
              <a:t>【</a:t>
            </a:r>
            <a:r>
              <a:rPr lang="ja-JP" altLang="en-US" sz="1200" dirty="0"/>
              <a:t>新規</a:t>
            </a:r>
            <a:r>
              <a:rPr lang="en-US" altLang="ja-JP" sz="1200" dirty="0" smtClean="0"/>
              <a:t>】</a:t>
            </a:r>
            <a:endParaRPr lang="en-US" altLang="ja-JP" sz="1200" dirty="0"/>
          </a:p>
          <a:p>
            <a:pPr marL="742950" lvl="1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ja-JP" altLang="en-US" sz="1200" dirty="0" smtClean="0"/>
              <a:t>フィラーの文字列を</a:t>
            </a:r>
            <a:r>
              <a:rPr lang="en-US" altLang="ja-JP" sz="1200" dirty="0" smtClean="0"/>
              <a:t>CSV</a:t>
            </a:r>
            <a:r>
              <a:rPr lang="ja-JP" altLang="en-US" sz="1200" dirty="0" smtClean="0"/>
              <a:t>ファイルで登録、出力</a:t>
            </a:r>
            <a:r>
              <a:rPr lang="ja-JP" altLang="en-US" sz="1200" dirty="0"/>
              <a:t>するフィラー</a:t>
            </a:r>
            <a:r>
              <a:rPr lang="ja-JP" altLang="en-US" sz="1200" dirty="0" smtClean="0"/>
              <a:t>登録機能</a:t>
            </a:r>
            <a:r>
              <a:rPr lang="ja-JP" altLang="en-US" sz="1200" dirty="0" smtClean="0"/>
              <a:t>を追加</a:t>
            </a:r>
            <a:r>
              <a:rPr lang="ja-JP" altLang="en-US" sz="1200" dirty="0" smtClean="0"/>
              <a:t>する</a:t>
            </a:r>
            <a:endParaRPr lang="en-US" altLang="ja-JP" sz="1200" dirty="0"/>
          </a:p>
          <a:p>
            <a:pPr lvl="1">
              <a:spcAft>
                <a:spcPts val="600"/>
              </a:spcAft>
            </a:pPr>
            <a:endParaRPr lang="en-US" altLang="ja-JP" sz="1200" dirty="0" smtClean="0"/>
          </a:p>
        </p:txBody>
      </p:sp>
    </p:spTree>
    <p:extLst>
      <p:ext uri="{BB962C8B-B14F-4D97-AF65-F5344CB8AC3E}">
        <p14:creationId xmlns:p14="http://schemas.microsoft.com/office/powerpoint/2010/main" val="2836197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テキスト ボックス 33"/>
          <p:cNvSpPr txBox="1"/>
          <p:nvPr/>
        </p:nvSpPr>
        <p:spPr>
          <a:xfrm>
            <a:off x="323528" y="332656"/>
            <a:ext cx="8568952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sz="1600" dirty="0">
                <a:latin typeface="+mn-ea"/>
              </a:rPr>
              <a:t>画面　</a:t>
            </a:r>
            <a:r>
              <a:rPr lang="ja-JP" altLang="en-US" sz="1600" dirty="0" smtClean="0">
                <a:latin typeface="+mn-ea"/>
              </a:rPr>
              <a:t>新規</a:t>
            </a:r>
            <a:endParaRPr lang="en-US" altLang="ja-JP" sz="1600" dirty="0">
              <a:latin typeface="+mn-ea"/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467544" y="720854"/>
            <a:ext cx="8280920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ja-JP" altLang="en-US" sz="1200" dirty="0" smtClean="0"/>
              <a:t>フィラー登録機能画面</a:t>
            </a:r>
            <a:r>
              <a:rPr lang="ja-JP" altLang="en-US" sz="1200" dirty="0"/>
              <a:t>　　</a:t>
            </a:r>
            <a:r>
              <a:rPr lang="en-US" altLang="ja-JP" sz="1200" dirty="0" smtClean="0"/>
              <a:t>【</a:t>
            </a:r>
            <a:r>
              <a:rPr lang="ja-JP" altLang="en-US" sz="1200" dirty="0" smtClean="0"/>
              <a:t>新規</a:t>
            </a:r>
            <a:r>
              <a:rPr lang="en-US" altLang="ja-JP" sz="1200" dirty="0" smtClean="0"/>
              <a:t>】</a:t>
            </a:r>
            <a:endParaRPr lang="en-US" altLang="ja-JP" sz="1200" dirty="0"/>
          </a:p>
          <a:p>
            <a:pPr marL="742950" lvl="1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ja-JP" altLang="en-US" sz="1200" dirty="0" smtClean="0"/>
              <a:t>フィラーの文字列を</a:t>
            </a:r>
            <a:r>
              <a:rPr lang="en-US" altLang="ja-JP" sz="1200" dirty="0" smtClean="0"/>
              <a:t>CSV</a:t>
            </a:r>
            <a:r>
              <a:rPr lang="ja-JP" altLang="en-US" sz="1200" dirty="0" smtClean="0"/>
              <a:t>ファイルを登録、出力する機能を追加</a:t>
            </a:r>
            <a:endParaRPr lang="en-US" altLang="ja-JP" sz="1200" dirty="0" smtClean="0"/>
          </a:p>
          <a:p>
            <a:pPr marL="742950" lvl="1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ja-JP" altLang="en-US" sz="1200" dirty="0" smtClean="0"/>
              <a:t>システム管理者だけ利用可能</a:t>
            </a:r>
            <a:endParaRPr lang="en-US" altLang="ja-JP" sz="1200" dirty="0"/>
          </a:p>
          <a:p>
            <a:pPr lvl="1">
              <a:spcAft>
                <a:spcPts val="600"/>
              </a:spcAft>
            </a:pPr>
            <a:endParaRPr lang="en-US" altLang="ja-JP" sz="1200" dirty="0" smtClean="0"/>
          </a:p>
        </p:txBody>
      </p:sp>
    </p:spTree>
    <p:extLst>
      <p:ext uri="{BB962C8B-B14F-4D97-AF65-F5344CB8AC3E}">
        <p14:creationId xmlns:p14="http://schemas.microsoft.com/office/powerpoint/2010/main" val="30082499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arthian">
  <a:themeElements>
    <a:clrScheme name="earthian">
      <a:dk1>
        <a:sysClr val="windowText" lastClr="000000"/>
      </a:dk1>
      <a:lt1>
        <a:sysClr val="window" lastClr="FFFFFF"/>
      </a:lt1>
      <a:dk2>
        <a:srgbClr val="FF5050"/>
      </a:dk2>
      <a:lt2>
        <a:srgbClr val="FFCCFF"/>
      </a:lt2>
      <a:accent1>
        <a:srgbClr val="FF00FF"/>
      </a:accent1>
      <a:accent2>
        <a:srgbClr val="FF0000"/>
      </a:accent2>
      <a:accent3>
        <a:srgbClr val="FF9933"/>
      </a:accent3>
      <a:accent4>
        <a:srgbClr val="FFFF00"/>
      </a:accent4>
      <a:accent5>
        <a:srgbClr val="00FF00"/>
      </a:accent5>
      <a:accent6>
        <a:srgbClr val="0000FF"/>
      </a:accent6>
      <a:hlink>
        <a:srgbClr val="0000FF"/>
      </a:hlink>
      <a:folHlink>
        <a:srgbClr val="6600CC"/>
      </a:folHlink>
    </a:clrScheme>
    <a:fontScheme name="earthian">
      <a:majorFont>
        <a:latin typeface="Century Gothic"/>
        <a:ea typeface="Meiryo UI"/>
        <a:cs typeface=""/>
      </a:majorFont>
      <a:minorFont>
        <a:latin typeface="Century Gothic"/>
        <a:ea typeface="Meiryo UI"/>
        <a:cs typeface=""/>
      </a:minorFont>
    </a:fontScheme>
    <a:fmtScheme name="キュート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earthian</Template>
  <TotalTime>1295</TotalTime>
  <Words>293</Words>
  <Application>Microsoft Office PowerPoint</Application>
  <PresentationFormat>画面に合わせる (4:3)</PresentationFormat>
  <Paragraphs>54</Paragraphs>
  <Slides>5</Slides>
  <Notes>1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6" baseType="lpstr">
      <vt:lpstr>earthian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itsukaha</dc:creator>
  <cp:lastModifiedBy>藤井 秀和</cp:lastModifiedBy>
  <cp:revision>238</cp:revision>
  <cp:lastPrinted>2017-10-06T08:40:34Z</cp:lastPrinted>
  <dcterms:created xsi:type="dcterms:W3CDTF">2017-10-03T01:32:08Z</dcterms:created>
  <dcterms:modified xsi:type="dcterms:W3CDTF">2018-03-02T06:20:36Z</dcterms:modified>
</cp:coreProperties>
</file>