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6" r:id="rId2"/>
    <p:sldId id="272" r:id="rId3"/>
    <p:sldId id="261" r:id="rId4"/>
    <p:sldId id="273" r:id="rId5"/>
    <p:sldId id="267" r:id="rId6"/>
    <p:sldId id="270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464165" y="3244334"/>
            <a:ext cx="22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複数ファイル一括解析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概要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【</a:t>
            </a:r>
            <a:r>
              <a:rPr lang="ja-JP" altLang="en-US" sz="1200" dirty="0" smtClean="0"/>
              <a:t>要望</a:t>
            </a:r>
            <a:r>
              <a:rPr lang="en-US" altLang="ja-JP" sz="1200" dirty="0" smtClean="0"/>
              <a:t>】</a:t>
            </a:r>
            <a:r>
              <a:rPr lang="ja-JP" altLang="en-US" sz="1200" dirty="0" smtClean="0"/>
              <a:t>　複数の音声ファイルアップロードして音声解析を行えるようにしたい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en-US" altLang="ja-JP" sz="1200" dirty="0" smtClean="0"/>
              <a:t>【</a:t>
            </a:r>
            <a:r>
              <a:rPr lang="ja-JP" altLang="en-US" sz="1200" dirty="0" smtClean="0"/>
              <a:t>実現方法の概要</a:t>
            </a:r>
            <a:r>
              <a:rPr lang="en-US" altLang="ja-JP" sz="1200" dirty="0" smtClean="0"/>
              <a:t>】</a:t>
            </a:r>
            <a:endParaRPr lang="ja-JP" altLang="en-US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一括アップロード用の画面を新規作成する</a:t>
            </a:r>
            <a:endParaRPr lang="en-US" altLang="ja-JP" sz="1200" dirty="0" smtClean="0"/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複数</a:t>
            </a:r>
            <a:r>
              <a:rPr lang="ja-JP" altLang="en-US" sz="1200" dirty="0"/>
              <a:t>ファイルを選択してアップロードを可能にする</a:t>
            </a:r>
            <a:endParaRPr lang="en-US" altLang="ja-JP" sz="1200" dirty="0"/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アップロード</a:t>
            </a:r>
            <a:r>
              <a:rPr lang="ja-JP" altLang="en-US" sz="1200" dirty="0"/>
              <a:t>の進捗や、解析状態などを確認できるようにする</a:t>
            </a:r>
            <a:endParaRPr lang="en-US" altLang="ja-JP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ja-JP" sz="1200" dirty="0" smtClean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アップロードファイルの解析処理</a:t>
            </a:r>
            <a:endParaRPr lang="en-US" altLang="ja-JP" sz="1200" dirty="0" smtClean="0"/>
          </a:p>
          <a:p>
            <a:pPr marL="628650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一括アップロードされたファイルの情報をキューに登録し順次処理を行うようにする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解析結果の確認</a:t>
            </a:r>
            <a:endParaRPr lang="en-US" altLang="ja-JP" sz="1200" dirty="0" smtClean="0"/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通話履歴画面にて解析結果を参照できるようにする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解析の種別、ファイル名、日時などを表示して識別できるようする）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テーブル構成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3528" y="800708"/>
            <a:ext cx="5040560" cy="2520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■複数ファイル一括解析に必要なテーブルを新規追加する。</a:t>
            </a:r>
            <a:endParaRPr lang="ja-JP" altLang="en-US" sz="1000" dirty="0"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4338" y="1296080"/>
            <a:ext cx="1224000" cy="18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  <a:r>
              <a:rPr lang="en-US" altLang="ja-JP" sz="1000" dirty="0">
                <a:solidFill>
                  <a:schemeClr val="tx1"/>
                </a:solidFill>
              </a:rPr>
              <a:t>(PK)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問い合わせ</a:t>
            </a:r>
            <a:r>
              <a:rPr lang="ja-JP" altLang="en-US" sz="1000" dirty="0" smtClean="0">
                <a:solidFill>
                  <a:schemeClr val="tx1"/>
                </a:solidFill>
              </a:rPr>
              <a:t>番号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開始日時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終了日時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種別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ファイル名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日時／ユーザ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50451" y="203209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smtClean="0"/>
              <a:t>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480865" y="1230228"/>
            <a:ext cx="1440000" cy="19317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通話ログ詳細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通話ログ詳細 </a:t>
            </a:r>
            <a:r>
              <a:rPr lang="en-US" altLang="ja-JP" sz="1000" dirty="0" smtClean="0">
                <a:solidFill>
                  <a:schemeClr val="tx1"/>
                </a:solidFill>
              </a:rPr>
              <a:t>ID(PK)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 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通話ログ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ID(FK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相当）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内容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開始秒数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終了秒数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音声</a:t>
            </a:r>
            <a:r>
              <a:rPr lang="ja-JP" altLang="en-US" sz="1000" dirty="0" smtClean="0">
                <a:solidFill>
                  <a:schemeClr val="tx1"/>
                </a:solidFill>
              </a:rPr>
              <a:t>有無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</a:rPr>
              <a:t>区切行</a:t>
            </a:r>
            <a:endParaRPr kumimoji="1" lang="en-US" altLang="ja-JP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更新日時／</a:t>
            </a:r>
            <a:r>
              <a:rPr lang="ja-JP" altLang="en-US" sz="1000" dirty="0" smtClean="0">
                <a:solidFill>
                  <a:schemeClr val="tx1"/>
                </a:solidFill>
              </a:rPr>
              <a:t>ユーザ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67273" y="2026216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～</a:t>
            </a:r>
            <a:r>
              <a:rPr kumimoji="1" lang="en-US" altLang="ja-JP" sz="1000" dirty="0" smtClean="0"/>
              <a:t>n</a:t>
            </a:r>
          </a:p>
        </p:txBody>
      </p:sp>
      <p:cxnSp>
        <p:nvCxnSpPr>
          <p:cNvPr id="15" name="直線コネクタ 14"/>
          <p:cNvCxnSpPr>
            <a:stCxn id="7" idx="3"/>
            <a:endCxn id="13" idx="1"/>
          </p:cNvCxnSpPr>
          <p:nvPr/>
        </p:nvCxnSpPr>
        <p:spPr>
          <a:xfrm>
            <a:off x="1718338" y="2196080"/>
            <a:ext cx="76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605428" y="1311469"/>
            <a:ext cx="1693060" cy="12575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ファイル解析キュー 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ファイル解析キュー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ID(PK)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アップロードファイル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企業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ファイル名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642621" y="3297496"/>
            <a:ext cx="1618673" cy="1715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000" b="1" u="sng" dirty="0" smtClean="0">
                <a:solidFill>
                  <a:schemeClr val="tx1"/>
                </a:solidFill>
              </a:rPr>
              <a:t>アップロード ファイル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アップロードファイル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企業</a:t>
            </a:r>
            <a:r>
              <a:rPr lang="en-US" altLang="ja-JP" sz="1000" dirty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アップロードファイル名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アップロード日時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通話</a:t>
            </a:r>
            <a:r>
              <a:rPr lang="ja-JP" altLang="en-US" sz="1000" dirty="0" smtClean="0">
                <a:solidFill>
                  <a:schemeClr val="tx1"/>
                </a:solidFill>
              </a:rPr>
              <a:t>ログ</a:t>
            </a:r>
            <a:r>
              <a:rPr lang="en-US" altLang="ja-JP" sz="1000" dirty="0" smtClean="0">
                <a:solidFill>
                  <a:schemeClr val="tx1"/>
                </a:solidFill>
              </a:rPr>
              <a:t>ID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状態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エラー内容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作成</a:t>
            </a:r>
            <a:r>
              <a:rPr lang="ja-JP" altLang="en-US" sz="1000" dirty="0">
                <a:solidFill>
                  <a:schemeClr val="tx1"/>
                </a:solidFill>
              </a:rPr>
              <a:t>日時／ユーザ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更新日時／ユーザ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536" y="10806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【</a:t>
            </a:r>
            <a:r>
              <a:rPr kumimoji="1" lang="ja-JP" altLang="en-US" sz="1000" dirty="0" smtClean="0"/>
              <a:t>新規追加</a:t>
            </a:r>
            <a:r>
              <a:rPr kumimoji="1" lang="en-US" altLang="ja-JP" sz="1000" dirty="0" smtClean="0"/>
              <a:t>】</a:t>
            </a:r>
            <a:endParaRPr kumimoji="1"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66487" y="3220552"/>
            <a:ext cx="11414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/>
              <a:t>区切行</a:t>
            </a:r>
            <a:r>
              <a:rPr lang="ja-JP" altLang="en-US" sz="800" dirty="0" smtClean="0"/>
              <a:t>は</a:t>
            </a:r>
            <a:r>
              <a:rPr lang="en-US" altLang="ja-JP" sz="800" dirty="0" smtClean="0"/>
              <a:t>AI</a:t>
            </a:r>
            <a:r>
              <a:rPr lang="ja-JP" altLang="en-US" sz="800" dirty="0" smtClean="0"/>
              <a:t>ボイスでは不要かもしれない</a:t>
            </a:r>
            <a:endParaRPr kumimoji="1" lang="en-US" altLang="ja-JP" sz="8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11777" y="2636912"/>
            <a:ext cx="16495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 smtClean="0"/>
              <a:t>企業</a:t>
            </a:r>
            <a:r>
              <a:rPr lang="en-US" altLang="ja-JP" sz="800" dirty="0" smtClean="0"/>
              <a:t>ID</a:t>
            </a:r>
            <a:r>
              <a:rPr lang="ja-JP" altLang="en-US" sz="800" dirty="0" smtClean="0"/>
              <a:t>はリカイアス接続で必要</a:t>
            </a:r>
            <a:endParaRPr kumimoji="1" lang="en-US" altLang="ja-JP" sz="8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42621" y="5137948"/>
            <a:ext cx="2264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 smtClean="0"/>
              <a:t>通話ログ</a:t>
            </a:r>
            <a:r>
              <a:rPr kumimoji="1" lang="en-US" altLang="ja-JP" sz="800" dirty="0" smtClean="0"/>
              <a:t>ID</a:t>
            </a:r>
            <a:r>
              <a:rPr kumimoji="1" lang="ja-JP" altLang="en-US" sz="800" dirty="0" smtClean="0"/>
              <a:t>は解析処理後に設定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状態：解析待ち、解析中、解析済み、解析エラー</a:t>
            </a:r>
            <a:endParaRPr kumimoji="1" lang="en-US" altLang="ja-JP" sz="8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4338" y="3220552"/>
            <a:ext cx="14133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 smtClean="0"/>
              <a:t>種別：ファイル、マイク、一括</a:t>
            </a:r>
            <a:endParaRPr kumimoji="1" lang="en-US" altLang="ja-JP" sz="8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99250" y="3717343"/>
            <a:ext cx="14133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800" dirty="0"/>
              <a:t>通話履歴保持</a:t>
            </a:r>
            <a:r>
              <a:rPr lang="zh-TW" altLang="en-US" sz="800" dirty="0" smtClean="0"/>
              <a:t>対応</a:t>
            </a:r>
            <a:r>
              <a:rPr lang="ja-JP" altLang="en-US" sz="800" dirty="0" smtClean="0"/>
              <a:t>で追加されるのと同じテーブルの想定</a:t>
            </a:r>
            <a:endParaRPr kumimoji="1"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123537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テキスト ボックス 58"/>
          <p:cNvSpPr txBox="1"/>
          <p:nvPr/>
        </p:nvSpPr>
        <p:spPr>
          <a:xfrm>
            <a:off x="1975817" y="2150274"/>
            <a:ext cx="1327992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kumimoji="1" lang="ja-JP" altLang="en-US" sz="800" dirty="0" smtClean="0"/>
              <a:t>解析状況取得</a:t>
            </a:r>
            <a:r>
              <a:rPr kumimoji="1" lang="en-US" altLang="ja-JP" sz="800" dirty="0" smtClean="0"/>
              <a:t>API</a:t>
            </a:r>
          </a:p>
        </p:txBody>
      </p:sp>
      <p:sp>
        <p:nvSpPr>
          <p:cNvPr id="43" name="円柱 42"/>
          <p:cNvSpPr/>
          <p:nvPr/>
        </p:nvSpPr>
        <p:spPr>
          <a:xfrm>
            <a:off x="6928820" y="1648369"/>
            <a:ext cx="1493868" cy="1647648"/>
          </a:xfrm>
          <a:prstGeom prst="ca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790" y="731704"/>
            <a:ext cx="162993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一括アップロード画面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790" y="1008703"/>
            <a:ext cx="1629930" cy="1700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24342" y="731704"/>
            <a:ext cx="2759826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API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324342" y="1008703"/>
            <a:ext cx="2759826" cy="21322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2" name="直線矢印コネクタ 11"/>
          <p:cNvCxnSpPr>
            <a:stCxn id="29" idx="3"/>
            <a:endCxn id="24" idx="1"/>
          </p:cNvCxnSpPr>
          <p:nvPr/>
        </p:nvCxnSpPr>
        <p:spPr>
          <a:xfrm>
            <a:off x="1979712" y="1477988"/>
            <a:ext cx="151216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491880" y="1138101"/>
            <a:ext cx="2450891" cy="679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Ins="0" bIns="108000" rtlCol="0">
            <a:spAutoFit/>
          </a:bodyPr>
          <a:lstStyle/>
          <a:p>
            <a:r>
              <a:rPr lang="en-US" altLang="ja-JP" sz="1000" dirty="0" smtClean="0"/>
              <a:t>1</a:t>
            </a:r>
            <a:r>
              <a:rPr lang="en-US" altLang="ja-JP" sz="1000" dirty="0"/>
              <a:t>.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アップロードファイルを一時ファイルとして保存</a:t>
            </a:r>
            <a:endParaRPr lang="ja-JP" altLang="en-US" sz="1000" dirty="0"/>
          </a:p>
          <a:p>
            <a:r>
              <a:rPr lang="en-US" altLang="ja-JP" sz="1000" dirty="0"/>
              <a:t>2.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アップロードファイル</a:t>
            </a:r>
            <a:r>
              <a:rPr lang="en-US" altLang="ja-JP" sz="1000" dirty="0" smtClean="0"/>
              <a:t>TBL</a:t>
            </a:r>
            <a:r>
              <a:rPr lang="ja-JP" altLang="en-US" sz="1000" dirty="0" smtClean="0"/>
              <a:t>の登録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3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ファイル解析キューの登録</a:t>
            </a:r>
            <a:endParaRPr kumimoji="1" lang="en-US" altLang="ja-JP" sz="1000" dirty="0" smtClean="0"/>
          </a:p>
        </p:txBody>
      </p:sp>
      <p:cxnSp>
        <p:nvCxnSpPr>
          <p:cNvPr id="26" name="直線矢印コネクタ 25"/>
          <p:cNvCxnSpPr>
            <a:endCxn id="48" idx="1"/>
          </p:cNvCxnSpPr>
          <p:nvPr/>
        </p:nvCxnSpPr>
        <p:spPr>
          <a:xfrm flipV="1">
            <a:off x="5942771" y="1176428"/>
            <a:ext cx="1381897" cy="11541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051720" y="1586987"/>
            <a:ext cx="1327992" cy="33855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800" dirty="0" smtClean="0"/>
              <a:t>選択ファイル数分アップロード</a:t>
            </a:r>
            <a:r>
              <a:rPr kumimoji="1" lang="en-US" altLang="ja-JP" sz="800" dirty="0" smtClean="0"/>
              <a:t>API</a:t>
            </a:r>
            <a:r>
              <a:rPr kumimoji="1" lang="ja-JP" altLang="en-US" sz="800" dirty="0" smtClean="0"/>
              <a:t>を呼ぶ</a:t>
            </a:r>
            <a:endParaRPr kumimoji="1" lang="en-US" altLang="ja-JP" sz="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通話音声圧縮キュー登録タイミング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1201" y="1277933"/>
            <a:ext cx="14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解析</a:t>
            </a:r>
            <a:r>
              <a:rPr lang="ja-JP" altLang="en-US" sz="1000" dirty="0" smtClean="0"/>
              <a:t>するファイルを選択し</a:t>
            </a:r>
            <a:r>
              <a:rPr kumimoji="1" lang="ja-JP" altLang="en-US" sz="1000" dirty="0" smtClean="0"/>
              <a:t>アップロード</a:t>
            </a:r>
            <a:endParaRPr kumimoji="1" lang="en-US" altLang="ja-JP" sz="1000" dirty="0" smtClean="0"/>
          </a:p>
        </p:txBody>
      </p:sp>
      <p:sp>
        <p:nvSpPr>
          <p:cNvPr id="21" name="円弧 20"/>
          <p:cNvSpPr/>
          <p:nvPr/>
        </p:nvSpPr>
        <p:spPr>
          <a:xfrm rot="5400000">
            <a:off x="1955498" y="1309536"/>
            <a:ext cx="284486" cy="340005"/>
          </a:xfrm>
          <a:prstGeom prst="arc">
            <a:avLst>
              <a:gd name="adj1" fmla="val 17112558"/>
              <a:gd name="adj2" fmla="val 1508783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File"/>
          <p:cNvSpPr>
            <a:spLocks noEditPoints="1" noChangeArrowheads="1"/>
          </p:cNvSpPr>
          <p:nvPr/>
        </p:nvSpPr>
        <p:spPr bwMode="auto">
          <a:xfrm>
            <a:off x="7244478" y="788571"/>
            <a:ext cx="936104" cy="683788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ja-JP" altLang="en-US" dirty="0"/>
          </a:p>
        </p:txBody>
      </p:sp>
      <p:cxnSp>
        <p:nvCxnSpPr>
          <p:cNvPr id="42" name="直線矢印コネクタ 41"/>
          <p:cNvCxnSpPr>
            <a:endCxn id="44" idx="1"/>
          </p:cNvCxnSpPr>
          <p:nvPr/>
        </p:nvCxnSpPr>
        <p:spPr>
          <a:xfrm>
            <a:off x="5220072" y="1506270"/>
            <a:ext cx="1955717" cy="64235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7175789" y="2049638"/>
            <a:ext cx="1036706" cy="1979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700" b="1" u="sng" dirty="0" smtClean="0">
                <a:solidFill>
                  <a:srgbClr val="FF0000"/>
                </a:solidFill>
              </a:rPr>
              <a:t>アップロードファイル</a:t>
            </a:r>
            <a:r>
              <a:rPr kumimoji="1" lang="en-US" altLang="ja-JP" sz="700" b="1" u="sng" dirty="0" smtClean="0">
                <a:solidFill>
                  <a:srgbClr val="FF0000"/>
                </a:solidFill>
              </a:rPr>
              <a:t>TBL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44478" y="1686000"/>
            <a:ext cx="93610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900" dirty="0" smtClean="0"/>
              <a:t>DB</a:t>
            </a:r>
            <a:endParaRPr kumimoji="1" lang="ja-JP" altLang="en-US" sz="9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24668" y="1061012"/>
            <a:ext cx="775724" cy="230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bg1"/>
                </a:solidFill>
              </a:rPr>
              <a:t>一時ファイル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175789" y="2358387"/>
            <a:ext cx="1036706" cy="1979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700" b="1" u="sng" dirty="0" smtClean="0">
                <a:solidFill>
                  <a:srgbClr val="FF0000"/>
                </a:solidFill>
              </a:rPr>
              <a:t>ファイル解析キュー</a:t>
            </a:r>
            <a:r>
              <a:rPr kumimoji="1" lang="en-US" altLang="ja-JP" sz="700" b="1" u="sng" dirty="0" smtClean="0">
                <a:solidFill>
                  <a:srgbClr val="FF0000"/>
                </a:solidFill>
              </a:rPr>
              <a:t>TBL</a:t>
            </a:r>
          </a:p>
        </p:txBody>
      </p:sp>
      <p:cxnSp>
        <p:nvCxnSpPr>
          <p:cNvPr id="56" name="直線矢印コネクタ 55"/>
          <p:cNvCxnSpPr>
            <a:endCxn id="55" idx="1"/>
          </p:cNvCxnSpPr>
          <p:nvPr/>
        </p:nvCxnSpPr>
        <p:spPr>
          <a:xfrm>
            <a:off x="5148064" y="1615155"/>
            <a:ext cx="2027725" cy="84221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491201" y="2051728"/>
            <a:ext cx="1488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解析状況を一定間隔で取得して画面の内容を更新する</a:t>
            </a:r>
            <a:endParaRPr kumimoji="1" lang="en-US" altLang="ja-JP" sz="1000" dirty="0" smtClean="0"/>
          </a:p>
        </p:txBody>
      </p:sp>
      <p:cxnSp>
        <p:nvCxnSpPr>
          <p:cNvPr id="58" name="直線矢印コネクタ 57"/>
          <p:cNvCxnSpPr>
            <a:stCxn id="57" idx="3"/>
            <a:endCxn id="73" idx="1"/>
          </p:cNvCxnSpPr>
          <p:nvPr/>
        </p:nvCxnSpPr>
        <p:spPr>
          <a:xfrm>
            <a:off x="1979712" y="2328727"/>
            <a:ext cx="151216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979712" y="1322610"/>
            <a:ext cx="1327992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kumimoji="1" lang="ja-JP" altLang="en-US" sz="800" dirty="0" smtClean="0"/>
              <a:t>アップロード</a:t>
            </a:r>
            <a:r>
              <a:rPr kumimoji="1" lang="en-US" altLang="ja-JP" sz="800" dirty="0" smtClean="0"/>
              <a:t>API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14578" y="1027189"/>
            <a:ext cx="1005494" cy="215444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ctr"/>
            <a:r>
              <a:rPr kumimoji="1" lang="ja-JP" altLang="en-US" sz="800" dirty="0" smtClean="0"/>
              <a:t>アップロード</a:t>
            </a:r>
            <a:r>
              <a:rPr kumimoji="1" lang="en-US" altLang="ja-JP" sz="800" dirty="0" smtClean="0"/>
              <a:t>API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324342" y="3296017"/>
            <a:ext cx="2759826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バッチ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24342" y="3573017"/>
            <a:ext cx="2759826" cy="1296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2142728"/>
            <a:ext cx="2450891" cy="371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08000" rIns="0" bIns="108000" rtlCol="0">
            <a:spAutoFit/>
          </a:bodyPr>
          <a:lstStyle/>
          <a:p>
            <a:r>
              <a:rPr lang="en-US" altLang="ja-JP" sz="1000" dirty="0" smtClean="0"/>
              <a:t>1</a:t>
            </a:r>
            <a:r>
              <a:rPr lang="en-US" altLang="ja-JP" sz="1000" dirty="0"/>
              <a:t>.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解析状況を返却する</a:t>
            </a:r>
            <a:endParaRPr kumimoji="1" lang="en-US" altLang="ja-JP" sz="1000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214578" y="1873287"/>
            <a:ext cx="1005494" cy="215444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ctr"/>
            <a:r>
              <a:rPr lang="ja-JP" altLang="en-US" sz="800" dirty="0"/>
              <a:t>解析状況取得</a:t>
            </a:r>
            <a:r>
              <a:rPr lang="en-US" altLang="ja-JP" sz="800" dirty="0"/>
              <a:t>API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78809" y="3707301"/>
            <a:ext cx="2450891" cy="1449216"/>
          </a:xfrm>
          <a:prstGeom prst="rect">
            <a:avLst/>
          </a:prstGeom>
          <a:noFill/>
          <a:ln>
            <a:noFill/>
          </a:ln>
        </p:spPr>
        <p:txBody>
          <a:bodyPr wrap="square" tIns="108000" rIns="0" bIns="108000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 smtClean="0"/>
              <a:t>ファイル解析キューから解析対象を取得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状態：解析待ち</a:t>
            </a:r>
            <a:endParaRPr lang="en-US" altLang="ja-JP" sz="1000" dirty="0" smtClean="0"/>
          </a:p>
          <a:p>
            <a:r>
              <a:rPr lang="en-US" altLang="ja-JP" sz="1000" dirty="0" smtClean="0"/>
              <a:t>2</a:t>
            </a:r>
            <a:r>
              <a:rPr lang="en-US" altLang="ja-JP" sz="1000" dirty="0"/>
              <a:t>.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リカイアスで音声ファイルの解析を行う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状態：解析中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3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解析結果を</a:t>
            </a:r>
            <a:r>
              <a:rPr lang="en-US" altLang="ja-JP" sz="1000" dirty="0" smtClean="0"/>
              <a:t>DB</a:t>
            </a:r>
            <a:r>
              <a:rPr lang="ja-JP" altLang="en-US" sz="1000" dirty="0" err="1" smtClean="0"/>
              <a:t>に登</a:t>
            </a:r>
            <a:r>
              <a:rPr lang="ja-JP" altLang="en-US" sz="1000" dirty="0" smtClean="0"/>
              <a:t>録する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状態：解析済み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endParaRPr kumimoji="1" lang="en-US" altLang="ja-JP" sz="1000" dirty="0" smtClean="0"/>
          </a:p>
        </p:txBody>
      </p:sp>
      <p:cxnSp>
        <p:nvCxnSpPr>
          <p:cNvPr id="78" name="直線矢印コネクタ 77"/>
          <p:cNvCxnSpPr>
            <a:stCxn id="55" idx="1"/>
          </p:cNvCxnSpPr>
          <p:nvPr/>
        </p:nvCxnSpPr>
        <p:spPr>
          <a:xfrm flipH="1">
            <a:off x="5724128" y="2457373"/>
            <a:ext cx="1451661" cy="14036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7175789" y="2664812"/>
            <a:ext cx="1036706" cy="4041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700" b="1" u="sng" dirty="0" smtClean="0">
                <a:solidFill>
                  <a:srgbClr val="FF0000"/>
                </a:solidFill>
              </a:rPr>
              <a:t>通話ログ</a:t>
            </a:r>
            <a:r>
              <a:rPr kumimoji="1" lang="en-US" altLang="ja-JP" sz="700" b="1" u="sng" dirty="0" smtClean="0">
                <a:solidFill>
                  <a:srgbClr val="FF0000"/>
                </a:solidFill>
              </a:rPr>
              <a:t>TBL</a:t>
            </a:r>
          </a:p>
          <a:p>
            <a:pPr algn="ctr">
              <a:spcAft>
                <a:spcPts val="600"/>
              </a:spcAft>
            </a:pPr>
            <a:r>
              <a:rPr lang="ja-JP" altLang="en-US" sz="700" b="1" u="sng" dirty="0">
                <a:solidFill>
                  <a:srgbClr val="FF0000"/>
                </a:solidFill>
              </a:rPr>
              <a:t>通話</a:t>
            </a:r>
            <a:r>
              <a:rPr lang="ja-JP" altLang="en-US" sz="700" b="1" u="sng" dirty="0" smtClean="0">
                <a:solidFill>
                  <a:srgbClr val="FF0000"/>
                </a:solidFill>
              </a:rPr>
              <a:t>ログ詳細</a:t>
            </a:r>
            <a:r>
              <a:rPr lang="en-US" altLang="ja-JP" sz="700" b="1" u="sng" dirty="0" smtClean="0">
                <a:solidFill>
                  <a:srgbClr val="FF0000"/>
                </a:solidFill>
              </a:rPr>
              <a:t>TBL</a:t>
            </a:r>
            <a:endParaRPr kumimoji="1" lang="en-US" altLang="ja-JP" sz="700" b="1" u="sng" dirty="0" smtClean="0">
              <a:solidFill>
                <a:srgbClr val="FF0000"/>
              </a:solidFill>
            </a:endParaRPr>
          </a:p>
        </p:txBody>
      </p:sp>
      <p:cxnSp>
        <p:nvCxnSpPr>
          <p:cNvPr id="84" name="直線矢印コネクタ 83"/>
          <p:cNvCxnSpPr>
            <a:endCxn id="82" idx="1"/>
          </p:cNvCxnSpPr>
          <p:nvPr/>
        </p:nvCxnSpPr>
        <p:spPr>
          <a:xfrm flipV="1">
            <a:off x="5364088" y="2866886"/>
            <a:ext cx="1811701" cy="185825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雲 86"/>
          <p:cNvSpPr/>
          <p:nvPr/>
        </p:nvSpPr>
        <p:spPr>
          <a:xfrm>
            <a:off x="6722829" y="3789330"/>
            <a:ext cx="2232248" cy="1512168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370901" y="4077942"/>
            <a:ext cx="1005494" cy="215444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pPr algn="ctr"/>
            <a:r>
              <a:rPr kumimoji="1" lang="ja-JP" altLang="en-US" sz="800" dirty="0" smtClean="0"/>
              <a:t>リカイアス</a:t>
            </a:r>
            <a:endParaRPr kumimoji="1" lang="en-US" altLang="ja-JP" sz="800" dirty="0" smtClean="0"/>
          </a:p>
        </p:txBody>
      </p:sp>
      <p:cxnSp>
        <p:nvCxnSpPr>
          <p:cNvPr id="90" name="直線矢印コネクタ 89"/>
          <p:cNvCxnSpPr/>
          <p:nvPr/>
        </p:nvCxnSpPr>
        <p:spPr>
          <a:xfrm>
            <a:off x="5580112" y="4176803"/>
            <a:ext cx="2027725" cy="47633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 </a:t>
            </a:r>
            <a:r>
              <a:rPr lang="ja-JP" altLang="en-US" sz="1600" dirty="0" smtClean="0">
                <a:latin typeface="+mn-ea"/>
              </a:rPr>
              <a:t>・バッチ処理の追加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ファイルアップロード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アップロードされたファイルを一時ファイルとして保存し、アップロードファイル</a:t>
            </a:r>
            <a:r>
              <a:rPr lang="en-US" altLang="ja-JP" sz="1200" dirty="0" smtClean="0"/>
              <a:t>TBL</a:t>
            </a:r>
            <a:r>
              <a:rPr lang="ja-JP" altLang="en-US" sz="1200" dirty="0" smtClean="0"/>
              <a:t>とファイル解析キュー</a:t>
            </a:r>
            <a:r>
              <a:rPr lang="en-US" altLang="ja-JP" sz="1200" dirty="0" smtClean="0"/>
              <a:t>TBL</a:t>
            </a:r>
            <a:r>
              <a:rPr lang="ja-JP" altLang="en-US" sz="1200" dirty="0" smtClean="0"/>
              <a:t>の登録を行う</a:t>
            </a:r>
            <a:endParaRPr kumimoji="1" lang="en-US" altLang="ja-JP" sz="1200" dirty="0" smtClean="0"/>
          </a:p>
          <a:p>
            <a:pPr lvl="1">
              <a:spcAft>
                <a:spcPts val="600"/>
              </a:spcAft>
            </a:pPr>
            <a:endParaRPr kumimoji="1"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アップロードファイル検索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アップロードファイルの一覧を検索する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en-US" altLang="ja-JP" sz="1200" dirty="0" smtClean="0"/>
              <a:t>※</a:t>
            </a:r>
            <a:r>
              <a:rPr lang="ja-JP" altLang="en-US" sz="1200" dirty="0" smtClean="0"/>
              <a:t>　自身がアップロードした以外のファイルも閲覧</a:t>
            </a:r>
            <a:r>
              <a:rPr lang="ja-JP" altLang="en-US" sz="1200" dirty="0"/>
              <a:t>可能か</a:t>
            </a:r>
            <a:r>
              <a:rPr lang="ja-JP" altLang="en-US" sz="1200" dirty="0" smtClean="0"/>
              <a:t>どうか要検討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解析</a:t>
            </a:r>
            <a:r>
              <a:rPr lang="ja-JP" altLang="en-US" sz="1200" dirty="0"/>
              <a:t>状況取得</a:t>
            </a:r>
            <a:r>
              <a:rPr lang="en-US" altLang="ja-JP" sz="1200" dirty="0"/>
              <a:t>API</a:t>
            </a:r>
            <a:r>
              <a:rPr lang="ja-JP" altLang="en-US" sz="1200" dirty="0"/>
              <a:t>　　</a:t>
            </a:r>
            <a:r>
              <a:rPr lang="en-US" altLang="ja-JP" sz="1200" dirty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音声ファイル一括アップロードで解析対象となったファイルの解析状況を取得する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音声ファイル解析バッチ</a:t>
            </a:r>
            <a:r>
              <a:rPr lang="ja-JP" altLang="en-US" sz="1200" dirty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</a:t>
            </a:r>
            <a:r>
              <a:rPr lang="en-US" altLang="ja-JP" sz="1200" dirty="0" smtClean="0"/>
              <a:t>】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ファイル解析キュー登録されているファイルをリカイアスで解析し、結果を</a:t>
            </a:r>
            <a:r>
              <a:rPr lang="en-US" altLang="ja-JP" sz="1200" dirty="0" smtClean="0"/>
              <a:t>DB</a:t>
            </a:r>
            <a:r>
              <a:rPr lang="ja-JP" altLang="en-US" sz="1200" dirty="0" err="1" smtClean="0"/>
              <a:t>に登</a:t>
            </a:r>
            <a:r>
              <a:rPr lang="ja-JP" altLang="en-US" sz="1200" dirty="0" smtClean="0"/>
              <a:t>録する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アップロードファイル</a:t>
            </a:r>
            <a:r>
              <a:rPr lang="en-US" altLang="ja-JP" sz="1200" dirty="0" smtClean="0"/>
              <a:t>TBL</a:t>
            </a:r>
            <a:r>
              <a:rPr lang="ja-JP" altLang="en-US" sz="1200" dirty="0" smtClean="0"/>
              <a:t>の状態を更新する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/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画面の追加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音声ファイル一括アップロード画面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複数の音声ファイルをアップロード可能にする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en-US" altLang="ja-JP" sz="1200" dirty="0" smtClean="0"/>
              <a:t>Input</a:t>
            </a:r>
            <a:r>
              <a:rPr lang="ja-JP" altLang="en-US" sz="1200" dirty="0" smtClean="0"/>
              <a:t>タグに</a:t>
            </a:r>
            <a:r>
              <a:rPr lang="en-US" altLang="ja-JP" sz="1200" dirty="0" smtClean="0"/>
              <a:t>multiple</a:t>
            </a:r>
            <a:r>
              <a:rPr lang="ja-JP" altLang="en-US" sz="1200" dirty="0" smtClean="0"/>
              <a:t>属性をつける開いたファイルダイアログで複数選択可能になる</a:t>
            </a:r>
            <a:endParaRPr lang="en-US" altLang="ja-JP" sz="1200" dirty="0"/>
          </a:p>
          <a:p>
            <a:pPr lvl="2">
              <a:spcAft>
                <a:spcPts val="600"/>
              </a:spcAft>
            </a:pPr>
            <a:r>
              <a:rPr lang="en-US" altLang="ja-JP" sz="1200" dirty="0" smtClean="0"/>
              <a:t>&lt;</a:t>
            </a:r>
            <a:r>
              <a:rPr lang="en-US" altLang="ja-JP" sz="1200" dirty="0"/>
              <a:t>input </a:t>
            </a:r>
            <a:r>
              <a:rPr lang="en-US" altLang="ja-JP" sz="1200" dirty="0" smtClean="0"/>
              <a:t>type</a:t>
            </a:r>
            <a:r>
              <a:rPr lang="en-US" altLang="ja-JP" sz="1200" dirty="0"/>
              <a:t>="file" </a:t>
            </a:r>
            <a:r>
              <a:rPr lang="en-US" altLang="ja-JP" sz="1200" dirty="0">
                <a:solidFill>
                  <a:schemeClr val="tx2">
                    <a:lumMod val="75000"/>
                  </a:schemeClr>
                </a:solidFill>
              </a:rPr>
              <a:t>multiple="multiple" </a:t>
            </a:r>
            <a:r>
              <a:rPr lang="en-US" altLang="ja-JP" sz="1200" dirty="0" smtClean="0"/>
              <a:t>/&gt;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音声ファイルは一ファイルずつアップロードする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en-US" altLang="ja-JP" sz="1200" dirty="0"/>
              <a:t>	</a:t>
            </a:r>
            <a:r>
              <a:rPr lang="en-US" altLang="ja-JP" sz="1200" dirty="0" smtClean="0"/>
              <a:t>※</a:t>
            </a:r>
            <a:r>
              <a:rPr lang="ja-JP" altLang="en-US" sz="1200" dirty="0" smtClean="0"/>
              <a:t> まとめてアップロードすることも可能だが、すべてのファイルのアップロードが終わるまで解析が行えないので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　　　 待ち時間が長くなる。また途中で画面を閉じたりするとそれまでアップロードした分が無駄になる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アップロードの進捗のわかる一覧を表示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 smtClean="0"/>
              <a:t>表示項目：番号、ファイル名、プログレスバー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アップロードされたファイルの解析状況のわかる一覧を表示する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/>
              <a:t>表示項目：番号、ファイル名</a:t>
            </a:r>
            <a:r>
              <a:rPr lang="ja-JP" altLang="en-US" sz="1200" dirty="0" smtClean="0"/>
              <a:t>、アップロード日時、状態、エラー内容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en-US" altLang="ja-JP" sz="1200" dirty="0" smtClean="0"/>
              <a:t>※</a:t>
            </a:r>
            <a:r>
              <a:rPr lang="ja-JP" altLang="en-US" sz="1200" dirty="0" smtClean="0"/>
              <a:t> アップロードユーザ以外も閲覧可能ならユーザ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などの表示も検討が必要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　　　</a:t>
            </a:r>
            <a:endParaRPr kumimoji="1"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通話履歴管理画面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新規？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通話履歴のデータ</a:t>
            </a:r>
            <a:r>
              <a:rPr lang="ja-JP" altLang="en-US" sz="1200" dirty="0" smtClean="0"/>
              <a:t>に</a:t>
            </a:r>
            <a:r>
              <a:rPr lang="ja-JP" altLang="en-US" sz="1200" dirty="0"/>
              <a:t>種別</a:t>
            </a:r>
            <a:r>
              <a:rPr lang="ja-JP" altLang="en-US" sz="1200" dirty="0" smtClean="0"/>
              <a:t>ファイル名</a:t>
            </a:r>
            <a:r>
              <a:rPr lang="ja-JP" altLang="en-US" sz="1200" dirty="0" smtClean="0"/>
              <a:t>と日時を表示するようにする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1" lang="en-US" altLang="ja-JP" sz="1200" dirty="0" smtClean="0"/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588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1276</TotalTime>
  <Words>380</Words>
  <Application>Microsoft Office PowerPoint</Application>
  <PresentationFormat>画面に合わせる 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ﾗｲﾌ ﾖﾊﾝ ﾗｲﾝﾊﾙﾄ ﾂｶｻ</cp:lastModifiedBy>
  <cp:revision>198</cp:revision>
  <cp:lastPrinted>2017-10-06T08:40:34Z</cp:lastPrinted>
  <dcterms:created xsi:type="dcterms:W3CDTF">2017-10-03T01:32:08Z</dcterms:created>
  <dcterms:modified xsi:type="dcterms:W3CDTF">2018-03-26T05:32:47Z</dcterms:modified>
</cp:coreProperties>
</file>