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6" r:id="rId2"/>
    <p:sldId id="270" r:id="rId3"/>
    <p:sldId id="271" r:id="rId4"/>
    <p:sldId id="268" r:id="rId5"/>
    <p:sldId id="276" r:id="rId6"/>
    <p:sldId id="274" r:id="rId7"/>
    <p:sldId id="277" r:id="rId8"/>
    <p:sldId id="275" r:id="rId9"/>
    <p:sldId id="272" r:id="rId10"/>
    <p:sldId id="261" r:id="rId11"/>
    <p:sldId id="269" r:id="rId12"/>
    <p:sldId id="273" r:id="rId13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233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6F182-0FBC-41C4-A1C3-38DA1B2101A6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5BEC4-91AD-436D-8E91-EE80CD7D1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40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5BEC4-91AD-436D-8E91-EE80CD7D13F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640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5BEC4-91AD-436D-8E91-EE80CD7D13F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64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6F6B0-78FB-4563-82B6-FAFC70DBCAB3}" type="datetime1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196131"/>
          </a:xfrm>
          <a:prstGeom prst="rect">
            <a:avLst/>
          </a:prstGeom>
        </p:spPr>
        <p:txBody>
          <a:bodyPr anchor="b"/>
          <a:lstStyle>
            <a:lvl1pPr algn="ctr">
              <a:defRPr sz="1000"/>
            </a:lvl1pPr>
          </a:lstStyle>
          <a:p>
            <a:r>
              <a:rPr lang="en-US" altLang="ja-JP" smtClean="0"/>
              <a:t>【</a:t>
            </a:r>
            <a:r>
              <a:rPr lang="ja-JP" altLang="en-US" smtClean="0"/>
              <a:t>決定</a:t>
            </a:r>
            <a:r>
              <a:rPr lang="en-US" altLang="ja-JP" smtClean="0"/>
              <a:t>】</a:t>
            </a:r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8244408" y="6475254"/>
            <a:ext cx="710451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000" smtClean="0"/>
              <a:t>Page.</a:t>
            </a:r>
            <a:fld id="{B2C91863-8375-499F-907A-C01FB56759A1}" type="slidenum">
              <a:rPr kumimoji="1" lang="en-US" altLang="ja-JP" sz="1000" smtClean="0"/>
              <a:pPr algn="r"/>
              <a:t>‹#›</a:t>
            </a:fld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09301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4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30927" y="3244334"/>
            <a:ext cx="2682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AI</a:t>
            </a:r>
            <a:r>
              <a:rPr lang="ja-JP" altLang="en-US" dirty="0"/>
              <a:t>ボイスアナリティクス</a:t>
            </a:r>
            <a:endParaRPr lang="en-US" altLang="ja-JP" dirty="0"/>
          </a:p>
          <a:p>
            <a:pPr algn="ctr"/>
            <a:r>
              <a:rPr lang="zh-TW" altLang="en-US" dirty="0" smtClean="0"/>
              <a:t>通話</a:t>
            </a:r>
            <a:r>
              <a:rPr lang="zh-TW" altLang="en-US" dirty="0"/>
              <a:t>履歴保持</a:t>
            </a:r>
            <a:r>
              <a:rPr lang="zh-TW" altLang="en-US" dirty="0" smtClean="0"/>
              <a:t>対応</a:t>
            </a:r>
            <a:r>
              <a:rPr lang="ja-JP" altLang="en-US" dirty="0" smtClean="0"/>
              <a:t>の</a:t>
            </a:r>
            <a:r>
              <a:rPr lang="zh-TW" altLang="en-US" dirty="0" smtClean="0"/>
              <a:t>検討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396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/>
        </p:nvSpPr>
        <p:spPr>
          <a:xfrm>
            <a:off x="827584" y="1484784"/>
            <a:ext cx="3240360" cy="20882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ja-JP" altLang="en-US" sz="1000" b="1" u="sng" dirty="0" smtClean="0">
                <a:solidFill>
                  <a:schemeClr val="tx1"/>
                </a:solidFill>
              </a:rPr>
              <a:t>通話ログテーブル</a:t>
            </a:r>
            <a:r>
              <a:rPr kumimoji="1" lang="en-US" altLang="ja-JP" sz="1000" b="1" u="sng" dirty="0" smtClean="0">
                <a:solidFill>
                  <a:schemeClr val="tx1"/>
                </a:solidFill>
              </a:rPr>
              <a:t>TBL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通話ログ </a:t>
            </a:r>
            <a:r>
              <a:rPr lang="en-US" altLang="ja-JP" sz="1000" dirty="0">
                <a:solidFill>
                  <a:schemeClr val="tx1"/>
                </a:solidFill>
              </a:rPr>
              <a:t>ID(PK)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更新日時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企業 </a:t>
            </a:r>
            <a:r>
              <a:rPr lang="en-US" altLang="ja-JP" sz="1000" dirty="0">
                <a:solidFill>
                  <a:schemeClr val="tx1"/>
                </a:solidFill>
              </a:rPr>
              <a:t>ID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問い合わせ番号</a:t>
            </a: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ステータス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音声入力種別</a:t>
            </a:r>
            <a:r>
              <a:rPr lang="ja-JP" altLang="en-US" sz="1000" dirty="0" smtClean="0">
                <a:solidFill>
                  <a:schemeClr val="tx1"/>
                </a:solidFill>
              </a:rPr>
              <a:t>　</a:t>
            </a:r>
            <a:r>
              <a:rPr lang="en-US" altLang="ja-JP" sz="1000" dirty="0">
                <a:solidFill>
                  <a:srgbClr val="FF0000"/>
                </a:solidFill>
              </a:rPr>
              <a:t>0</a:t>
            </a:r>
            <a:r>
              <a:rPr lang="ja-JP" altLang="en-US" sz="1000" dirty="0" smtClean="0">
                <a:solidFill>
                  <a:srgbClr val="FF0000"/>
                </a:solidFill>
              </a:rPr>
              <a:t>：マイク入力</a:t>
            </a:r>
            <a:r>
              <a:rPr lang="ja-JP" altLang="en-US" sz="1000" dirty="0">
                <a:solidFill>
                  <a:srgbClr val="FF0000"/>
                </a:solidFill>
              </a:rPr>
              <a:t>　</a:t>
            </a:r>
            <a:r>
              <a:rPr lang="en-US" altLang="ja-JP" sz="1000" dirty="0">
                <a:solidFill>
                  <a:srgbClr val="FF0000"/>
                </a:solidFill>
              </a:rPr>
              <a:t>1</a:t>
            </a:r>
            <a:r>
              <a:rPr lang="ja-JP" altLang="en-US" sz="1000" dirty="0" smtClean="0">
                <a:solidFill>
                  <a:srgbClr val="FF0000"/>
                </a:solidFill>
              </a:rPr>
              <a:t>：ファイルアップロード</a:t>
            </a:r>
            <a:endParaRPr lang="ja-JP" altLang="en-US" sz="1000" dirty="0">
              <a:solidFill>
                <a:srgbClr val="FF0000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開始日時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終了</a:t>
            </a:r>
            <a:r>
              <a:rPr lang="ja-JP" altLang="en-US" sz="1000" dirty="0" smtClean="0">
                <a:solidFill>
                  <a:schemeClr val="tx1"/>
                </a:solidFill>
              </a:rPr>
              <a:t>日時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kumimoji="1" lang="ja-JP" altLang="en-US" sz="1000" dirty="0" smtClean="0">
                <a:solidFill>
                  <a:schemeClr val="tx1"/>
                </a:solidFill>
              </a:rPr>
              <a:t>作成日時／ユーザ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更新</a:t>
            </a:r>
            <a:r>
              <a:rPr lang="ja-JP" altLang="en-US" sz="1000" dirty="0" smtClean="0">
                <a:solidFill>
                  <a:schemeClr val="tx1"/>
                </a:solidFill>
              </a:rPr>
              <a:t>日時／ユーザ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95536" y="1076527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【</a:t>
            </a:r>
            <a:r>
              <a:rPr lang="ja-JP" altLang="en-US" sz="1000" dirty="0"/>
              <a:t>カラム</a:t>
            </a:r>
            <a:r>
              <a:rPr kumimoji="1" lang="ja-JP" altLang="en-US" sz="1000" dirty="0" smtClean="0"/>
              <a:t>追加</a:t>
            </a:r>
            <a:r>
              <a:rPr kumimoji="1" lang="en-US" altLang="ja-JP" sz="1000" dirty="0" smtClean="0"/>
              <a:t>】</a:t>
            </a:r>
            <a:endParaRPr kumimoji="1" lang="ja-JP" altLang="en-US" sz="10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通話ログテーブル修正</a:t>
            </a:r>
            <a:endParaRPr kumimoji="1" lang="ja-JP" altLang="en-US" sz="16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3528" y="800708"/>
            <a:ext cx="7992888" cy="25202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ja-JP" altLang="en-US" sz="1000" dirty="0" smtClean="0">
                <a:latin typeface="+mj-ea"/>
                <a:ea typeface="+mj-ea"/>
              </a:rPr>
              <a:t>■</a:t>
            </a:r>
            <a:r>
              <a:rPr lang="ja-JP" altLang="en-US" sz="1000" dirty="0">
                <a:latin typeface="+mj-ea"/>
                <a:ea typeface="+mj-ea"/>
              </a:rPr>
              <a:t>音声</a:t>
            </a:r>
            <a:r>
              <a:rPr lang="ja-JP" altLang="en-US" sz="1000" dirty="0" smtClean="0">
                <a:latin typeface="+mj-ea"/>
                <a:ea typeface="+mj-ea"/>
              </a:rPr>
              <a:t>解析画面でマイク</a:t>
            </a:r>
            <a:r>
              <a:rPr lang="ja-JP" altLang="en-US" sz="1000" dirty="0">
                <a:latin typeface="+mj-ea"/>
                <a:ea typeface="+mj-ea"/>
              </a:rPr>
              <a:t>入力時は音声ファイル出力を可能とするが、ファイルアップロード時は不要。その区別をするためのカラムを追加</a:t>
            </a:r>
          </a:p>
        </p:txBody>
      </p:sp>
    </p:spTree>
    <p:extLst>
      <p:ext uri="{BB962C8B-B14F-4D97-AF65-F5344CB8AC3E}">
        <p14:creationId xmlns:p14="http://schemas.microsoft.com/office/powerpoint/2010/main" val="123537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+mn-ea"/>
              </a:rPr>
              <a:t>その他（１）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56109" y="865163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改修箇所一覧</a:t>
            </a:r>
            <a:endParaRPr lang="en-US" altLang="ja-JP" sz="1200" dirty="0"/>
          </a:p>
        </p:txBody>
      </p:sp>
      <p:sp>
        <p:nvSpPr>
          <p:cNvPr id="4" name="正方形/長方形 3"/>
          <p:cNvSpPr/>
          <p:nvPr/>
        </p:nvSpPr>
        <p:spPr>
          <a:xfrm>
            <a:off x="827584" y="1268760"/>
            <a:ext cx="7704856" cy="50405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ja-JP" altLang="en-US" sz="1000" dirty="0" smtClean="0">
                <a:solidFill>
                  <a:schemeClr val="tx1"/>
                </a:solidFill>
              </a:rPr>
              <a:t>画面 </a:t>
            </a:r>
            <a:r>
              <a:rPr lang="ja-JP" altLang="en-US" sz="1000" dirty="0">
                <a:solidFill>
                  <a:schemeClr val="tx1"/>
                </a:solidFill>
              </a:rPr>
              <a:t>（</a:t>
            </a:r>
            <a:r>
              <a:rPr lang="en-US" altLang="ja-JP" sz="1000" dirty="0" smtClean="0">
                <a:solidFill>
                  <a:schemeClr val="tx1"/>
                </a:solidFill>
              </a:rPr>
              <a:t>3</a:t>
            </a:r>
            <a:r>
              <a:rPr lang="ja-JP" altLang="en-US" sz="1000" dirty="0" smtClean="0">
                <a:solidFill>
                  <a:schemeClr val="tx1"/>
                </a:solidFill>
              </a:rPr>
              <a:t>画面）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000" dirty="0">
                <a:solidFill>
                  <a:schemeClr val="tx1"/>
                </a:solidFill>
              </a:rPr>
              <a:t>音声解析</a:t>
            </a:r>
            <a:r>
              <a:rPr lang="ja-JP" altLang="en-US" sz="1000" dirty="0" smtClean="0">
                <a:solidFill>
                  <a:schemeClr val="tx1"/>
                </a:solidFill>
              </a:rPr>
              <a:t>（</a:t>
            </a:r>
            <a:r>
              <a:rPr lang="en-US" altLang="ja-JP" sz="1000" dirty="0" smtClean="0">
                <a:solidFill>
                  <a:schemeClr val="tx1"/>
                </a:solidFill>
              </a:rPr>
              <a:t>speech.html</a:t>
            </a:r>
            <a:r>
              <a:rPr lang="ja-JP" altLang="en-US" sz="1000" dirty="0" smtClean="0">
                <a:solidFill>
                  <a:schemeClr val="tx1"/>
                </a:solidFill>
              </a:rPr>
              <a:t>）：改修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000" dirty="0">
                <a:solidFill>
                  <a:schemeClr val="tx1"/>
                </a:solidFill>
              </a:rPr>
              <a:t>通話</a:t>
            </a:r>
            <a:r>
              <a:rPr lang="ja-JP" altLang="en-US" sz="1000" dirty="0" smtClean="0">
                <a:solidFill>
                  <a:schemeClr val="tx1"/>
                </a:solidFill>
              </a:rPr>
              <a:t>履歴管理（</a:t>
            </a:r>
            <a:r>
              <a:rPr lang="ja-JP" altLang="en-US" sz="1000" dirty="0">
                <a:solidFill>
                  <a:schemeClr val="tx1"/>
                </a:solidFill>
              </a:rPr>
              <a:t>一般ユーザ用</a:t>
            </a:r>
            <a:r>
              <a:rPr lang="ja-JP" altLang="en-US" sz="1000" dirty="0" smtClean="0">
                <a:solidFill>
                  <a:schemeClr val="tx1"/>
                </a:solidFill>
              </a:rPr>
              <a:t>）（</a:t>
            </a:r>
            <a:r>
              <a:rPr lang="en-US" altLang="ja-JP" sz="1000" dirty="0" smtClean="0">
                <a:solidFill>
                  <a:srgbClr val="FF0000"/>
                </a:solidFill>
              </a:rPr>
              <a:t>edit.html </a:t>
            </a:r>
            <a:r>
              <a:rPr lang="ja-JP" altLang="en-US" sz="1000" dirty="0" smtClean="0">
                <a:solidFill>
                  <a:srgbClr val="FF0000"/>
                </a:solidFill>
              </a:rPr>
              <a:t>？</a:t>
            </a:r>
            <a:r>
              <a:rPr lang="ja-JP" altLang="en-US" sz="1000" dirty="0" smtClean="0">
                <a:solidFill>
                  <a:schemeClr val="tx1"/>
                </a:solidFill>
              </a:rPr>
              <a:t>）：新規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000" dirty="0">
                <a:solidFill>
                  <a:schemeClr val="tx1"/>
                </a:solidFill>
              </a:rPr>
              <a:t>通話履歴</a:t>
            </a:r>
            <a:r>
              <a:rPr lang="ja-JP" altLang="en-US" sz="1000" dirty="0" smtClean="0">
                <a:solidFill>
                  <a:schemeClr val="tx1"/>
                </a:solidFill>
              </a:rPr>
              <a:t>管理（</a:t>
            </a:r>
            <a:r>
              <a:rPr lang="ja-JP" altLang="en-US" sz="1000" dirty="0">
                <a:solidFill>
                  <a:schemeClr val="tx1"/>
                </a:solidFill>
              </a:rPr>
              <a:t>管理者</a:t>
            </a:r>
            <a:r>
              <a:rPr lang="ja-JP" altLang="en-US" sz="1000" dirty="0" smtClean="0">
                <a:solidFill>
                  <a:schemeClr val="tx1"/>
                </a:solidFill>
              </a:rPr>
              <a:t>用）（</a:t>
            </a:r>
            <a:r>
              <a:rPr lang="en-US" altLang="ja-JP" sz="1000" dirty="0" smtClean="0">
                <a:solidFill>
                  <a:schemeClr val="tx1"/>
                </a:solidFill>
              </a:rPr>
              <a:t>callLogManagement.html</a:t>
            </a:r>
            <a:r>
              <a:rPr lang="ja-JP" altLang="en-US" sz="1000" dirty="0" smtClean="0">
                <a:solidFill>
                  <a:schemeClr val="tx1"/>
                </a:solidFill>
              </a:rPr>
              <a:t>）：新規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altLang="ja-JP" sz="10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kumimoji="1" lang="en-US" altLang="ja-JP" sz="1000" dirty="0" smtClean="0">
                <a:solidFill>
                  <a:schemeClr val="tx1"/>
                </a:solidFill>
              </a:rPr>
              <a:t>API</a:t>
            </a:r>
            <a:r>
              <a:rPr lang="ja-JP" altLang="en-US" sz="1000" dirty="0" smtClean="0">
                <a:solidFill>
                  <a:schemeClr val="tx1"/>
                </a:solidFill>
              </a:rPr>
              <a:t>（</a:t>
            </a:r>
            <a:r>
              <a:rPr lang="en-US" altLang="ja-JP" sz="1000" dirty="0" smtClean="0">
                <a:solidFill>
                  <a:schemeClr val="tx1"/>
                </a:solidFill>
              </a:rPr>
              <a:t>9API</a:t>
            </a:r>
            <a:r>
              <a:rPr lang="ja-JP" altLang="en-US" sz="1000" dirty="0" smtClean="0">
                <a:solidFill>
                  <a:schemeClr val="tx1"/>
                </a:solidFill>
              </a:rPr>
              <a:t>）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ja-JP" altLang="en-US" sz="1000" dirty="0" smtClean="0">
                <a:solidFill>
                  <a:schemeClr val="tx1"/>
                </a:solidFill>
              </a:rPr>
              <a:t>　　</a:t>
            </a:r>
            <a:r>
              <a:rPr lang="en-US" altLang="ja-JP" sz="1000" dirty="0" smtClean="0">
                <a:solidFill>
                  <a:schemeClr val="tx1"/>
                </a:solidFill>
              </a:rPr>
              <a:t>【</a:t>
            </a:r>
            <a:r>
              <a:rPr lang="ja-JP" altLang="en-US" sz="1000" dirty="0" smtClean="0">
                <a:solidFill>
                  <a:schemeClr val="tx1"/>
                </a:solidFill>
              </a:rPr>
              <a:t>通話ログ（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callLog</a:t>
            </a:r>
            <a:r>
              <a:rPr lang="ja-JP" altLang="en-US" sz="1000" dirty="0" smtClean="0">
                <a:solidFill>
                  <a:schemeClr val="tx1"/>
                </a:solidFill>
              </a:rPr>
              <a:t>）関連</a:t>
            </a:r>
            <a:r>
              <a:rPr lang="en-US" altLang="ja-JP" sz="1000" dirty="0" smtClean="0">
                <a:solidFill>
                  <a:schemeClr val="tx1"/>
                </a:solidFill>
              </a:rPr>
              <a:t>】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000" dirty="0" smtClean="0">
                <a:solidFill>
                  <a:schemeClr val="tx1"/>
                </a:solidFill>
              </a:rPr>
              <a:t>通話ログ検索（</a:t>
            </a:r>
            <a:r>
              <a:rPr lang="en-US" altLang="ja-JP" sz="1000" dirty="0" smtClean="0">
                <a:solidFill>
                  <a:schemeClr val="tx1"/>
                </a:solidFill>
              </a:rPr>
              <a:t>search</a:t>
            </a:r>
            <a:r>
              <a:rPr lang="ja-JP" altLang="en-US" sz="1000" dirty="0" smtClean="0">
                <a:solidFill>
                  <a:schemeClr val="tx1"/>
                </a:solidFill>
              </a:rPr>
              <a:t>）：</a:t>
            </a:r>
            <a:r>
              <a:rPr lang="ja-JP" altLang="en-US" sz="1000" dirty="0">
                <a:solidFill>
                  <a:schemeClr val="tx1"/>
                </a:solidFill>
              </a:rPr>
              <a:t>新規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000" dirty="0" smtClean="0">
                <a:solidFill>
                  <a:schemeClr val="tx1"/>
                </a:solidFill>
              </a:rPr>
              <a:t>通話</a:t>
            </a:r>
            <a:r>
              <a:rPr lang="ja-JP" altLang="en-US" sz="1000" dirty="0">
                <a:solidFill>
                  <a:schemeClr val="tx1"/>
                </a:solidFill>
              </a:rPr>
              <a:t>ログ検索</a:t>
            </a:r>
            <a:r>
              <a:rPr lang="en-US" altLang="ja-JP" sz="1000" dirty="0" smtClean="0">
                <a:solidFill>
                  <a:schemeClr val="tx1"/>
                </a:solidFill>
              </a:rPr>
              <a:t>2</a:t>
            </a:r>
            <a:r>
              <a:rPr lang="ja-JP" altLang="en-US" sz="1000" dirty="0">
                <a:solidFill>
                  <a:schemeClr val="tx1"/>
                </a:solidFill>
              </a:rPr>
              <a:t> </a:t>
            </a:r>
            <a:r>
              <a:rPr lang="ja-JP" altLang="en-US" sz="1000" dirty="0" smtClean="0">
                <a:solidFill>
                  <a:schemeClr val="tx1"/>
                </a:solidFill>
              </a:rPr>
              <a:t>（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searchByName</a:t>
            </a:r>
            <a:r>
              <a:rPr lang="ja-JP" altLang="en-US" sz="1000" dirty="0" smtClean="0">
                <a:solidFill>
                  <a:schemeClr val="tx1"/>
                </a:solidFill>
              </a:rPr>
              <a:t>）：</a:t>
            </a:r>
            <a:r>
              <a:rPr lang="ja-JP" altLang="en-US" sz="1000" dirty="0">
                <a:solidFill>
                  <a:schemeClr val="tx1"/>
                </a:solidFill>
              </a:rPr>
              <a:t>新規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000" dirty="0">
                <a:solidFill>
                  <a:schemeClr val="tx1"/>
                </a:solidFill>
              </a:rPr>
              <a:t>通話ログ</a:t>
            </a:r>
            <a:r>
              <a:rPr lang="ja-JP" altLang="en-US" sz="1000" dirty="0" smtClean="0">
                <a:solidFill>
                  <a:schemeClr val="tx1"/>
                </a:solidFill>
              </a:rPr>
              <a:t>取得（</a:t>
            </a:r>
            <a:r>
              <a:rPr lang="en-US" altLang="ja-JP" sz="1000" dirty="0" smtClean="0">
                <a:solidFill>
                  <a:schemeClr val="tx1"/>
                </a:solidFill>
              </a:rPr>
              <a:t>get</a:t>
            </a:r>
            <a:r>
              <a:rPr lang="ja-JP" altLang="en-US" sz="1000" dirty="0" smtClean="0">
                <a:solidFill>
                  <a:schemeClr val="tx1"/>
                </a:solidFill>
              </a:rPr>
              <a:t>）：</a:t>
            </a:r>
            <a:r>
              <a:rPr lang="ja-JP" altLang="en-US" sz="1000" dirty="0">
                <a:solidFill>
                  <a:schemeClr val="tx1"/>
                </a:solidFill>
              </a:rPr>
              <a:t>新規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000" dirty="0">
                <a:solidFill>
                  <a:schemeClr val="tx1"/>
                </a:solidFill>
              </a:rPr>
              <a:t>通話ログ音声ファイル</a:t>
            </a:r>
            <a:r>
              <a:rPr lang="ja-JP" altLang="en-US" sz="1000" dirty="0" smtClean="0">
                <a:solidFill>
                  <a:schemeClr val="tx1"/>
                </a:solidFill>
              </a:rPr>
              <a:t>生成（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generateVoice</a:t>
            </a:r>
            <a:r>
              <a:rPr lang="ja-JP" altLang="en-US" sz="1000" dirty="0" smtClean="0">
                <a:solidFill>
                  <a:schemeClr val="tx1"/>
                </a:solidFill>
              </a:rPr>
              <a:t>）：</a:t>
            </a:r>
            <a:r>
              <a:rPr lang="ja-JP" altLang="en-US" sz="1000" dirty="0">
                <a:solidFill>
                  <a:schemeClr val="tx1"/>
                </a:solidFill>
              </a:rPr>
              <a:t>新規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000" dirty="0">
                <a:solidFill>
                  <a:schemeClr val="tx1"/>
                </a:solidFill>
              </a:rPr>
              <a:t>通話ログ音声</a:t>
            </a:r>
            <a:r>
              <a:rPr lang="ja-JP" altLang="en-US" sz="1000" dirty="0" smtClean="0">
                <a:solidFill>
                  <a:schemeClr val="tx1"/>
                </a:solidFill>
              </a:rPr>
              <a:t>ファイルダウンロード（</a:t>
            </a:r>
            <a:r>
              <a:rPr lang="en-US" altLang="ja-JP" sz="1000" dirty="0" smtClean="0">
                <a:solidFill>
                  <a:schemeClr val="tx1"/>
                </a:solidFill>
              </a:rPr>
              <a:t>voice</a:t>
            </a:r>
            <a:r>
              <a:rPr lang="ja-JP" altLang="en-US" sz="1000" dirty="0" smtClean="0">
                <a:solidFill>
                  <a:schemeClr val="tx1"/>
                </a:solidFill>
              </a:rPr>
              <a:t>）：新規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altLang="ja-JP" sz="1000" dirty="0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ja-JP" altLang="en-US" sz="1000" dirty="0" smtClean="0">
                <a:solidFill>
                  <a:schemeClr val="tx1"/>
                </a:solidFill>
              </a:rPr>
              <a:t>　　</a:t>
            </a:r>
            <a:r>
              <a:rPr lang="en-US" altLang="ja-JP" sz="1000" dirty="0" smtClean="0">
                <a:solidFill>
                  <a:schemeClr val="tx1"/>
                </a:solidFill>
              </a:rPr>
              <a:t>【</a:t>
            </a:r>
            <a:r>
              <a:rPr lang="ja-JP" altLang="en-US" sz="1000" dirty="0" smtClean="0">
                <a:solidFill>
                  <a:schemeClr val="tx1"/>
                </a:solidFill>
              </a:rPr>
              <a:t>通話ログ詳細（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calllogdetail</a:t>
            </a:r>
            <a:r>
              <a:rPr lang="ja-JP" altLang="en-US" sz="1000" dirty="0" smtClean="0">
                <a:solidFill>
                  <a:schemeClr val="tx1"/>
                </a:solidFill>
              </a:rPr>
              <a:t>）関連</a:t>
            </a:r>
            <a:r>
              <a:rPr lang="en-US" altLang="ja-JP" sz="1000" dirty="0" smtClean="0">
                <a:solidFill>
                  <a:schemeClr val="tx1"/>
                </a:solidFill>
              </a:rPr>
              <a:t>】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000" dirty="0">
                <a:solidFill>
                  <a:schemeClr val="tx1"/>
                </a:solidFill>
              </a:rPr>
              <a:t>通話ログ詳細更新</a:t>
            </a:r>
            <a:r>
              <a:rPr lang="ja-JP" altLang="en-US" sz="1000" dirty="0" smtClean="0">
                <a:solidFill>
                  <a:schemeClr val="tx1"/>
                </a:solidFill>
              </a:rPr>
              <a:t>（</a:t>
            </a:r>
            <a:r>
              <a:rPr lang="en-US" altLang="ja-JP" sz="1000" dirty="0" smtClean="0">
                <a:solidFill>
                  <a:schemeClr val="tx1"/>
                </a:solidFill>
              </a:rPr>
              <a:t>update</a:t>
            </a:r>
            <a:r>
              <a:rPr lang="ja-JP" altLang="en-US" sz="1000" dirty="0" smtClean="0">
                <a:solidFill>
                  <a:schemeClr val="tx1"/>
                </a:solidFill>
              </a:rPr>
              <a:t>）：</a:t>
            </a:r>
            <a:r>
              <a:rPr lang="ja-JP" altLang="en-US" sz="1000" dirty="0">
                <a:solidFill>
                  <a:schemeClr val="tx1"/>
                </a:solidFill>
              </a:rPr>
              <a:t>新規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000" dirty="0">
                <a:solidFill>
                  <a:schemeClr val="tx1"/>
                </a:solidFill>
              </a:rPr>
              <a:t>通話ログ詳細音声ファイルダウンロード（</a:t>
            </a:r>
            <a:r>
              <a:rPr lang="en-US" altLang="ja-JP" sz="1000" dirty="0" smtClean="0">
                <a:solidFill>
                  <a:schemeClr val="tx1"/>
                </a:solidFill>
              </a:rPr>
              <a:t>voice</a:t>
            </a:r>
            <a:r>
              <a:rPr lang="ja-JP" altLang="en-US" sz="1000" dirty="0" smtClean="0">
                <a:solidFill>
                  <a:schemeClr val="tx1"/>
                </a:solidFill>
              </a:rPr>
              <a:t>）：新規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altLang="ja-JP" sz="1000" dirty="0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ja-JP" altLang="en-US" sz="1000" dirty="0">
                <a:solidFill>
                  <a:schemeClr val="tx1"/>
                </a:solidFill>
              </a:rPr>
              <a:t>　　</a:t>
            </a:r>
            <a:r>
              <a:rPr lang="en-US" altLang="ja-JP" sz="1000" dirty="0" smtClean="0">
                <a:solidFill>
                  <a:schemeClr val="tx1"/>
                </a:solidFill>
              </a:rPr>
              <a:t>【</a:t>
            </a:r>
            <a:r>
              <a:rPr lang="ja-JP" altLang="en-US" sz="1000" dirty="0" smtClean="0">
                <a:solidFill>
                  <a:schemeClr val="tx1"/>
                </a:solidFill>
              </a:rPr>
              <a:t>音声解析（</a:t>
            </a:r>
            <a:r>
              <a:rPr lang="en-US" altLang="ja-JP" sz="1000" dirty="0" smtClean="0">
                <a:solidFill>
                  <a:schemeClr val="tx1"/>
                </a:solidFill>
              </a:rPr>
              <a:t>speech</a:t>
            </a:r>
            <a:r>
              <a:rPr lang="ja-JP" altLang="en-US" sz="1000" dirty="0" smtClean="0">
                <a:solidFill>
                  <a:schemeClr val="tx1"/>
                </a:solidFill>
              </a:rPr>
              <a:t>）関連</a:t>
            </a:r>
            <a:r>
              <a:rPr lang="en-US" altLang="ja-JP" sz="1000" dirty="0">
                <a:solidFill>
                  <a:schemeClr val="tx1"/>
                </a:solidFill>
              </a:rPr>
              <a:t>】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000" dirty="0">
                <a:solidFill>
                  <a:schemeClr val="tx1"/>
                </a:solidFill>
              </a:rPr>
              <a:t>音声認識</a:t>
            </a:r>
            <a:r>
              <a:rPr lang="ja-JP" altLang="en-US" sz="1000" dirty="0" smtClean="0">
                <a:solidFill>
                  <a:schemeClr val="tx1"/>
                </a:solidFill>
              </a:rPr>
              <a:t>（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recoginize</a:t>
            </a:r>
            <a:r>
              <a:rPr lang="ja-JP" altLang="en-US" sz="1000" dirty="0" smtClean="0">
                <a:solidFill>
                  <a:schemeClr val="tx1"/>
                </a:solidFill>
              </a:rPr>
              <a:t>）：</a:t>
            </a:r>
            <a:r>
              <a:rPr lang="ja-JP" altLang="en-US" sz="1000" dirty="0">
                <a:solidFill>
                  <a:schemeClr val="tx1"/>
                </a:solidFill>
              </a:rPr>
              <a:t>改修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000" dirty="0">
                <a:solidFill>
                  <a:schemeClr val="tx1"/>
                </a:solidFill>
              </a:rPr>
              <a:t>音声ファイル認識</a:t>
            </a:r>
            <a:r>
              <a:rPr lang="ja-JP" altLang="en-US" sz="1000" dirty="0" smtClean="0">
                <a:solidFill>
                  <a:schemeClr val="tx1"/>
                </a:solidFill>
              </a:rPr>
              <a:t>（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fileRecoginize</a:t>
            </a:r>
            <a:r>
              <a:rPr lang="ja-JP" altLang="en-US" sz="1000" dirty="0" smtClean="0">
                <a:solidFill>
                  <a:schemeClr val="tx1"/>
                </a:solidFill>
              </a:rPr>
              <a:t>）：改修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6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+mn-ea"/>
              </a:rPr>
              <a:t>その他</a:t>
            </a:r>
            <a:r>
              <a:rPr lang="ja-JP" altLang="en-US" sz="1600" dirty="0" smtClean="0">
                <a:latin typeface="+mn-ea"/>
              </a:rPr>
              <a:t>（２）</a:t>
            </a:r>
            <a:endParaRPr lang="ja-JP" altLang="en-US" sz="1600" dirty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56109" y="865163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改修箇所一覧</a:t>
            </a:r>
            <a:endParaRPr lang="en-US" altLang="ja-JP" sz="1200" dirty="0"/>
          </a:p>
        </p:txBody>
      </p:sp>
      <p:sp>
        <p:nvSpPr>
          <p:cNvPr id="4" name="正方形/長方形 3"/>
          <p:cNvSpPr/>
          <p:nvPr/>
        </p:nvSpPr>
        <p:spPr>
          <a:xfrm>
            <a:off x="827584" y="1268760"/>
            <a:ext cx="7704856" cy="50405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kumimoji="1" lang="en-US" altLang="ja-JP" sz="1000" dirty="0" smtClean="0">
                <a:solidFill>
                  <a:schemeClr val="tx1"/>
                </a:solidFill>
              </a:rPr>
              <a:t>DB</a:t>
            </a:r>
            <a:r>
              <a:rPr lang="ja-JP" altLang="en-US" sz="1000" dirty="0" smtClean="0">
                <a:solidFill>
                  <a:schemeClr val="tx1"/>
                </a:solidFill>
              </a:rPr>
              <a:t>（</a:t>
            </a:r>
            <a:r>
              <a:rPr lang="en-US" altLang="ja-JP" sz="1000" dirty="0">
                <a:solidFill>
                  <a:schemeClr val="tx1"/>
                </a:solidFill>
              </a:rPr>
              <a:t>3</a:t>
            </a:r>
            <a:r>
              <a:rPr lang="ja-JP" altLang="en-US" sz="1000" dirty="0" smtClean="0">
                <a:solidFill>
                  <a:schemeClr val="tx1"/>
                </a:solidFill>
              </a:rPr>
              <a:t>テーブル</a:t>
            </a:r>
            <a:r>
              <a:rPr lang="ja-JP" altLang="en-US" sz="1000" dirty="0" smtClean="0">
                <a:solidFill>
                  <a:schemeClr val="tx1"/>
                </a:solidFill>
              </a:rPr>
              <a:t>）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000" dirty="0" smtClean="0">
                <a:solidFill>
                  <a:schemeClr val="tx1"/>
                </a:solidFill>
              </a:rPr>
              <a:t>通話ログ（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tbl_t_call_log</a:t>
            </a:r>
            <a:r>
              <a:rPr lang="en-US" altLang="ja-JP" sz="1000" dirty="0" smtClean="0">
                <a:solidFill>
                  <a:schemeClr val="tx1"/>
                </a:solidFill>
              </a:rPr>
              <a:t> </a:t>
            </a:r>
            <a:r>
              <a:rPr lang="ja-JP" altLang="en-US" sz="1000" dirty="0" smtClean="0">
                <a:solidFill>
                  <a:schemeClr val="tx1"/>
                </a:solidFill>
              </a:rPr>
              <a:t>） ：新規　新カラム追加</a:t>
            </a:r>
            <a:r>
              <a:rPr lang="ja-JP" altLang="en-US" sz="1000" dirty="0">
                <a:solidFill>
                  <a:schemeClr val="tx1"/>
                </a:solidFill>
              </a:rPr>
              <a:t>あり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000" dirty="0">
                <a:solidFill>
                  <a:schemeClr val="tx1"/>
                </a:solidFill>
              </a:rPr>
              <a:t>通話ログ</a:t>
            </a:r>
            <a:r>
              <a:rPr lang="ja-JP" altLang="en-US" sz="1000" dirty="0" smtClean="0">
                <a:solidFill>
                  <a:schemeClr val="tx1"/>
                </a:solidFill>
              </a:rPr>
              <a:t>詳細（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tbl_t_call_log_detail</a:t>
            </a:r>
            <a:r>
              <a:rPr lang="en-US" altLang="ja-JP" sz="1000" dirty="0" smtClean="0">
                <a:solidFill>
                  <a:schemeClr val="tx1"/>
                </a:solidFill>
              </a:rPr>
              <a:t> </a:t>
            </a:r>
            <a:r>
              <a:rPr lang="ja-JP" altLang="en-US" sz="1000" dirty="0" smtClean="0">
                <a:solidFill>
                  <a:schemeClr val="tx1"/>
                </a:solidFill>
              </a:rPr>
              <a:t>）：新規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000" dirty="0" smtClean="0">
                <a:solidFill>
                  <a:schemeClr val="tx1"/>
                </a:solidFill>
              </a:rPr>
              <a:t>通話</a:t>
            </a:r>
            <a:r>
              <a:rPr lang="ja-JP" altLang="en-US" sz="1000" dirty="0">
                <a:solidFill>
                  <a:schemeClr val="tx1"/>
                </a:solidFill>
              </a:rPr>
              <a:t>音声圧縮</a:t>
            </a:r>
            <a:r>
              <a:rPr lang="ja-JP" altLang="en-US" sz="1000" dirty="0" smtClean="0">
                <a:solidFill>
                  <a:schemeClr val="tx1"/>
                </a:solidFill>
              </a:rPr>
              <a:t>キュー（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tbl_t_voice_encode_queue</a:t>
            </a:r>
            <a:r>
              <a:rPr lang="ja-JP" altLang="en-US" sz="1000" dirty="0" smtClean="0">
                <a:solidFill>
                  <a:schemeClr val="tx1"/>
                </a:solidFill>
              </a:rPr>
              <a:t>）：新規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altLang="ja-JP" sz="10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kumimoji="1" lang="ja-JP" altLang="en-US" sz="1000" dirty="0" smtClean="0">
                <a:solidFill>
                  <a:schemeClr val="tx1"/>
                </a:solidFill>
              </a:rPr>
              <a:t>バッチ</a:t>
            </a:r>
            <a:r>
              <a:rPr lang="ja-JP" altLang="en-US" sz="1000" dirty="0" smtClean="0">
                <a:solidFill>
                  <a:schemeClr val="tx1"/>
                </a:solidFill>
              </a:rPr>
              <a:t>（</a:t>
            </a:r>
            <a:r>
              <a:rPr lang="en-US" altLang="ja-JP" sz="1000" dirty="0" smtClean="0">
                <a:solidFill>
                  <a:schemeClr val="tx1"/>
                </a:solidFill>
              </a:rPr>
              <a:t>2</a:t>
            </a:r>
            <a:r>
              <a:rPr lang="ja-JP" altLang="en-US" sz="1000" dirty="0">
                <a:solidFill>
                  <a:schemeClr val="tx1"/>
                </a:solidFill>
              </a:rPr>
              <a:t>バッチ</a:t>
            </a:r>
            <a:r>
              <a:rPr lang="ja-JP" altLang="en-US" sz="1000" dirty="0" smtClean="0">
                <a:solidFill>
                  <a:schemeClr val="tx1"/>
                </a:solidFill>
              </a:rPr>
              <a:t>）</a:t>
            </a:r>
            <a:endParaRPr lang="ja-JP" altLang="en-US" sz="1000" dirty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000" dirty="0">
                <a:solidFill>
                  <a:schemeClr val="tx1"/>
                </a:solidFill>
              </a:rPr>
              <a:t>音声ファイル</a:t>
            </a:r>
            <a:r>
              <a:rPr lang="ja-JP" altLang="en-US" sz="1000" dirty="0" smtClean="0">
                <a:solidFill>
                  <a:schemeClr val="tx1"/>
                </a:solidFill>
              </a:rPr>
              <a:t>圧縮（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voiceencode</a:t>
            </a:r>
            <a:r>
              <a:rPr lang="ja-JP" altLang="en-US" sz="1000" dirty="0" smtClean="0">
                <a:solidFill>
                  <a:schemeClr val="tx1"/>
                </a:solidFill>
              </a:rPr>
              <a:t>）：新規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1000" dirty="0">
                <a:solidFill>
                  <a:schemeClr val="tx1"/>
                </a:solidFill>
              </a:rPr>
              <a:t>音声ファイル</a:t>
            </a:r>
            <a:r>
              <a:rPr lang="ja-JP" altLang="en-US" sz="1000" dirty="0" smtClean="0">
                <a:solidFill>
                  <a:schemeClr val="tx1"/>
                </a:solidFill>
              </a:rPr>
              <a:t>削除（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voicedelete</a:t>
            </a:r>
            <a:r>
              <a:rPr lang="ja-JP" altLang="en-US" sz="1000" dirty="0" smtClean="0">
                <a:solidFill>
                  <a:schemeClr val="tx1"/>
                </a:solidFill>
              </a:rPr>
              <a:t>）：</a:t>
            </a:r>
            <a:r>
              <a:rPr lang="ja-JP" altLang="en-US" sz="1000" dirty="0">
                <a:solidFill>
                  <a:schemeClr val="tx1"/>
                </a:solidFill>
              </a:rPr>
              <a:t>新規</a:t>
            </a:r>
            <a:endParaRPr lang="en-US" altLang="ja-JP" sz="10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+mn-ea"/>
              </a:rPr>
              <a:t>概要（１）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7544" y="720854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kumimoji="1" lang="ja-JP" altLang="en-US" sz="1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720854"/>
            <a:ext cx="82809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200" dirty="0" smtClean="0"/>
              <a:t>AI</a:t>
            </a:r>
            <a:r>
              <a:rPr lang="ja-JP" altLang="en-US" sz="1200" dirty="0" smtClean="0"/>
              <a:t>ボイスアナリティクス</a:t>
            </a:r>
            <a:r>
              <a:rPr lang="ja-JP" altLang="en-US" sz="1200" dirty="0"/>
              <a:t>への</a:t>
            </a:r>
            <a:r>
              <a:rPr lang="zh-TW" altLang="en-US" sz="1200" dirty="0" smtClean="0"/>
              <a:t>通話</a:t>
            </a:r>
            <a:r>
              <a:rPr lang="zh-TW" altLang="en-US" sz="1200" dirty="0"/>
              <a:t>履歴</a:t>
            </a:r>
            <a:r>
              <a:rPr lang="zh-TW" altLang="en-US" sz="1200" dirty="0" smtClean="0"/>
              <a:t>保持</a:t>
            </a:r>
            <a:r>
              <a:rPr lang="ja-JP" altLang="en-US" sz="1200" dirty="0" smtClean="0"/>
              <a:t>機能の追加について検討する。</a:t>
            </a:r>
            <a:endParaRPr lang="en-US" altLang="ja-JP" sz="1200" dirty="0"/>
          </a:p>
          <a:p>
            <a:pPr>
              <a:spcAft>
                <a:spcPts val="600"/>
              </a:spcAft>
            </a:pPr>
            <a:r>
              <a:rPr lang="ja-JP" altLang="en-US" sz="1200" dirty="0" smtClean="0"/>
              <a:t>追加機能は、通話</a:t>
            </a:r>
            <a:r>
              <a:rPr lang="ja-JP" altLang="en-US" sz="1200" dirty="0"/>
              <a:t>履歴（ログ）保存関連、音声ファイル生成／保存関連、音声ファイル圧縮関連、音声ファイル削除関連、音声ファイルダウンロード関連</a:t>
            </a:r>
            <a:r>
              <a:rPr lang="ja-JP" altLang="en-US" sz="1200" dirty="0" smtClean="0"/>
              <a:t>、通話</a:t>
            </a:r>
            <a:r>
              <a:rPr lang="ja-JP" altLang="en-US" sz="1200" dirty="0"/>
              <a:t>履歴管理（検索・取得・更新）</a:t>
            </a:r>
            <a:r>
              <a:rPr lang="ja-JP" altLang="en-US" sz="1200" dirty="0" smtClean="0"/>
              <a:t>関連。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ja-JP" altLang="en-US" sz="1200" dirty="0" smtClean="0"/>
              <a:t>各追加機能については、コールセンターでほぼ実装されているので、ソース</a:t>
            </a:r>
            <a:r>
              <a:rPr lang="ja-JP" altLang="en-US" sz="1200" dirty="0"/>
              <a:t>および、</a:t>
            </a:r>
            <a:r>
              <a:rPr lang="en-US" altLang="ja-JP" sz="1200" dirty="0" smtClean="0"/>
              <a:t>DB</a:t>
            </a:r>
            <a:r>
              <a:rPr lang="ja-JP" altLang="en-US" sz="1200" dirty="0" smtClean="0"/>
              <a:t>テーブルを流用する形で実装する。</a:t>
            </a:r>
            <a:endParaRPr lang="en-US" altLang="ja-JP" sz="12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7544" y="1832044"/>
            <a:ext cx="82809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ja-JP" sz="1200" dirty="0"/>
              <a:t>【</a:t>
            </a:r>
            <a:r>
              <a:rPr lang="ja-JP" altLang="en-US" sz="1200" dirty="0"/>
              <a:t>改修</a:t>
            </a:r>
            <a:r>
              <a:rPr lang="en-US" altLang="ja-JP" sz="1200" dirty="0"/>
              <a:t>】</a:t>
            </a:r>
          </a:p>
          <a:p>
            <a:pPr marL="742950" lvl="1" indent="-285750">
              <a:spcAft>
                <a:spcPts val="600"/>
              </a:spcAft>
              <a:buFont typeface="+mj-lt"/>
              <a:buAutoNum type="romanUcPeriod"/>
            </a:pPr>
            <a:r>
              <a:rPr lang="ja-JP" altLang="en-US" sz="1200" dirty="0"/>
              <a:t>　画面</a:t>
            </a:r>
            <a:endParaRPr lang="en-US" altLang="ja-JP" sz="1200" dirty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音声解析画面：マイク入力解析、ファイルアップロード解析、会話内容編集、音声再生、音声ファイル出力など</a:t>
            </a:r>
            <a:endParaRPr lang="en-US" altLang="ja-JP" sz="1200" dirty="0" smtClean="0"/>
          </a:p>
          <a:p>
            <a:pPr lvl="2">
              <a:spcAft>
                <a:spcPts val="600"/>
              </a:spcAft>
            </a:pP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+mj-lt"/>
              <a:buAutoNum type="romanUcPeriod"/>
            </a:pPr>
            <a:r>
              <a:rPr lang="ja-JP" altLang="en-US" sz="1200" dirty="0"/>
              <a:t>　</a:t>
            </a:r>
            <a:r>
              <a:rPr lang="en-US" altLang="ja-JP" sz="1200" dirty="0"/>
              <a:t>API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マイク入力解析</a:t>
            </a:r>
            <a:r>
              <a:rPr lang="zh-TW" altLang="en-US" sz="1200" dirty="0" smtClean="0"/>
              <a:t>関連</a:t>
            </a:r>
            <a:r>
              <a:rPr lang="ja-JP" altLang="en-US" sz="1200" dirty="0" smtClean="0"/>
              <a:t>：音声ファイル分割対応、文節は</a:t>
            </a:r>
            <a:r>
              <a:rPr lang="en-US" altLang="ja-JP" sz="1200" dirty="0" smtClean="0"/>
              <a:t>DB</a:t>
            </a:r>
            <a:r>
              <a:rPr lang="ja-JP" altLang="en-US" sz="1200" dirty="0" smtClean="0"/>
              <a:t>テーブルと連動</a:t>
            </a:r>
            <a:endParaRPr lang="en-US" altLang="ja-JP" sz="1200" dirty="0" smtClean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ファイルアップロード解析</a:t>
            </a:r>
            <a:r>
              <a:rPr lang="zh-TW" altLang="en-US" sz="1200" dirty="0" smtClean="0"/>
              <a:t>関連</a:t>
            </a:r>
            <a:r>
              <a:rPr lang="ja-JP" altLang="en-US" sz="1200" dirty="0" smtClean="0"/>
              <a:t>：音声ファイル分割対応</a:t>
            </a:r>
            <a:r>
              <a:rPr lang="ja-JP" altLang="en-US" sz="1200" dirty="0"/>
              <a:t>、文節は</a:t>
            </a:r>
            <a:r>
              <a:rPr lang="en-US" altLang="ja-JP" sz="1200" dirty="0"/>
              <a:t>DB</a:t>
            </a:r>
            <a:r>
              <a:rPr lang="ja-JP" altLang="en-US" sz="1200" dirty="0"/>
              <a:t>テーブルと</a:t>
            </a:r>
            <a:r>
              <a:rPr lang="ja-JP" altLang="en-US" sz="1200" dirty="0" smtClean="0"/>
              <a:t>連動</a:t>
            </a:r>
            <a:endParaRPr lang="en-US" altLang="zh-TW" sz="1200" dirty="0" smtClean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会話内容編集：</a:t>
            </a:r>
            <a:r>
              <a:rPr lang="en-US" altLang="ja-JP" sz="1200" dirty="0"/>
              <a:t>DB</a:t>
            </a:r>
            <a:r>
              <a:rPr lang="ja-JP" altLang="en-US" sz="1200" dirty="0"/>
              <a:t>テーブルと連動</a:t>
            </a:r>
            <a:endParaRPr lang="en-US" altLang="zh-TW" sz="1200" dirty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音声再生：サーバ上の分割音声ファイルを取得して再生</a:t>
            </a:r>
            <a:endParaRPr lang="en-US" altLang="ja-JP" sz="1200" dirty="0" smtClean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音声ファイル出力：サーバ上の音声ファイルを出力</a:t>
            </a:r>
            <a:endParaRPr lang="en-US" altLang="ja-JP" sz="1200" dirty="0" smtClean="0"/>
          </a:p>
          <a:p>
            <a:pPr lvl="2">
              <a:spcAft>
                <a:spcPts val="600"/>
              </a:spcAft>
            </a:pPr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※</a:t>
            </a:r>
            <a:r>
              <a:rPr lang="ja-JP" altLang="en-US" sz="1200" dirty="0">
                <a:solidFill>
                  <a:schemeClr val="accent2"/>
                </a:solidFill>
              </a:rPr>
              <a:t>会話内容のテキストも</a:t>
            </a:r>
            <a:r>
              <a:rPr lang="ja-JP" altLang="en-US" sz="1200" dirty="0" smtClean="0">
                <a:solidFill>
                  <a:schemeClr val="accent2"/>
                </a:solidFill>
              </a:rPr>
              <a:t>出力するかは仕様確認中</a:t>
            </a:r>
            <a:endParaRPr lang="en-US" altLang="zh-TW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95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概要（</a:t>
            </a:r>
            <a:r>
              <a:rPr lang="ja-JP" altLang="en-US" sz="1600" dirty="0">
                <a:latin typeface="+mn-ea"/>
              </a:rPr>
              <a:t>２</a:t>
            </a:r>
            <a:r>
              <a:rPr lang="ja-JP" altLang="en-US" sz="1600" dirty="0" smtClean="0">
                <a:latin typeface="+mn-ea"/>
              </a:rPr>
              <a:t>）</a:t>
            </a:r>
            <a:endParaRPr lang="ja-JP" altLang="en-US" sz="1600" dirty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544" y="836712"/>
            <a:ext cx="828092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ja-JP" sz="1200" dirty="0" smtClean="0"/>
              <a:t>【</a:t>
            </a:r>
            <a:r>
              <a:rPr lang="ja-JP" altLang="en-US" sz="1200" dirty="0" smtClean="0"/>
              <a:t>新規追加</a:t>
            </a:r>
            <a:r>
              <a:rPr lang="en-US" altLang="ja-JP" sz="1200" dirty="0" smtClean="0"/>
              <a:t>】</a:t>
            </a:r>
          </a:p>
          <a:p>
            <a:pPr marL="742950" lvl="1" indent="-285750">
              <a:spcAft>
                <a:spcPts val="600"/>
              </a:spcAft>
              <a:buFont typeface="+mj-lt"/>
              <a:buAutoNum type="romanUcPeriod"/>
            </a:pPr>
            <a:r>
              <a:rPr lang="ja-JP" altLang="en-US" sz="1200" dirty="0" smtClean="0"/>
              <a:t>　画面</a:t>
            </a:r>
            <a:endParaRPr lang="en-US" altLang="ja-JP" sz="1200" dirty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通話</a:t>
            </a:r>
            <a:r>
              <a:rPr lang="ja-JP" altLang="en-US" sz="1200" dirty="0" smtClean="0"/>
              <a:t>履歴</a:t>
            </a:r>
            <a:r>
              <a:rPr lang="ja-JP" altLang="en-US" sz="1200" dirty="0"/>
              <a:t>管理</a:t>
            </a:r>
            <a:r>
              <a:rPr lang="ja-JP" altLang="en-US" sz="1200" dirty="0" smtClean="0"/>
              <a:t>画面</a:t>
            </a:r>
            <a:r>
              <a:rPr lang="ja-JP" altLang="en-US" sz="1200" dirty="0"/>
              <a:t>（</a:t>
            </a:r>
            <a:r>
              <a:rPr lang="ja-JP" altLang="en-US" sz="1200" dirty="0" smtClean="0"/>
              <a:t>一般ユーザ用）：</a:t>
            </a:r>
            <a:r>
              <a:rPr lang="ja-JP" altLang="en-US" sz="1200" dirty="0"/>
              <a:t>コールセンターの通話履歴管理画面とほぼ</a:t>
            </a:r>
            <a:r>
              <a:rPr lang="ja-JP" altLang="en-US" sz="1200" dirty="0" smtClean="0"/>
              <a:t>同様</a:t>
            </a:r>
            <a:endParaRPr lang="en-US" altLang="ja-JP" sz="1200" dirty="0" smtClean="0"/>
          </a:p>
          <a:p>
            <a:pPr lvl="2">
              <a:spcAft>
                <a:spcPts val="600"/>
              </a:spcAft>
            </a:pPr>
            <a:r>
              <a:rPr lang="ja-JP" altLang="en-US" sz="1200" dirty="0"/>
              <a:t>　</a:t>
            </a:r>
            <a:r>
              <a:rPr lang="ja-JP" altLang="en-US" sz="1200" dirty="0" smtClean="0"/>
              <a:t>　　（ログインユーザの履歴のみ、通話者検索などは不要）</a:t>
            </a:r>
            <a:endParaRPr lang="en-US" altLang="ja-JP" sz="1200" dirty="0" smtClean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通話</a:t>
            </a:r>
            <a:r>
              <a:rPr lang="ja-JP" altLang="en-US" sz="1200" dirty="0"/>
              <a:t>履歴管理</a:t>
            </a:r>
            <a:r>
              <a:rPr lang="ja-JP" altLang="en-US" sz="1200" dirty="0" smtClean="0"/>
              <a:t>画面（管理者用）：</a:t>
            </a:r>
            <a:r>
              <a:rPr lang="ja-JP" altLang="en-US" sz="1200" dirty="0"/>
              <a:t>コールセンターの通話履歴管理画面と</a:t>
            </a:r>
            <a:r>
              <a:rPr lang="ja-JP" altLang="en-US" sz="1200" dirty="0" smtClean="0"/>
              <a:t>同様</a:t>
            </a:r>
            <a:endParaRPr lang="en-US" altLang="ja-JP" sz="1200" dirty="0" smtClean="0"/>
          </a:p>
          <a:p>
            <a:pPr lvl="2">
              <a:spcAft>
                <a:spcPts val="600"/>
              </a:spcAft>
            </a:pPr>
            <a:r>
              <a:rPr lang="ja-JP" altLang="en-US" sz="1200" dirty="0" smtClean="0"/>
              <a:t>　　　（ログインユーザの所属企業の全ユーザの履歴）</a:t>
            </a:r>
            <a:endParaRPr lang="en-US" altLang="ja-JP" sz="1200" dirty="0" smtClean="0"/>
          </a:p>
          <a:p>
            <a:pPr lvl="2">
              <a:spcAft>
                <a:spcPts val="600"/>
              </a:spcAft>
            </a:pP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+mj-lt"/>
              <a:buAutoNum type="romanUcPeriod"/>
            </a:pPr>
            <a:r>
              <a:rPr lang="ja-JP" altLang="en-US" sz="1200" dirty="0"/>
              <a:t>　</a:t>
            </a:r>
            <a:r>
              <a:rPr lang="en-US" altLang="ja-JP" sz="1200" dirty="0" smtClean="0"/>
              <a:t>API</a:t>
            </a:r>
            <a:endParaRPr lang="en-US" altLang="ja-JP" sz="1200" dirty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通</a:t>
            </a:r>
            <a:r>
              <a:rPr lang="zh-TW" altLang="en-US" sz="1200" dirty="0" smtClean="0"/>
              <a:t>話</a:t>
            </a:r>
            <a:r>
              <a:rPr lang="ja-JP" altLang="en-US" sz="1200" dirty="0" smtClean="0"/>
              <a:t>ログ</a:t>
            </a:r>
            <a:r>
              <a:rPr lang="zh-TW" altLang="en-US" sz="1200" dirty="0" smtClean="0"/>
              <a:t>関連</a:t>
            </a:r>
            <a:endParaRPr lang="en-US" altLang="ja-JP" sz="1200" dirty="0" smtClean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通話</a:t>
            </a:r>
            <a:r>
              <a:rPr lang="ja-JP" altLang="en-US" sz="1200" dirty="0"/>
              <a:t>ログ</a:t>
            </a:r>
            <a:r>
              <a:rPr lang="zh-TW" altLang="en-US" sz="1200" dirty="0" smtClean="0"/>
              <a:t>詳細関連</a:t>
            </a:r>
            <a:endParaRPr lang="en-US" altLang="zh-TW" sz="1200" dirty="0" smtClean="0"/>
          </a:p>
          <a:p>
            <a:pPr lvl="2">
              <a:spcAft>
                <a:spcPts val="600"/>
              </a:spcAft>
            </a:pPr>
            <a:endParaRPr lang="en-US" altLang="zh-TW" sz="1200" dirty="0" smtClean="0"/>
          </a:p>
          <a:p>
            <a:pPr marL="742950" lvl="1" indent="-285750">
              <a:spcAft>
                <a:spcPts val="600"/>
              </a:spcAft>
              <a:buFont typeface="+mj-lt"/>
              <a:buAutoNum type="romanUcPeriod"/>
            </a:pPr>
            <a:r>
              <a:rPr lang="ja-JP" altLang="en-US" sz="1200" dirty="0" smtClean="0"/>
              <a:t>　データベース</a:t>
            </a:r>
            <a:endParaRPr lang="en-US" altLang="ja-JP" sz="1200" dirty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通</a:t>
            </a:r>
            <a:r>
              <a:rPr lang="zh-TW" altLang="en-US" sz="1200" dirty="0" smtClean="0"/>
              <a:t>話</a:t>
            </a:r>
            <a:r>
              <a:rPr lang="ja-JP" altLang="en-US" sz="1200" dirty="0" smtClean="0"/>
              <a:t>ログテーブル</a:t>
            </a:r>
            <a:endParaRPr lang="en-US" altLang="ja-JP" sz="1200" dirty="0" smtClean="0"/>
          </a:p>
          <a:p>
            <a:pPr lvl="2">
              <a:spcAft>
                <a:spcPts val="600"/>
              </a:spcAft>
            </a:pPr>
            <a:r>
              <a:rPr lang="ja-JP" altLang="en-US" sz="1200" dirty="0" smtClean="0"/>
              <a:t>　</a:t>
            </a:r>
            <a:r>
              <a:rPr lang="ja-JP" altLang="en-US" sz="1200" dirty="0"/>
              <a:t>　</a:t>
            </a:r>
            <a:r>
              <a:rPr lang="ja-JP" altLang="en-US" sz="1200" dirty="0">
                <a:solidFill>
                  <a:srgbClr val="FF0000"/>
                </a:solidFill>
              </a:rPr>
              <a:t>（ユーザ </a:t>
            </a:r>
            <a:r>
              <a:rPr lang="en-US" altLang="ja-JP" sz="1200" dirty="0">
                <a:solidFill>
                  <a:srgbClr val="FF0000"/>
                </a:solidFill>
              </a:rPr>
              <a:t>ID</a:t>
            </a:r>
            <a:r>
              <a:rPr lang="en-US" altLang="ja-JP" sz="1200" dirty="0" smtClean="0">
                <a:solidFill>
                  <a:srgbClr val="FF0000"/>
                </a:solidFill>
              </a:rPr>
              <a:t>/</a:t>
            </a:r>
            <a:r>
              <a:rPr lang="ja-JP" altLang="en-US" sz="1200" dirty="0">
                <a:solidFill>
                  <a:srgbClr val="FF0000"/>
                </a:solidFill>
              </a:rPr>
              <a:t>ユーザ </a:t>
            </a:r>
            <a:r>
              <a:rPr lang="ja-JP" altLang="en-US" sz="1200" dirty="0" smtClean="0">
                <a:solidFill>
                  <a:srgbClr val="FF0000"/>
                </a:solidFill>
              </a:rPr>
              <a:t>名カラム</a:t>
            </a:r>
            <a:r>
              <a:rPr lang="ja-JP" altLang="en-US" sz="1200" dirty="0">
                <a:solidFill>
                  <a:srgbClr val="FF0000"/>
                </a:solidFill>
              </a:rPr>
              <a:t>追加も含む</a:t>
            </a:r>
            <a:r>
              <a:rPr lang="ja-JP" altLang="en-US" sz="1200" dirty="0" smtClean="0">
                <a:solidFill>
                  <a:srgbClr val="FF0000"/>
                </a:solidFill>
              </a:rPr>
              <a:t>）</a:t>
            </a:r>
            <a:endParaRPr lang="en-US" altLang="ja-JP" sz="1200" dirty="0">
              <a:solidFill>
                <a:srgbClr val="FF0000"/>
              </a:solidFill>
            </a:endParaRP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通話</a:t>
            </a:r>
            <a:r>
              <a:rPr lang="ja-JP" altLang="en-US" sz="1200" dirty="0"/>
              <a:t>ログ</a:t>
            </a:r>
            <a:r>
              <a:rPr lang="ja-JP" altLang="en-US" sz="1200" dirty="0" smtClean="0"/>
              <a:t>詳細テーブル</a:t>
            </a:r>
            <a:endParaRPr lang="en-US" altLang="ja-JP" sz="1200" dirty="0" smtClean="0"/>
          </a:p>
          <a:p>
            <a:pPr lvl="2">
              <a:spcAft>
                <a:spcPts val="600"/>
              </a:spcAft>
            </a:pPr>
            <a:r>
              <a:rPr lang="ja-JP" altLang="en-US" sz="1200" dirty="0"/>
              <a:t>　　（マイク入力</a:t>
            </a:r>
            <a:r>
              <a:rPr lang="en-US" altLang="ja-JP" sz="1200" dirty="0"/>
              <a:t>/</a:t>
            </a:r>
            <a:r>
              <a:rPr lang="ja-JP" altLang="en-US" sz="1200" dirty="0"/>
              <a:t>ファイルアップロードの区別カラム追加も含む</a:t>
            </a:r>
            <a:r>
              <a:rPr lang="ja-JP" altLang="en-US" sz="1200" dirty="0" smtClean="0"/>
              <a:t>）</a:t>
            </a:r>
            <a:endParaRPr lang="en-US" altLang="ja-JP" sz="1200" dirty="0" smtClean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通話</a:t>
            </a:r>
            <a:r>
              <a:rPr lang="ja-JP" altLang="en-US" sz="1200" dirty="0"/>
              <a:t>音声圧縮</a:t>
            </a:r>
            <a:r>
              <a:rPr lang="ja-JP" altLang="en-US" sz="1200" dirty="0" smtClean="0"/>
              <a:t>キューテーブル</a:t>
            </a:r>
            <a:endParaRPr lang="en-US" altLang="ja-JP" sz="1200" dirty="0" smtClean="0"/>
          </a:p>
          <a:p>
            <a:pPr lvl="2">
              <a:spcAft>
                <a:spcPts val="600"/>
              </a:spcAft>
            </a:pP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+mj-lt"/>
              <a:buAutoNum type="romanUcPeriod"/>
            </a:pPr>
            <a:r>
              <a:rPr lang="ja-JP" altLang="en-US" sz="1200" dirty="0"/>
              <a:t>　</a:t>
            </a:r>
            <a:r>
              <a:rPr lang="ja-JP" altLang="en-US" sz="1200" dirty="0" smtClean="0"/>
              <a:t>バッチ</a:t>
            </a:r>
            <a:endParaRPr lang="en-US" altLang="ja-JP" sz="1200" dirty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音声ファイル圧縮</a:t>
            </a:r>
            <a:endParaRPr lang="en-US" altLang="ja-JP" sz="1200" dirty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音声</a:t>
            </a:r>
            <a:r>
              <a:rPr lang="ja-JP" altLang="en-US" sz="1200" dirty="0" smtClean="0"/>
              <a:t>ファイル削除</a:t>
            </a:r>
            <a:endParaRPr lang="en-US" altLang="ja-JP" sz="1200" dirty="0"/>
          </a:p>
          <a:p>
            <a:pPr lvl="1">
              <a:spcAft>
                <a:spcPts val="600"/>
              </a:spcAft>
            </a:pP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420836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画面・</a:t>
            </a:r>
            <a:r>
              <a:rPr lang="en-US" altLang="ja-JP" sz="1600" dirty="0" smtClean="0">
                <a:latin typeface="+mn-ea"/>
              </a:rPr>
              <a:t>API</a:t>
            </a:r>
            <a:r>
              <a:rPr lang="ja-JP" altLang="en-US" sz="1600" dirty="0" smtClean="0">
                <a:latin typeface="+mn-ea"/>
              </a:rPr>
              <a:t>・</a:t>
            </a:r>
            <a:r>
              <a:rPr lang="en-US" altLang="ja-JP" sz="1600" dirty="0" smtClean="0">
                <a:latin typeface="+mn-ea"/>
              </a:rPr>
              <a:t>DB</a:t>
            </a:r>
            <a:r>
              <a:rPr lang="ja-JP" altLang="en-US" sz="1600" dirty="0" smtClean="0">
                <a:latin typeface="+mn-ea"/>
              </a:rPr>
              <a:t>の改修（１）</a:t>
            </a:r>
            <a:endParaRPr lang="ja-JP" altLang="en-US" sz="1600" dirty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56109" y="1052736"/>
            <a:ext cx="82809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200" dirty="0"/>
              <a:t>音声</a:t>
            </a:r>
            <a:r>
              <a:rPr lang="zh-CN" altLang="en-US" sz="1200" dirty="0" smtClean="0"/>
              <a:t>解析</a:t>
            </a:r>
            <a:r>
              <a:rPr lang="ja-JP" altLang="en-US" sz="1200" dirty="0" smtClean="0"/>
              <a:t>画面</a:t>
            </a:r>
          </a:p>
          <a:p>
            <a:pPr marL="742950" lvl="1" indent="-285750">
              <a:spcAft>
                <a:spcPts val="600"/>
              </a:spcAft>
              <a:buFont typeface="+mj-lt"/>
              <a:buAutoNum type="romanUcPeriod"/>
            </a:pPr>
            <a:r>
              <a:rPr lang="ja-JP" altLang="en-US" sz="1200" dirty="0" smtClean="0"/>
              <a:t>　マイク入力解析</a:t>
            </a:r>
            <a:endParaRPr lang="en-US" altLang="ja-JP" sz="1200" dirty="0" smtClean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コールセンター</a:t>
            </a:r>
            <a:r>
              <a:rPr lang="ja-JP" altLang="en-US" sz="1200" dirty="0"/>
              <a:t>と同様に</a:t>
            </a:r>
            <a:r>
              <a:rPr lang="ja-JP" altLang="en-US" sz="1200" dirty="0" smtClean="0"/>
              <a:t>、解析結果を通話ログテーブル、通話ログ詳細</a:t>
            </a:r>
            <a:r>
              <a:rPr lang="ja-JP" altLang="en-US" sz="1200" dirty="0" smtClean="0"/>
              <a:t>テーブルに</a:t>
            </a:r>
            <a:r>
              <a:rPr lang="ja-JP" altLang="en-US" sz="1200" dirty="0" smtClean="0"/>
              <a:t>登録</a:t>
            </a:r>
            <a:r>
              <a:rPr lang="en-US" altLang="ja-JP" sz="1200" dirty="0"/>
              <a:t>/</a:t>
            </a:r>
            <a:r>
              <a:rPr lang="ja-JP" altLang="en-US" sz="1200" dirty="0"/>
              <a:t>更新</a:t>
            </a:r>
            <a:r>
              <a:rPr lang="ja-JP" altLang="en-US" sz="1200" dirty="0" smtClean="0"/>
              <a:t>する</a:t>
            </a:r>
            <a:endParaRPr lang="en-US" altLang="ja-JP" sz="1200" dirty="0" smtClean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コールセンターと同様に、解析終了時に音声ファイルを文節ごとに分割してサーバ上で保持する</a:t>
            </a:r>
            <a:endParaRPr lang="en-US" altLang="ja-JP" sz="1200" dirty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会話内容編集</a:t>
            </a:r>
            <a:r>
              <a:rPr lang="en-US" altLang="ja-JP" sz="1200" dirty="0"/>
              <a:t>/</a:t>
            </a:r>
            <a:r>
              <a:rPr lang="ja-JP" altLang="en-US" sz="1200" dirty="0"/>
              <a:t>音声</a:t>
            </a:r>
            <a:r>
              <a:rPr lang="ja-JP" altLang="en-US" sz="1200" dirty="0" smtClean="0"/>
              <a:t>再生のため、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は解析結果に加えて通話ログ詳細テーブルの</a:t>
            </a:r>
            <a:r>
              <a:rPr lang="en-US" altLang="ja-JP" sz="1200" dirty="0" smtClean="0"/>
              <a:t>ID</a:t>
            </a:r>
            <a:r>
              <a:rPr lang="ja-JP" altLang="en-US" sz="1200" dirty="0"/>
              <a:t>（音声ファイル </a:t>
            </a:r>
            <a:r>
              <a:rPr lang="en-US" altLang="ja-JP" sz="1200" dirty="0"/>
              <a:t>ID</a:t>
            </a:r>
            <a:r>
              <a:rPr lang="ja-JP" altLang="en-US" sz="1200" dirty="0"/>
              <a:t> </a:t>
            </a:r>
            <a:r>
              <a:rPr lang="ja-JP" altLang="en-US" sz="1200" dirty="0" smtClean="0"/>
              <a:t>）も返却する</a:t>
            </a:r>
            <a:endParaRPr lang="en-US" altLang="ja-JP" sz="12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56109" y="764703"/>
            <a:ext cx="828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改修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5287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+mn-ea"/>
              </a:rPr>
              <a:t>画面・</a:t>
            </a:r>
            <a:r>
              <a:rPr lang="en-US" altLang="ja-JP" sz="1600" dirty="0">
                <a:latin typeface="+mn-ea"/>
              </a:rPr>
              <a:t>API</a:t>
            </a:r>
            <a:r>
              <a:rPr lang="ja-JP" altLang="en-US" sz="1600" dirty="0">
                <a:latin typeface="+mn-ea"/>
              </a:rPr>
              <a:t>・</a:t>
            </a:r>
            <a:r>
              <a:rPr lang="en-US" altLang="ja-JP" sz="1600" dirty="0">
                <a:latin typeface="+mn-ea"/>
              </a:rPr>
              <a:t>DB</a:t>
            </a:r>
            <a:r>
              <a:rPr lang="ja-JP" altLang="en-US" sz="1600" dirty="0">
                <a:latin typeface="+mn-ea"/>
              </a:rPr>
              <a:t>の改修</a:t>
            </a:r>
            <a:r>
              <a:rPr lang="ja-JP" altLang="en-US" sz="1600" dirty="0" smtClean="0">
                <a:latin typeface="+mn-ea"/>
              </a:rPr>
              <a:t>（２）</a:t>
            </a:r>
            <a:endParaRPr lang="ja-JP" altLang="en-US" sz="1600" dirty="0">
              <a:latin typeface="+mn-ea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21790" y="731704"/>
            <a:ext cx="36000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</a:rPr>
              <a:t>画面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437018" y="1412776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solidFill>
                  <a:srgbClr val="FF0000"/>
                </a:solidFill>
              </a:rPr>
              <a:t>解析</a:t>
            </a:r>
            <a:r>
              <a:rPr kumimoji="1" lang="ja-JP" altLang="en-US" sz="1000" dirty="0" smtClean="0"/>
              <a:t>開始時に「通話開始」</a:t>
            </a:r>
            <a:r>
              <a:rPr kumimoji="1" lang="en-US" altLang="ja-JP" sz="1000" dirty="0" smtClean="0"/>
              <a:t>API</a:t>
            </a:r>
          </a:p>
          <a:p>
            <a:endParaRPr lang="en-US" altLang="ja-JP" sz="1000" dirty="0"/>
          </a:p>
        </p:txBody>
      </p:sp>
      <p:sp>
        <p:nvSpPr>
          <p:cNvPr id="62" name="正方形/長方形 61"/>
          <p:cNvSpPr/>
          <p:nvPr/>
        </p:nvSpPr>
        <p:spPr>
          <a:xfrm>
            <a:off x="421790" y="1008703"/>
            <a:ext cx="3600000" cy="54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101790" y="731704"/>
            <a:ext cx="36000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</a:rPr>
              <a:t>サーバ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5101790" y="1008703"/>
            <a:ext cx="3600000" cy="54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65" name="直線矢印コネクタ 64"/>
          <p:cNvCxnSpPr>
            <a:stCxn id="61" idx="3"/>
            <a:endCxn id="67" idx="1"/>
          </p:cNvCxnSpPr>
          <p:nvPr/>
        </p:nvCxnSpPr>
        <p:spPr>
          <a:xfrm>
            <a:off x="3203848" y="1612831"/>
            <a:ext cx="2232248" cy="1713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4241190" y="1355775"/>
            <a:ext cx="641201" cy="201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1000" dirty="0" smtClean="0"/>
              <a:t>通話開始→</a:t>
            </a:r>
            <a:endParaRPr kumimoji="1" lang="en-US" altLang="ja-JP" sz="1000" dirty="0" smtClean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436096" y="1199074"/>
            <a:ext cx="257314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1.</a:t>
            </a:r>
            <a:r>
              <a:rPr lang="ja-JP" altLang="en-US" sz="1000" dirty="0" smtClean="0"/>
              <a:t> </a:t>
            </a:r>
            <a:r>
              <a:rPr lang="ja-JP" altLang="en-US" sz="1000" dirty="0"/>
              <a:t>音声解析開始（</a:t>
            </a:r>
            <a:r>
              <a:rPr lang="en-US" altLang="ja-JP" sz="1000" dirty="0" err="1"/>
              <a:t>Recaius</a:t>
            </a:r>
            <a:r>
              <a:rPr lang="ja-JP" altLang="en-US" sz="1000" dirty="0"/>
              <a:t> セッション開始）</a:t>
            </a:r>
          </a:p>
          <a:p>
            <a:r>
              <a:rPr lang="en-US" altLang="ja-JP" sz="1000" dirty="0"/>
              <a:t>2</a:t>
            </a:r>
            <a:r>
              <a:rPr kumimoji="1" lang="en-US" altLang="ja-JP" sz="1000" dirty="0" smtClean="0"/>
              <a:t>.</a:t>
            </a:r>
            <a:r>
              <a:rPr kumimoji="1" lang="ja-JP" altLang="en-US" sz="1000" dirty="0" smtClean="0"/>
              <a:t> 通話ログ登録：</a:t>
            </a:r>
            <a:endParaRPr kumimoji="1" lang="en-US" altLang="ja-JP" sz="1000" dirty="0" smtClean="0">
              <a:sym typeface="Wingdings" panose="05000000000000000000" pitchFamily="2" charset="2"/>
            </a:endParaRPr>
          </a:p>
          <a:p>
            <a:r>
              <a:rPr lang="ja-JP" altLang="en-US" sz="1000" dirty="0" smtClean="0"/>
              <a:t>　　開始日時＝終了日時＝現在日時</a:t>
            </a:r>
            <a:endParaRPr lang="en-US" altLang="ja-JP" sz="1000" dirty="0" smtClean="0"/>
          </a:p>
          <a:p>
            <a:r>
              <a:rPr kumimoji="1" lang="ja-JP" altLang="en-US" sz="1000" dirty="0" smtClean="0"/>
              <a:t>　　ステータス＝通話中</a:t>
            </a:r>
            <a:endParaRPr lang="en-US" altLang="ja-JP" sz="1000" dirty="0"/>
          </a:p>
          <a:p>
            <a:r>
              <a:rPr lang="en-US" altLang="ja-JP" sz="1000" dirty="0"/>
              <a:t>3</a:t>
            </a:r>
            <a:r>
              <a:rPr lang="en-US" altLang="ja-JP" sz="1000" dirty="0" smtClean="0"/>
              <a:t>.</a:t>
            </a:r>
            <a:r>
              <a:rPr lang="ja-JP" altLang="en-US" sz="1000" dirty="0" smtClean="0"/>
              <a:t> </a:t>
            </a:r>
            <a:r>
              <a:rPr lang="ja-JP" altLang="en-US" sz="1000" dirty="0" smtClean="0"/>
              <a:t>利用時間登録：利用時間＝</a:t>
            </a:r>
            <a:r>
              <a:rPr lang="en-US" altLang="ja-JP" sz="1000" dirty="0" smtClean="0"/>
              <a:t>0</a:t>
            </a:r>
            <a:endParaRPr kumimoji="1" lang="ja-JP" altLang="en-US" sz="1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115690" y="2996952"/>
            <a:ext cx="2664222" cy="101566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/>
              <a:t>「通話更新」</a:t>
            </a:r>
            <a:r>
              <a:rPr kumimoji="1" lang="en-US" altLang="ja-JP" sz="1000" dirty="0" smtClean="0"/>
              <a:t>API</a:t>
            </a:r>
            <a:r>
              <a:rPr kumimoji="1" lang="ja-JP" altLang="en-US" sz="1000" dirty="0" smtClean="0"/>
              <a:t> </a:t>
            </a:r>
            <a:endParaRPr kumimoji="1" lang="en-US" altLang="ja-JP" sz="1000" dirty="0" smtClean="0"/>
          </a:p>
          <a:p>
            <a:r>
              <a:rPr lang="ja-JP" altLang="en-US" sz="1000" dirty="0" smtClean="0"/>
              <a:t>　通話ログ </a:t>
            </a:r>
            <a:r>
              <a:rPr lang="en-US" altLang="ja-JP" sz="1000" dirty="0" smtClean="0"/>
              <a:t>ID</a:t>
            </a:r>
          </a:p>
          <a:p>
            <a:r>
              <a:rPr lang="ja-JP" altLang="en-US" sz="1000" dirty="0" smtClean="0"/>
              <a:t>　／</a:t>
            </a:r>
            <a:r>
              <a:rPr lang="ja-JP" altLang="en-US" sz="1000" dirty="0"/>
              <a:t>利用</a:t>
            </a:r>
            <a:r>
              <a:rPr lang="ja-JP" altLang="en-US" sz="1000" dirty="0" smtClean="0"/>
              <a:t>時間 </a:t>
            </a:r>
            <a:r>
              <a:rPr lang="en-US" altLang="ja-JP" sz="1000" dirty="0" smtClean="0"/>
              <a:t>ID</a:t>
            </a:r>
            <a:r>
              <a:rPr lang="ja-JP" altLang="en-US" sz="1000" dirty="0" smtClean="0"/>
              <a:t>＝（通話開始の戻り値）</a:t>
            </a:r>
            <a:endParaRPr lang="en-US" altLang="ja-JP" sz="1000" dirty="0" smtClean="0"/>
          </a:p>
          <a:p>
            <a:r>
              <a:rPr lang="ja-JP" altLang="en-US" sz="1000" dirty="0">
                <a:solidFill>
                  <a:srgbClr val="FF0000"/>
                </a:solidFill>
              </a:rPr>
              <a:t>　／通話ログ詳細 </a:t>
            </a:r>
            <a:r>
              <a:rPr lang="en-US" altLang="ja-JP" sz="1000" dirty="0">
                <a:solidFill>
                  <a:srgbClr val="FF0000"/>
                </a:solidFill>
              </a:rPr>
              <a:t>ID</a:t>
            </a:r>
            <a:r>
              <a:rPr lang="ja-JP" altLang="en-US" sz="1000" dirty="0">
                <a:solidFill>
                  <a:srgbClr val="FF0000"/>
                </a:solidFill>
              </a:rPr>
              <a:t> 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　／解析</a:t>
            </a:r>
            <a:r>
              <a:rPr lang="ja-JP" altLang="en-US" sz="1000" dirty="0" smtClean="0">
                <a:solidFill>
                  <a:srgbClr val="FF0000"/>
                </a:solidFill>
              </a:rPr>
              <a:t>内容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表示</a:t>
            </a:r>
            <a:r>
              <a:rPr lang="ja-JP" altLang="en-US" sz="1000" dirty="0">
                <a:solidFill>
                  <a:srgbClr val="FF0000"/>
                </a:solidFill>
              </a:rPr>
              <a:t>内容は通話ログ詳細テーブルと連動した</a:t>
            </a:r>
            <a:r>
              <a:rPr lang="ja-JP" altLang="en-US" sz="1000" dirty="0" smtClean="0">
                <a:solidFill>
                  <a:srgbClr val="FF0000"/>
                </a:solidFill>
              </a:rPr>
              <a:t>文節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  <p:cxnSp>
        <p:nvCxnSpPr>
          <p:cNvPr id="69" name="直線矢印コネクタ 68"/>
          <p:cNvCxnSpPr>
            <a:stCxn id="68" idx="3"/>
            <a:endCxn id="70" idx="1"/>
          </p:cNvCxnSpPr>
          <p:nvPr/>
        </p:nvCxnSpPr>
        <p:spPr>
          <a:xfrm flipV="1">
            <a:off x="3779912" y="3472552"/>
            <a:ext cx="1656184" cy="3223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5436096" y="2580000"/>
            <a:ext cx="330731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ja-JP" altLang="en-US" sz="1000" dirty="0" smtClean="0"/>
              <a:t>音声</a:t>
            </a:r>
            <a:r>
              <a:rPr lang="ja-JP" altLang="en-US" sz="1000" dirty="0"/>
              <a:t>解析（</a:t>
            </a:r>
            <a:r>
              <a:rPr lang="en-US" altLang="ja-JP" sz="1000" dirty="0" err="1"/>
              <a:t>Recaius</a:t>
            </a:r>
            <a:r>
              <a:rPr lang="ja-JP" altLang="en-US" sz="1000" dirty="0"/>
              <a:t> 呼び出し</a:t>
            </a:r>
            <a:r>
              <a:rPr lang="ja-JP" altLang="en-US" sz="1000" dirty="0" smtClean="0"/>
              <a:t>）</a:t>
            </a:r>
            <a:endParaRPr lang="en-US" altLang="ja-JP" sz="1000" dirty="0" smtClean="0"/>
          </a:p>
          <a:p>
            <a:pPr marL="228600" indent="-228600">
              <a:buAutoNum type="arabicPeriod"/>
            </a:pPr>
            <a:r>
              <a:rPr lang="ja-JP" altLang="en-US" sz="1000" dirty="0" smtClean="0"/>
              <a:t>音声ファイルを保存：</a:t>
            </a:r>
            <a:endParaRPr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ja-JP" altLang="en-US" sz="1000" dirty="0" smtClean="0"/>
              <a:t>　　　送信された音声データを連結して保存する</a:t>
            </a:r>
            <a:endParaRPr lang="en-US" altLang="ja-JP" sz="1000" dirty="0" smtClean="0"/>
          </a:p>
          <a:p>
            <a:endParaRPr lang="en-US" altLang="ja-JP" sz="1000" dirty="0" smtClean="0"/>
          </a:p>
          <a:p>
            <a:r>
              <a:rPr lang="ja-JP" altLang="en-US" sz="1000" dirty="0"/>
              <a:t>以下はリカイアス音声解析で「</a:t>
            </a:r>
            <a:r>
              <a:rPr lang="en-US" altLang="ja-JP" sz="1000" dirty="0"/>
              <a:t>RESULT</a:t>
            </a:r>
            <a:r>
              <a:rPr lang="ja-JP" altLang="en-US" sz="1000" dirty="0"/>
              <a:t>」が返された場合に実行</a:t>
            </a:r>
            <a:endParaRPr lang="en-US" altLang="ja-JP" sz="1000" dirty="0"/>
          </a:p>
          <a:p>
            <a:r>
              <a:rPr kumimoji="1" lang="en-US" altLang="ja-JP" sz="1000" dirty="0" smtClean="0"/>
              <a:t>3.</a:t>
            </a:r>
            <a:r>
              <a:rPr kumimoji="1" lang="ja-JP" altLang="en-US" sz="1000" dirty="0" smtClean="0"/>
              <a:t> 通話ログ更新：</a:t>
            </a:r>
            <a:r>
              <a:rPr lang="ja-JP" altLang="en-US" sz="1000" dirty="0" smtClean="0"/>
              <a:t>終了日時＝現在日時</a:t>
            </a:r>
            <a:endParaRPr lang="en-US" altLang="ja-JP" sz="1000" dirty="0" smtClean="0"/>
          </a:p>
          <a:p>
            <a:r>
              <a:rPr lang="en-US" altLang="ja-JP" sz="1000" dirty="0" smtClean="0"/>
              <a:t>4.</a:t>
            </a:r>
            <a:r>
              <a:rPr lang="ja-JP" altLang="en-US" sz="1000" dirty="0" smtClean="0"/>
              <a:t> 通話ログ</a:t>
            </a:r>
            <a:r>
              <a:rPr lang="ja-JP" altLang="en-US" sz="1000" dirty="0" smtClean="0">
                <a:solidFill>
                  <a:srgbClr val="FF0000"/>
                </a:solidFill>
              </a:rPr>
              <a:t>詳細</a:t>
            </a:r>
            <a:r>
              <a:rPr lang="ja-JP" altLang="en-US" sz="1000" dirty="0" smtClean="0"/>
              <a:t>登録：</a:t>
            </a:r>
            <a:endParaRPr lang="en-US" altLang="ja-JP" sz="1000" dirty="0" smtClean="0"/>
          </a:p>
          <a:p>
            <a:r>
              <a:rPr lang="ja-JP" altLang="en-US" sz="1000" dirty="0" smtClean="0"/>
              <a:t>　　　　内容＝解析結果</a:t>
            </a:r>
            <a:r>
              <a:rPr lang="ja-JP" altLang="en-US" sz="1000" dirty="0">
                <a:solidFill>
                  <a:srgbClr val="FF0000"/>
                </a:solidFill>
              </a:rPr>
              <a:t>（文節）</a:t>
            </a:r>
            <a:endParaRPr lang="en-US" altLang="ja-JP" sz="1000" dirty="0" smtClean="0"/>
          </a:p>
          <a:p>
            <a:r>
              <a:rPr lang="ja-JP" altLang="en-US" sz="1000" dirty="0" smtClean="0"/>
              <a:t>　　　　開始秒数</a:t>
            </a:r>
            <a:r>
              <a:rPr lang="en-US" altLang="ja-JP" sz="1000" dirty="0" smtClean="0"/>
              <a:t>=</a:t>
            </a:r>
            <a:r>
              <a:rPr lang="ja-JP" altLang="en-US" sz="1000" dirty="0" smtClean="0"/>
              <a:t>解析結果の最初の単語の開始秒数</a:t>
            </a:r>
            <a:endParaRPr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ja-JP" altLang="en-US" sz="1000" dirty="0" smtClean="0"/>
              <a:t>　　　終了秒数</a:t>
            </a:r>
            <a:r>
              <a:rPr lang="en-US" altLang="ja-JP" sz="1000" dirty="0" smtClean="0"/>
              <a:t>=</a:t>
            </a:r>
            <a:r>
              <a:rPr lang="ja-JP" altLang="en-US" sz="1000" dirty="0"/>
              <a:t>解析結果の</a:t>
            </a:r>
            <a:r>
              <a:rPr lang="ja-JP" altLang="en-US" sz="1000" dirty="0" smtClean="0"/>
              <a:t>最後の</a:t>
            </a:r>
            <a:r>
              <a:rPr lang="ja-JP" altLang="en-US" sz="1000" dirty="0"/>
              <a:t>単語</a:t>
            </a:r>
            <a:r>
              <a:rPr lang="ja-JP" altLang="en-US" sz="1000" dirty="0" smtClean="0"/>
              <a:t>の終了秒数</a:t>
            </a:r>
            <a:endParaRPr lang="en-US" altLang="ja-JP" sz="1000" dirty="0" smtClean="0"/>
          </a:p>
          <a:p>
            <a:r>
              <a:rPr lang="en-US" altLang="ja-JP" sz="1000" dirty="0" smtClean="0"/>
              <a:t>5.</a:t>
            </a:r>
            <a:r>
              <a:rPr lang="ja-JP" altLang="en-US" sz="1000" dirty="0" smtClean="0"/>
              <a:t> </a:t>
            </a:r>
            <a:r>
              <a:rPr lang="ja-JP" altLang="en-US" sz="1000" dirty="0" smtClean="0"/>
              <a:t>利用時間更新：利用時間＋＝今回の利用時間</a:t>
            </a:r>
            <a:endParaRPr lang="en-US" altLang="ja-JP" sz="1000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241189" y="3284984"/>
            <a:ext cx="641201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1000" dirty="0" smtClean="0"/>
              <a:t>通話更新→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←解析結果</a:t>
            </a:r>
            <a:endParaRPr kumimoji="1" lang="ja-JP" altLang="en-US" sz="1000" dirty="0"/>
          </a:p>
        </p:txBody>
      </p:sp>
      <p:grpSp>
        <p:nvGrpSpPr>
          <p:cNvPr id="72" name="グループ化 71"/>
          <p:cNvGrpSpPr/>
          <p:nvPr/>
        </p:nvGrpSpPr>
        <p:grpSpPr>
          <a:xfrm>
            <a:off x="673548" y="4370085"/>
            <a:ext cx="736518" cy="499075"/>
            <a:chOff x="557280" y="5079916"/>
            <a:chExt cx="736518" cy="499075"/>
          </a:xfrm>
        </p:grpSpPr>
        <p:sp>
          <p:nvSpPr>
            <p:cNvPr id="73" name="正方形/長方形 72"/>
            <p:cNvSpPr/>
            <p:nvPr/>
          </p:nvSpPr>
          <p:spPr>
            <a:xfrm>
              <a:off x="557280" y="5079916"/>
              <a:ext cx="72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解析</a:t>
              </a:r>
              <a:r>
                <a:rPr kumimoji="1" lang="ja-JP" altLang="en-US" sz="1000" dirty="0" smtClean="0"/>
                <a:t>終了</a:t>
              </a:r>
              <a:endParaRPr kumimoji="1" lang="ja-JP" altLang="en-US" sz="1000" dirty="0"/>
            </a:p>
          </p:txBody>
        </p:sp>
        <p:sp>
          <p:nvSpPr>
            <p:cNvPr id="74" name="上矢印 73"/>
            <p:cNvSpPr/>
            <p:nvPr/>
          </p:nvSpPr>
          <p:spPr>
            <a:xfrm rot="19915198">
              <a:off x="1113798" y="5290991"/>
              <a:ext cx="180000" cy="288000"/>
            </a:xfrm>
            <a:prstGeom prst="upArrow">
              <a:avLst>
                <a:gd name="adj1" fmla="val 14601"/>
                <a:gd name="adj2" fmla="val 1268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616361" y="1422649"/>
            <a:ext cx="736517" cy="507190"/>
            <a:chOff x="557280" y="1261422"/>
            <a:chExt cx="736517" cy="507190"/>
          </a:xfrm>
        </p:grpSpPr>
        <p:sp>
          <p:nvSpPr>
            <p:cNvPr id="76" name="正方形/長方形 75"/>
            <p:cNvSpPr/>
            <p:nvPr/>
          </p:nvSpPr>
          <p:spPr>
            <a:xfrm>
              <a:off x="557280" y="1261422"/>
              <a:ext cx="72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解析</a:t>
              </a:r>
              <a:r>
                <a:rPr kumimoji="1" lang="ja-JP" altLang="en-US" sz="1000" dirty="0" smtClean="0"/>
                <a:t>開始</a:t>
              </a:r>
              <a:endParaRPr kumimoji="1" lang="ja-JP" altLang="en-US" sz="1000" dirty="0"/>
            </a:p>
          </p:txBody>
        </p:sp>
        <p:sp>
          <p:nvSpPr>
            <p:cNvPr id="77" name="上矢印 76"/>
            <p:cNvSpPr/>
            <p:nvPr/>
          </p:nvSpPr>
          <p:spPr>
            <a:xfrm rot="19915198">
              <a:off x="1113797" y="1480612"/>
              <a:ext cx="180000" cy="288000"/>
            </a:xfrm>
            <a:prstGeom prst="upArrow">
              <a:avLst>
                <a:gd name="adj1" fmla="val 14601"/>
                <a:gd name="adj2" fmla="val 1268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78" name="テキスト ボックス 77"/>
          <p:cNvSpPr txBox="1"/>
          <p:nvPr/>
        </p:nvSpPr>
        <p:spPr>
          <a:xfrm>
            <a:off x="1115690" y="4869160"/>
            <a:ext cx="2736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solidFill>
                  <a:srgbClr val="FF0000"/>
                </a:solidFill>
              </a:rPr>
              <a:t>解析</a:t>
            </a:r>
            <a:r>
              <a:rPr kumimoji="1" lang="ja-JP" altLang="en-US" sz="1000" dirty="0" smtClean="0"/>
              <a:t>終了時に「通話終了」</a:t>
            </a:r>
            <a:r>
              <a:rPr kumimoji="1" lang="en-US" altLang="ja-JP" sz="1000" dirty="0" smtClean="0"/>
              <a:t>API</a:t>
            </a:r>
          </a:p>
          <a:p>
            <a:r>
              <a:rPr lang="ja-JP" altLang="en-US" sz="1000" dirty="0" smtClean="0"/>
              <a:t>　通話</a:t>
            </a:r>
            <a:r>
              <a:rPr lang="ja-JP" altLang="en-US" sz="1000" dirty="0"/>
              <a:t>ログ </a:t>
            </a:r>
            <a:r>
              <a:rPr lang="en-US" altLang="ja-JP" sz="1000" dirty="0" smtClean="0"/>
              <a:t>ID</a:t>
            </a:r>
          </a:p>
          <a:p>
            <a:r>
              <a:rPr lang="ja-JP" altLang="en-US" sz="1000" dirty="0"/>
              <a:t>　</a:t>
            </a:r>
            <a:r>
              <a:rPr lang="ja-JP" altLang="en-US" sz="1000" dirty="0" smtClean="0"/>
              <a:t>／</a:t>
            </a:r>
            <a:r>
              <a:rPr lang="ja-JP" altLang="en-US" sz="1000" dirty="0"/>
              <a:t>利用時間 </a:t>
            </a:r>
            <a:r>
              <a:rPr lang="en-US" altLang="ja-JP" sz="1000" dirty="0"/>
              <a:t>ID</a:t>
            </a:r>
            <a:r>
              <a:rPr lang="ja-JP" altLang="en-US" sz="1000" dirty="0"/>
              <a:t>＝（通話開始の戻り値）</a:t>
            </a:r>
            <a:endParaRPr lang="en-US" altLang="ja-JP" sz="1000" dirty="0"/>
          </a:p>
          <a:p>
            <a:r>
              <a:rPr lang="ja-JP" altLang="en-US" sz="1000" dirty="0">
                <a:solidFill>
                  <a:srgbClr val="FF0000"/>
                </a:solidFill>
              </a:rPr>
              <a:t>　</a:t>
            </a:r>
            <a:r>
              <a:rPr lang="ja-JP" altLang="en-US" sz="1000" dirty="0" smtClean="0">
                <a:solidFill>
                  <a:srgbClr val="FF0000"/>
                </a:solidFill>
              </a:rPr>
              <a:t>／</a:t>
            </a:r>
            <a:r>
              <a:rPr lang="ja-JP" altLang="en-US" sz="1000" dirty="0">
                <a:solidFill>
                  <a:srgbClr val="FF0000"/>
                </a:solidFill>
              </a:rPr>
              <a:t>通話ログ詳細 </a:t>
            </a:r>
            <a:r>
              <a:rPr lang="en-US" altLang="ja-JP" sz="1000" dirty="0">
                <a:solidFill>
                  <a:srgbClr val="FF0000"/>
                </a:solidFill>
              </a:rPr>
              <a:t>ID</a:t>
            </a:r>
            <a:r>
              <a:rPr lang="ja-JP" altLang="en-US" sz="1000" dirty="0">
                <a:solidFill>
                  <a:srgbClr val="FF0000"/>
                </a:solidFill>
              </a:rPr>
              <a:t> （音声ファイル </a:t>
            </a:r>
            <a:r>
              <a:rPr lang="en-US" altLang="ja-JP" sz="1000" dirty="0">
                <a:solidFill>
                  <a:srgbClr val="FF0000"/>
                </a:solidFill>
              </a:rPr>
              <a:t>ID</a:t>
            </a:r>
            <a:r>
              <a:rPr lang="ja-JP" altLang="en-US" sz="1000" dirty="0">
                <a:solidFill>
                  <a:srgbClr val="FF0000"/>
                </a:solidFill>
              </a:rPr>
              <a:t> ）</a:t>
            </a:r>
            <a:endParaRPr lang="en-US" altLang="ja-JP" sz="1000" dirty="0">
              <a:solidFill>
                <a:srgbClr val="FF0000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　</a:t>
            </a:r>
            <a:r>
              <a:rPr lang="ja-JP" altLang="en-US" sz="1000" dirty="0" smtClean="0">
                <a:solidFill>
                  <a:srgbClr val="FF0000"/>
                </a:solidFill>
              </a:rPr>
              <a:t>／</a:t>
            </a:r>
            <a:r>
              <a:rPr lang="ja-JP" altLang="en-US" sz="1000" dirty="0">
                <a:solidFill>
                  <a:srgbClr val="FF0000"/>
                </a:solidFill>
              </a:rPr>
              <a:t>解析内容／音声ファイル </a:t>
            </a:r>
            <a:r>
              <a:rPr lang="en-US" altLang="ja-JP" sz="1000" dirty="0">
                <a:solidFill>
                  <a:srgbClr val="FF0000"/>
                </a:solidFill>
              </a:rPr>
              <a:t>ID</a:t>
            </a:r>
            <a:r>
              <a:rPr lang="ja-JP" altLang="en-US" sz="1000" dirty="0">
                <a:solidFill>
                  <a:srgbClr val="FF0000"/>
                </a:solidFill>
              </a:rPr>
              <a:t> </a:t>
            </a:r>
            <a:endParaRPr lang="en-US" altLang="ja-JP" sz="1000" dirty="0">
              <a:solidFill>
                <a:srgbClr val="FF0000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表示内容は通話ログ詳細テーブルと連動した文節とし、サーバ上の文節ごとの音声ファイルが音声タグにセットされる</a:t>
            </a:r>
            <a:endParaRPr lang="en-US" altLang="ja-JP" sz="1000" dirty="0">
              <a:solidFill>
                <a:srgbClr val="FF0000"/>
              </a:solidFill>
            </a:endParaRPr>
          </a:p>
          <a:p>
            <a:endParaRPr lang="en-US" altLang="ja-JP" sz="1000" dirty="0"/>
          </a:p>
        </p:txBody>
      </p:sp>
      <p:cxnSp>
        <p:nvCxnSpPr>
          <p:cNvPr id="79" name="直線矢印コネクタ 78"/>
          <p:cNvCxnSpPr>
            <a:stCxn id="78" idx="3"/>
            <a:endCxn id="80" idx="1"/>
          </p:cNvCxnSpPr>
          <p:nvPr/>
        </p:nvCxnSpPr>
        <p:spPr>
          <a:xfrm flipV="1">
            <a:off x="3851920" y="5583143"/>
            <a:ext cx="1584176" cy="2468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5436096" y="5229200"/>
            <a:ext cx="3355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1.</a:t>
            </a:r>
            <a:r>
              <a:rPr lang="ja-JP" altLang="en-US" sz="1000" dirty="0" smtClean="0"/>
              <a:t> </a:t>
            </a:r>
            <a:r>
              <a:rPr lang="ja-JP" altLang="en-US" sz="1000" dirty="0"/>
              <a:t>音声解析終了（</a:t>
            </a:r>
            <a:r>
              <a:rPr lang="en-US" altLang="ja-JP" sz="1000" dirty="0" err="1"/>
              <a:t>Recaius</a:t>
            </a:r>
            <a:r>
              <a:rPr lang="ja-JP" altLang="en-US" sz="1000" dirty="0"/>
              <a:t> セッション終了</a:t>
            </a:r>
            <a:r>
              <a:rPr lang="ja-JP" altLang="en-US" sz="1000" dirty="0" smtClean="0"/>
              <a:t>）</a:t>
            </a:r>
            <a:endParaRPr lang="en-US" altLang="ja-JP" sz="1000" dirty="0" smtClean="0"/>
          </a:p>
          <a:p>
            <a:r>
              <a:rPr lang="en-US" altLang="ja-JP" sz="1000" dirty="0"/>
              <a:t>2</a:t>
            </a:r>
            <a:r>
              <a:rPr lang="en-US" altLang="ja-JP" sz="1000" dirty="0" smtClean="0"/>
              <a:t>.</a:t>
            </a:r>
            <a:r>
              <a:rPr lang="ja-JP" altLang="en-US" sz="1000" dirty="0" smtClean="0"/>
              <a:t> </a:t>
            </a:r>
            <a:r>
              <a:rPr kumimoji="1" lang="ja-JP" altLang="en-US" sz="1000" dirty="0" smtClean="0"/>
              <a:t>通話ログ更新</a:t>
            </a:r>
            <a:r>
              <a:rPr lang="ja-JP" altLang="en-US" sz="1000" dirty="0" smtClean="0"/>
              <a:t>、通話ログ</a:t>
            </a:r>
            <a:r>
              <a:rPr lang="ja-JP" altLang="en-US" sz="1000" dirty="0" smtClean="0">
                <a:solidFill>
                  <a:srgbClr val="FF0000"/>
                </a:solidFill>
              </a:rPr>
              <a:t>詳細</a:t>
            </a:r>
            <a:r>
              <a:rPr lang="ja-JP" altLang="en-US" sz="1000" dirty="0" smtClean="0"/>
              <a:t>登録</a:t>
            </a:r>
            <a:r>
              <a:rPr lang="ja-JP" altLang="en-US" sz="1000" dirty="0" smtClean="0">
                <a:solidFill>
                  <a:srgbClr val="FF0000"/>
                </a:solidFill>
              </a:rPr>
              <a:t>、</a:t>
            </a:r>
            <a:r>
              <a:rPr lang="ja-JP" altLang="en-US" sz="1000" dirty="0" smtClean="0"/>
              <a:t>利用</a:t>
            </a:r>
            <a:r>
              <a:rPr lang="ja-JP" altLang="en-US" sz="1000" dirty="0" smtClean="0"/>
              <a:t>時間更新</a:t>
            </a:r>
            <a:endParaRPr lang="en-US" altLang="ja-JP" sz="1000" dirty="0" smtClean="0"/>
          </a:p>
          <a:p>
            <a:r>
              <a:rPr lang="en-US" altLang="ja-JP" sz="1000" dirty="0" smtClean="0"/>
              <a:t>3.</a:t>
            </a:r>
            <a:r>
              <a:rPr lang="ja-JP" altLang="en-US" sz="1000" dirty="0" smtClean="0"/>
              <a:t> 通話ログ</a:t>
            </a:r>
            <a:r>
              <a:rPr lang="ja-JP" altLang="en-US" sz="1000" dirty="0" smtClean="0">
                <a:solidFill>
                  <a:srgbClr val="FF0000"/>
                </a:solidFill>
              </a:rPr>
              <a:t>詳細</a:t>
            </a:r>
            <a:r>
              <a:rPr lang="ja-JP" altLang="en-US" sz="1000" dirty="0" smtClean="0"/>
              <a:t>より各内容の開始秒数、終了秒数を取得し、</a:t>
            </a:r>
            <a:endParaRPr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ja-JP" altLang="en-US" sz="1000" dirty="0" smtClean="0"/>
              <a:t>　 保存した音声ファイルを分割して音声ファイルとして保存する</a:t>
            </a:r>
            <a:endParaRPr lang="en-US" altLang="ja-JP" sz="10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060852" y="5373216"/>
            <a:ext cx="1001877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1000" dirty="0" smtClean="0"/>
              <a:t>通話終了→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←最後の解析結果</a:t>
            </a:r>
            <a:endParaRPr kumimoji="1" lang="ja-JP" altLang="en-US" sz="10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57280" y="2678723"/>
            <a:ext cx="854679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/>
              <a:t>（</a:t>
            </a:r>
            <a:r>
              <a:rPr lang="ja-JP" altLang="en-US" sz="1000" dirty="0">
                <a:solidFill>
                  <a:srgbClr val="FF0000"/>
                </a:solidFill>
              </a:rPr>
              <a:t>解析</a:t>
            </a:r>
            <a:r>
              <a:rPr kumimoji="1" lang="ja-JP" altLang="en-US" sz="1000" dirty="0" smtClean="0"/>
              <a:t>中）</a:t>
            </a:r>
            <a:endParaRPr kumimoji="1" lang="en-US" altLang="ja-JP" sz="1000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686495" y="6139390"/>
            <a:ext cx="2015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 algn="r"/>
            <a:r>
              <a:rPr lang="en-US" altLang="ja-JP" sz="1000" smtClean="0"/>
              <a:t>API</a:t>
            </a:r>
            <a:r>
              <a:rPr lang="ja-JP" altLang="en-US" sz="1000" smtClean="0"/>
              <a:t> 内の処理詳細は実装時に検討</a:t>
            </a:r>
            <a:endParaRPr kumimoji="1" lang="en-US" altLang="ja-JP" sz="1000" smtClean="0"/>
          </a:p>
        </p:txBody>
      </p:sp>
    </p:spTree>
    <p:extLst>
      <p:ext uri="{BB962C8B-B14F-4D97-AF65-F5344CB8AC3E}">
        <p14:creationId xmlns:p14="http://schemas.microsoft.com/office/powerpoint/2010/main" val="186492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456109" y="1052736"/>
            <a:ext cx="82809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200" dirty="0"/>
              <a:t>音声</a:t>
            </a:r>
            <a:r>
              <a:rPr lang="zh-CN" altLang="en-US" sz="1200" dirty="0" smtClean="0"/>
              <a:t>解析</a:t>
            </a:r>
            <a:r>
              <a:rPr lang="ja-JP" altLang="en-US" sz="1200" dirty="0" smtClean="0"/>
              <a:t>画面</a:t>
            </a:r>
          </a:p>
          <a:p>
            <a:pPr marL="742950" lvl="1" indent="-285750">
              <a:spcAft>
                <a:spcPts val="600"/>
              </a:spcAft>
              <a:buFont typeface="+mj-lt"/>
              <a:buAutoNum type="romanUcPeriod" startAt="2"/>
            </a:pPr>
            <a:r>
              <a:rPr lang="ja-JP" altLang="en-US" sz="1200" dirty="0" smtClean="0"/>
              <a:t>　ファイルアップロード解析</a:t>
            </a:r>
            <a:endParaRPr lang="en-US" altLang="zh-CN" sz="1200" dirty="0" smtClean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音声ファイルアップロード時、コールセンターでのマイク入力</a:t>
            </a:r>
            <a:r>
              <a:rPr lang="ja-JP" altLang="en-US" sz="1200" dirty="0" smtClean="0"/>
              <a:t>時と同様</a:t>
            </a:r>
            <a:r>
              <a:rPr lang="ja-JP" altLang="en-US" sz="1200" dirty="0"/>
              <a:t>に</a:t>
            </a:r>
            <a:r>
              <a:rPr lang="ja-JP" altLang="en-US" sz="1200" dirty="0" smtClean="0"/>
              <a:t>、解析結果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通話</a:t>
            </a:r>
            <a:r>
              <a:rPr lang="ja-JP" altLang="en-US" sz="1200" dirty="0"/>
              <a:t>ログテーブル、通話ログ詳細</a:t>
            </a:r>
            <a:r>
              <a:rPr lang="ja-JP" altLang="en-US" sz="1200" dirty="0" smtClean="0"/>
              <a:t>テーブルに</a:t>
            </a:r>
            <a:r>
              <a:rPr lang="ja-JP" altLang="en-US" sz="1200" dirty="0"/>
              <a:t>登録</a:t>
            </a:r>
            <a:r>
              <a:rPr lang="en-US" altLang="ja-JP" sz="1200" dirty="0"/>
              <a:t>/</a:t>
            </a:r>
            <a:r>
              <a:rPr lang="ja-JP" altLang="en-US" sz="1200" dirty="0"/>
              <a:t>更新</a:t>
            </a:r>
            <a:r>
              <a:rPr lang="ja-JP" altLang="en-US" sz="1200" dirty="0" smtClean="0"/>
              <a:t>する</a:t>
            </a:r>
            <a:endParaRPr lang="en-US" altLang="ja-JP" sz="1200" dirty="0" smtClean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コールセンターでのマイク入力時と</a:t>
            </a:r>
            <a:r>
              <a:rPr lang="ja-JP" altLang="en-US" sz="1200" dirty="0"/>
              <a:t>同様に、音声ファイルを文節ごとに分割してサーバ上で保持</a:t>
            </a:r>
            <a:r>
              <a:rPr lang="ja-JP" altLang="en-US" sz="1200" dirty="0" smtClean="0"/>
              <a:t>する</a:t>
            </a:r>
            <a:endParaRPr lang="en-US" altLang="ja-JP" sz="1200" dirty="0" smtClean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会話内容</a:t>
            </a:r>
            <a:r>
              <a:rPr lang="ja-JP" altLang="en-US" sz="1200" dirty="0" smtClean="0"/>
              <a:t>編集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音声再生の</a:t>
            </a:r>
            <a:r>
              <a:rPr lang="ja-JP" altLang="en-US" sz="1200" dirty="0"/>
              <a:t>ため、</a:t>
            </a:r>
            <a:r>
              <a:rPr lang="en-US" altLang="ja-JP" sz="1200" dirty="0"/>
              <a:t>API</a:t>
            </a:r>
            <a:r>
              <a:rPr lang="ja-JP" altLang="en-US" sz="1200" dirty="0" smtClean="0"/>
              <a:t>は解析</a:t>
            </a:r>
            <a:r>
              <a:rPr lang="ja-JP" altLang="en-US" sz="1200" dirty="0"/>
              <a:t>結果に加えて通話ログ詳細テーブルの</a:t>
            </a:r>
            <a:r>
              <a:rPr lang="en-US" altLang="ja-JP" sz="1200" dirty="0" smtClean="0"/>
              <a:t>ID</a:t>
            </a:r>
            <a:r>
              <a:rPr lang="ja-JP" altLang="en-US" sz="1200" dirty="0"/>
              <a:t> （音声ファイル </a:t>
            </a:r>
            <a:r>
              <a:rPr lang="en-US" altLang="ja-JP" sz="1200" dirty="0"/>
              <a:t>ID</a:t>
            </a:r>
            <a:r>
              <a:rPr lang="ja-JP" altLang="en-US" sz="1200" dirty="0"/>
              <a:t> ）</a:t>
            </a:r>
            <a:r>
              <a:rPr lang="ja-JP" altLang="en-US" sz="1200" dirty="0" smtClean="0"/>
              <a:t>も</a:t>
            </a:r>
            <a:r>
              <a:rPr lang="ja-JP" altLang="en-US" sz="1200" dirty="0"/>
              <a:t>返却</a:t>
            </a:r>
            <a:r>
              <a:rPr lang="ja-JP" altLang="en-US" sz="1200" dirty="0" smtClean="0"/>
              <a:t>する</a:t>
            </a:r>
            <a:endParaRPr lang="en-US" altLang="ja-JP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画面・</a:t>
            </a:r>
            <a:r>
              <a:rPr lang="en-US" altLang="ja-JP" sz="1600" dirty="0" smtClean="0">
                <a:latin typeface="+mn-ea"/>
              </a:rPr>
              <a:t>API</a:t>
            </a:r>
            <a:r>
              <a:rPr lang="ja-JP" altLang="en-US" sz="1600" dirty="0" smtClean="0">
                <a:latin typeface="+mn-ea"/>
              </a:rPr>
              <a:t>・</a:t>
            </a:r>
            <a:r>
              <a:rPr lang="en-US" altLang="ja-JP" sz="1600" dirty="0" smtClean="0">
                <a:latin typeface="+mn-ea"/>
              </a:rPr>
              <a:t>DB</a:t>
            </a:r>
            <a:r>
              <a:rPr lang="ja-JP" altLang="en-US" sz="1600" dirty="0" smtClean="0">
                <a:latin typeface="+mn-ea"/>
              </a:rPr>
              <a:t>の改修（</a:t>
            </a:r>
            <a:r>
              <a:rPr lang="ja-JP" altLang="en-US" sz="1600" dirty="0">
                <a:latin typeface="+mn-ea"/>
              </a:rPr>
              <a:t>３</a:t>
            </a:r>
            <a:r>
              <a:rPr lang="ja-JP" altLang="en-US" sz="1600" dirty="0" smtClean="0">
                <a:latin typeface="+mn-ea"/>
              </a:rPr>
              <a:t>）</a:t>
            </a:r>
            <a:endParaRPr lang="ja-JP" altLang="en-US" sz="1600" dirty="0">
              <a:latin typeface="+mn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56109" y="764703"/>
            <a:ext cx="828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改修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131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+mn-ea"/>
              </a:rPr>
              <a:t>画面・</a:t>
            </a:r>
            <a:r>
              <a:rPr lang="en-US" altLang="ja-JP" sz="1600" dirty="0">
                <a:latin typeface="+mn-ea"/>
              </a:rPr>
              <a:t>API</a:t>
            </a:r>
            <a:r>
              <a:rPr lang="ja-JP" altLang="en-US" sz="1600" dirty="0">
                <a:latin typeface="+mn-ea"/>
              </a:rPr>
              <a:t>・</a:t>
            </a:r>
            <a:r>
              <a:rPr lang="en-US" altLang="ja-JP" sz="1600" dirty="0">
                <a:latin typeface="+mn-ea"/>
              </a:rPr>
              <a:t>DB</a:t>
            </a:r>
            <a:r>
              <a:rPr lang="ja-JP" altLang="en-US" sz="1600" dirty="0">
                <a:latin typeface="+mn-ea"/>
              </a:rPr>
              <a:t>の改修</a:t>
            </a:r>
            <a:r>
              <a:rPr lang="ja-JP" altLang="en-US" sz="1600" dirty="0" smtClean="0">
                <a:latin typeface="+mn-ea"/>
              </a:rPr>
              <a:t>（４）</a:t>
            </a:r>
            <a:endParaRPr lang="ja-JP" altLang="en-US" sz="1600" dirty="0">
              <a:latin typeface="+mn-ea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21790" y="731704"/>
            <a:ext cx="36000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</a:rPr>
              <a:t>画面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411960" y="1196752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solidFill>
                  <a:srgbClr val="FF0000"/>
                </a:solidFill>
              </a:rPr>
              <a:t>解析</a:t>
            </a:r>
            <a:r>
              <a:rPr kumimoji="1" lang="ja-JP" altLang="en-US" sz="1000" dirty="0" smtClean="0"/>
              <a:t>開始時に「</a:t>
            </a:r>
            <a:r>
              <a:rPr lang="ja-JP" altLang="en-US" sz="1000" dirty="0">
                <a:solidFill>
                  <a:srgbClr val="FF0000"/>
                </a:solidFill>
              </a:rPr>
              <a:t>音声ファイル認識</a:t>
            </a:r>
            <a:r>
              <a:rPr kumimoji="1" lang="ja-JP" altLang="en-US" sz="1000" dirty="0" smtClean="0"/>
              <a:t>」</a:t>
            </a:r>
            <a:r>
              <a:rPr kumimoji="1" lang="en-US" altLang="ja-JP" sz="1000" dirty="0" smtClean="0"/>
              <a:t>API</a:t>
            </a:r>
          </a:p>
          <a:p>
            <a:endParaRPr kumimoji="1" lang="en-US" altLang="ja-JP" sz="1000" dirty="0" smtClean="0"/>
          </a:p>
        </p:txBody>
      </p:sp>
      <p:sp>
        <p:nvSpPr>
          <p:cNvPr id="62" name="正方形/長方形 61"/>
          <p:cNvSpPr/>
          <p:nvPr/>
        </p:nvSpPr>
        <p:spPr>
          <a:xfrm>
            <a:off x="421790" y="1008703"/>
            <a:ext cx="3600000" cy="54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101790" y="731704"/>
            <a:ext cx="36000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</a:rPr>
              <a:t>サーバ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5101790" y="1008703"/>
            <a:ext cx="3600000" cy="54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65" name="直線矢印コネクタ 64"/>
          <p:cNvCxnSpPr>
            <a:stCxn id="61" idx="3"/>
          </p:cNvCxnSpPr>
          <p:nvPr/>
        </p:nvCxnSpPr>
        <p:spPr>
          <a:xfrm>
            <a:off x="3537863" y="1396807"/>
            <a:ext cx="189823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4189894" y="1139751"/>
            <a:ext cx="743793" cy="201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1000" dirty="0"/>
              <a:t>ファイル</a:t>
            </a:r>
            <a:r>
              <a:rPr lang="ja-JP" altLang="en-US" sz="1000" dirty="0" smtClean="0"/>
              <a:t>送信</a:t>
            </a:r>
            <a:r>
              <a:rPr kumimoji="1" lang="ja-JP" altLang="en-US" sz="1000" dirty="0" smtClean="0"/>
              <a:t>→</a:t>
            </a:r>
            <a:endParaRPr kumimoji="1" lang="en-US" altLang="ja-JP" sz="1000" dirty="0" smtClean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426516" y="1052736"/>
            <a:ext cx="337143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1. </a:t>
            </a:r>
            <a:r>
              <a:rPr lang="ja-JP" altLang="en-US" sz="1000" dirty="0"/>
              <a:t>音声ファイルを一時保存：</a:t>
            </a:r>
            <a:endParaRPr lang="en-US" altLang="ja-JP" sz="1000" dirty="0"/>
          </a:p>
          <a:p>
            <a:r>
              <a:rPr lang="ja-JP" altLang="en-US" sz="1000" dirty="0"/>
              <a:t>　　　　送信された音声データ</a:t>
            </a:r>
            <a:r>
              <a:rPr lang="ja-JP" altLang="en-US" sz="1000" dirty="0" smtClean="0"/>
              <a:t>を</a:t>
            </a:r>
            <a:r>
              <a:rPr lang="en-US" altLang="ja-JP" sz="1000" dirty="0" smtClean="0">
                <a:solidFill>
                  <a:srgbClr val="FF0000"/>
                </a:solidFill>
              </a:rPr>
              <a:t>wav</a:t>
            </a:r>
            <a:r>
              <a:rPr lang="ja-JP" altLang="en-US" sz="1000" dirty="0" smtClean="0">
                <a:solidFill>
                  <a:srgbClr val="FF0000"/>
                </a:solidFill>
              </a:rPr>
              <a:t>形式で</a:t>
            </a:r>
            <a:r>
              <a:rPr lang="ja-JP" altLang="en-US" sz="1000" dirty="0" smtClean="0"/>
              <a:t>保存する</a:t>
            </a:r>
            <a:endParaRPr lang="en-US" altLang="ja-JP" sz="1000" dirty="0" smtClean="0"/>
          </a:p>
          <a:p>
            <a:r>
              <a:rPr lang="en-US" altLang="ja-JP" sz="1000" dirty="0" smtClean="0"/>
              <a:t>2. </a:t>
            </a:r>
            <a:r>
              <a:rPr lang="ja-JP" altLang="en-US" sz="1000" dirty="0" smtClean="0"/>
              <a:t>音声</a:t>
            </a:r>
            <a:r>
              <a:rPr lang="ja-JP" altLang="en-US" sz="1000" dirty="0"/>
              <a:t>解析（</a:t>
            </a:r>
            <a:r>
              <a:rPr lang="en-US" altLang="ja-JP" sz="1000" dirty="0" err="1"/>
              <a:t>Recaius</a:t>
            </a:r>
            <a:r>
              <a:rPr lang="ja-JP" altLang="en-US" sz="1000" dirty="0"/>
              <a:t> 呼び出し</a:t>
            </a:r>
            <a:r>
              <a:rPr lang="ja-JP" altLang="en-US" sz="1000" dirty="0" smtClean="0"/>
              <a:t>）</a:t>
            </a:r>
            <a:endParaRPr lang="en-US" altLang="ja-JP" sz="1000" dirty="0" smtClean="0"/>
          </a:p>
          <a:p>
            <a:r>
              <a:rPr lang="en-US" altLang="ja-JP" sz="1000" dirty="0" smtClean="0"/>
              <a:t>3.</a:t>
            </a:r>
            <a:r>
              <a:rPr lang="ja-JP" altLang="en-US" sz="1000" dirty="0" smtClean="0"/>
              <a:t> </a:t>
            </a:r>
            <a:r>
              <a:rPr lang="ja-JP" altLang="en-US" sz="1000" dirty="0"/>
              <a:t>通話ログ登録：</a:t>
            </a:r>
            <a:endParaRPr lang="en-US" altLang="ja-JP" sz="1000" dirty="0">
              <a:sym typeface="Wingdings" panose="05000000000000000000" pitchFamily="2" charset="2"/>
            </a:endParaRPr>
          </a:p>
          <a:p>
            <a:r>
              <a:rPr lang="ja-JP" altLang="en-US" sz="1000" dirty="0"/>
              <a:t>　　開始日時＝終了日時＝現在日時</a:t>
            </a:r>
            <a:endParaRPr lang="en-US" altLang="ja-JP" sz="1000" dirty="0"/>
          </a:p>
          <a:p>
            <a:r>
              <a:rPr lang="ja-JP" altLang="en-US" sz="1000" dirty="0"/>
              <a:t>　　ステータス＝</a:t>
            </a:r>
            <a:r>
              <a:rPr lang="ja-JP" altLang="en-US" sz="1000" dirty="0" smtClean="0"/>
              <a:t>通話中</a:t>
            </a:r>
            <a:endParaRPr lang="en-US" altLang="ja-JP" sz="1000" dirty="0" smtClean="0"/>
          </a:p>
          <a:p>
            <a:r>
              <a:rPr lang="en-US" altLang="ja-JP" sz="1000" dirty="0"/>
              <a:t>4</a:t>
            </a:r>
            <a:r>
              <a:rPr lang="en-US" altLang="ja-JP" sz="1000" dirty="0" smtClean="0"/>
              <a:t>.</a:t>
            </a:r>
            <a:r>
              <a:rPr lang="ja-JP" altLang="en-US" sz="1000" dirty="0" smtClean="0"/>
              <a:t> </a:t>
            </a:r>
            <a:r>
              <a:rPr lang="ja-JP" altLang="en-US" sz="1000" dirty="0"/>
              <a:t>利用時間登録：利用時間＝</a:t>
            </a:r>
            <a:r>
              <a:rPr lang="en-US" altLang="ja-JP" sz="1000" dirty="0"/>
              <a:t>0</a:t>
            </a:r>
            <a:endParaRPr lang="ja-JP" altLang="en-US" sz="1000" dirty="0"/>
          </a:p>
          <a:p>
            <a:endParaRPr lang="en-US" altLang="ja-JP" sz="1000" dirty="0" smtClean="0"/>
          </a:p>
          <a:p>
            <a:endParaRPr lang="en-US" altLang="ja-JP" sz="1000" dirty="0" smtClean="0"/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以降は音声データが無くなるまで一定秒数のデータをリカイアスに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送信し、</a:t>
            </a:r>
            <a:r>
              <a:rPr lang="ja-JP" altLang="en-US" sz="1000" dirty="0">
                <a:solidFill>
                  <a:srgbClr val="FF0000"/>
                </a:solidFill>
              </a:rPr>
              <a:t>音声</a:t>
            </a:r>
            <a:r>
              <a:rPr lang="ja-JP" altLang="en-US" sz="1000" dirty="0" smtClean="0">
                <a:solidFill>
                  <a:srgbClr val="FF0000"/>
                </a:solidFill>
              </a:rPr>
              <a:t>解析を繰り返す →</a:t>
            </a:r>
            <a:r>
              <a:rPr lang="en-US" altLang="ja-JP" sz="1000" dirty="0" smtClean="0">
                <a:solidFill>
                  <a:srgbClr val="FF0000"/>
                </a:solidFill>
              </a:rPr>
              <a:t>10. </a:t>
            </a:r>
            <a:r>
              <a:rPr lang="ja-JP" altLang="en-US" sz="1000" dirty="0" smtClean="0">
                <a:solidFill>
                  <a:srgbClr val="FF0000"/>
                </a:solidFill>
              </a:rPr>
              <a:t>音声</a:t>
            </a:r>
            <a:r>
              <a:rPr lang="ja-JP" altLang="en-US" sz="1000" dirty="0">
                <a:solidFill>
                  <a:srgbClr val="FF0000"/>
                </a:solidFill>
              </a:rPr>
              <a:t>解析終了</a:t>
            </a:r>
            <a:r>
              <a:rPr lang="ja-JP" altLang="en-US" sz="1000" dirty="0" smtClean="0">
                <a:solidFill>
                  <a:srgbClr val="FF0000"/>
                </a:solidFill>
              </a:rPr>
              <a:t>へ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下記（</a:t>
            </a:r>
            <a:r>
              <a:rPr lang="en-US" altLang="ja-JP" sz="1000" dirty="0" smtClean="0">
                <a:solidFill>
                  <a:srgbClr val="FF0000"/>
                </a:solidFill>
              </a:rPr>
              <a:t>6-8</a:t>
            </a:r>
            <a:r>
              <a:rPr lang="ja-JP" altLang="en-US" sz="1000" dirty="0" smtClean="0">
                <a:solidFill>
                  <a:srgbClr val="FF0000"/>
                </a:solidFill>
              </a:rPr>
              <a:t>）</a:t>
            </a:r>
            <a:r>
              <a:rPr lang="ja-JP" altLang="en-US" sz="1000" dirty="0" smtClean="0">
                <a:solidFill>
                  <a:srgbClr val="FF0000"/>
                </a:solidFill>
              </a:rPr>
              <a:t>は</a:t>
            </a:r>
            <a:r>
              <a:rPr lang="ja-JP" altLang="en-US" sz="1000" dirty="0">
                <a:solidFill>
                  <a:srgbClr val="FF0000"/>
                </a:solidFill>
              </a:rPr>
              <a:t>リカイアス音声解析で「</a:t>
            </a:r>
            <a:r>
              <a:rPr lang="en-US" altLang="ja-JP" sz="1000" dirty="0">
                <a:solidFill>
                  <a:srgbClr val="FF0000"/>
                </a:solidFill>
              </a:rPr>
              <a:t>RESULT</a:t>
            </a:r>
            <a:r>
              <a:rPr lang="ja-JP" altLang="en-US" sz="1000" dirty="0">
                <a:solidFill>
                  <a:srgbClr val="FF0000"/>
                </a:solidFill>
              </a:rPr>
              <a:t>」</a:t>
            </a:r>
            <a:r>
              <a:rPr lang="ja-JP" altLang="en-US" sz="1000" dirty="0" smtClean="0">
                <a:solidFill>
                  <a:srgbClr val="FF0000"/>
                </a:solidFill>
              </a:rPr>
              <a:t>が返された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場合</a:t>
            </a:r>
            <a:r>
              <a:rPr lang="ja-JP" altLang="en-US" sz="1000" dirty="0">
                <a:solidFill>
                  <a:srgbClr val="FF0000"/>
                </a:solidFill>
              </a:rPr>
              <a:t>に実行</a:t>
            </a:r>
            <a:endParaRPr lang="en-US" altLang="ja-JP" sz="1000" dirty="0">
              <a:solidFill>
                <a:srgbClr val="FF0000"/>
              </a:solidFill>
            </a:endParaRPr>
          </a:p>
          <a:p>
            <a:r>
              <a:rPr lang="en-US" altLang="ja-JP" sz="1000" dirty="0"/>
              <a:t>6</a:t>
            </a:r>
            <a:r>
              <a:rPr kumimoji="1" lang="en-US" altLang="ja-JP" sz="1000" dirty="0" smtClean="0"/>
              <a:t>.</a:t>
            </a:r>
            <a:r>
              <a:rPr kumimoji="1" lang="ja-JP" altLang="en-US" sz="1000" dirty="0" smtClean="0"/>
              <a:t> 通話ログ更新：</a:t>
            </a:r>
            <a:r>
              <a:rPr lang="ja-JP" altLang="en-US" sz="1000" dirty="0" smtClean="0"/>
              <a:t>終了日時＝現在日時</a:t>
            </a:r>
            <a:endParaRPr lang="en-US" altLang="ja-JP" sz="1000" dirty="0" smtClean="0"/>
          </a:p>
          <a:p>
            <a:r>
              <a:rPr lang="en-US" altLang="ja-JP" sz="1000" dirty="0" smtClean="0"/>
              <a:t>7.</a:t>
            </a:r>
            <a:r>
              <a:rPr lang="ja-JP" altLang="en-US" sz="1000" dirty="0" smtClean="0"/>
              <a:t> 通話ログ</a:t>
            </a:r>
            <a:r>
              <a:rPr lang="ja-JP" altLang="en-US" sz="1000" dirty="0">
                <a:solidFill>
                  <a:srgbClr val="FF0000"/>
                </a:solidFill>
              </a:rPr>
              <a:t>詳細</a:t>
            </a:r>
            <a:r>
              <a:rPr lang="ja-JP" altLang="en-US" sz="1000" dirty="0" smtClean="0"/>
              <a:t>登録：</a:t>
            </a:r>
            <a:endParaRPr lang="en-US" altLang="ja-JP" sz="1000" dirty="0" smtClean="0"/>
          </a:p>
          <a:p>
            <a:r>
              <a:rPr lang="ja-JP" altLang="en-US" sz="1000" dirty="0" smtClean="0"/>
              <a:t>　　　　内容＝解析結果</a:t>
            </a:r>
            <a:r>
              <a:rPr lang="ja-JP" altLang="en-US" sz="1000" dirty="0">
                <a:solidFill>
                  <a:srgbClr val="FF0000"/>
                </a:solidFill>
              </a:rPr>
              <a:t>（文節</a:t>
            </a:r>
            <a:r>
              <a:rPr lang="ja-JP" altLang="en-US" sz="1000" dirty="0" smtClean="0">
                <a:solidFill>
                  <a:srgbClr val="FF0000"/>
                </a:solidFill>
              </a:rPr>
              <a:t>）</a:t>
            </a:r>
            <a:endParaRPr lang="en-US" altLang="ja-JP" sz="1000" dirty="0" smtClean="0"/>
          </a:p>
          <a:p>
            <a:r>
              <a:rPr lang="ja-JP" altLang="en-US" sz="1000" dirty="0" smtClean="0"/>
              <a:t>　　　　開始秒数</a:t>
            </a:r>
            <a:r>
              <a:rPr lang="en-US" altLang="ja-JP" sz="1000" dirty="0" smtClean="0"/>
              <a:t>=</a:t>
            </a:r>
            <a:r>
              <a:rPr lang="ja-JP" altLang="en-US" sz="1000" dirty="0" smtClean="0"/>
              <a:t>解析結果の最初の単語の開始秒数</a:t>
            </a:r>
            <a:endParaRPr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ja-JP" altLang="en-US" sz="1000" dirty="0" smtClean="0"/>
              <a:t>　　　終了秒数</a:t>
            </a:r>
            <a:r>
              <a:rPr lang="en-US" altLang="ja-JP" sz="1000" dirty="0" smtClean="0"/>
              <a:t>=</a:t>
            </a:r>
            <a:r>
              <a:rPr lang="ja-JP" altLang="en-US" sz="1000" dirty="0"/>
              <a:t>解析結果の</a:t>
            </a:r>
            <a:r>
              <a:rPr lang="ja-JP" altLang="en-US" sz="1000" dirty="0" smtClean="0"/>
              <a:t>最後の</a:t>
            </a:r>
            <a:r>
              <a:rPr lang="ja-JP" altLang="en-US" sz="1000" dirty="0"/>
              <a:t>単語</a:t>
            </a:r>
            <a:r>
              <a:rPr lang="ja-JP" altLang="en-US" sz="1000" dirty="0" smtClean="0"/>
              <a:t>の終了秒数</a:t>
            </a:r>
            <a:endParaRPr lang="en-US" altLang="ja-JP" sz="1000" dirty="0" smtClean="0"/>
          </a:p>
          <a:p>
            <a:r>
              <a:rPr lang="en-US" altLang="ja-JP" sz="1000" dirty="0"/>
              <a:t>8</a:t>
            </a:r>
            <a:r>
              <a:rPr lang="en-US" altLang="ja-JP" sz="1000" dirty="0" smtClean="0"/>
              <a:t>.</a:t>
            </a:r>
            <a:r>
              <a:rPr lang="ja-JP" altLang="en-US" sz="1000" dirty="0" smtClean="0"/>
              <a:t> </a:t>
            </a:r>
            <a:r>
              <a:rPr lang="ja-JP" altLang="en-US" sz="1000" dirty="0" smtClean="0"/>
              <a:t>利用時間更新：利用時間＋＝今回の利用時間</a:t>
            </a:r>
            <a:endParaRPr lang="en-US" altLang="ja-JP" sz="1000" dirty="0" smtClean="0"/>
          </a:p>
          <a:p>
            <a:endParaRPr lang="en-US" altLang="ja-JP" sz="1000" dirty="0" smtClean="0">
              <a:solidFill>
                <a:srgbClr val="FF0000"/>
              </a:solidFill>
            </a:endParaRPr>
          </a:p>
        </p:txBody>
      </p:sp>
      <p:grpSp>
        <p:nvGrpSpPr>
          <p:cNvPr id="75" name="グループ化 74"/>
          <p:cNvGrpSpPr/>
          <p:nvPr/>
        </p:nvGrpSpPr>
        <p:grpSpPr>
          <a:xfrm>
            <a:off x="616361" y="1196752"/>
            <a:ext cx="736517" cy="507190"/>
            <a:chOff x="557280" y="1261422"/>
            <a:chExt cx="736517" cy="507190"/>
          </a:xfrm>
        </p:grpSpPr>
        <p:sp>
          <p:nvSpPr>
            <p:cNvPr id="76" name="正方形/長方形 75"/>
            <p:cNvSpPr/>
            <p:nvPr/>
          </p:nvSpPr>
          <p:spPr>
            <a:xfrm>
              <a:off x="557280" y="1261422"/>
              <a:ext cx="72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解析</a:t>
              </a:r>
              <a:r>
                <a:rPr kumimoji="1" lang="ja-JP" altLang="en-US" sz="1000" dirty="0" smtClean="0"/>
                <a:t>開始</a:t>
              </a:r>
              <a:endParaRPr kumimoji="1" lang="ja-JP" altLang="en-US" sz="1000" dirty="0"/>
            </a:p>
          </p:txBody>
        </p:sp>
        <p:sp>
          <p:nvSpPr>
            <p:cNvPr id="77" name="上矢印 76"/>
            <p:cNvSpPr/>
            <p:nvPr/>
          </p:nvSpPr>
          <p:spPr>
            <a:xfrm rot="19915198">
              <a:off x="1113797" y="1480612"/>
              <a:ext cx="180000" cy="288000"/>
            </a:xfrm>
            <a:prstGeom prst="upArrow">
              <a:avLst>
                <a:gd name="adj1" fmla="val 14601"/>
                <a:gd name="adj2" fmla="val 1268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78" name="テキスト ボックス 77"/>
          <p:cNvSpPr txBox="1"/>
          <p:nvPr/>
        </p:nvSpPr>
        <p:spPr>
          <a:xfrm>
            <a:off x="1381258" y="4293096"/>
            <a:ext cx="2422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解析結果を表示</a:t>
            </a:r>
            <a:endParaRPr lang="en-US" altLang="ja-JP" sz="1000" dirty="0" smtClean="0"/>
          </a:p>
          <a:p>
            <a:endParaRPr lang="en-US" altLang="ja-JP" sz="1000" dirty="0" smtClean="0"/>
          </a:p>
          <a:p>
            <a:r>
              <a:rPr lang="ja-JP" altLang="en-US" sz="1000" dirty="0" smtClean="0"/>
              <a:t>通話</a:t>
            </a:r>
            <a:r>
              <a:rPr lang="ja-JP" altLang="en-US" sz="1000" dirty="0"/>
              <a:t>ログ </a:t>
            </a:r>
            <a:r>
              <a:rPr lang="en-US" altLang="ja-JP" sz="1000" dirty="0"/>
              <a:t>ID</a:t>
            </a:r>
          </a:p>
          <a:p>
            <a:r>
              <a:rPr lang="ja-JP" altLang="en-US" sz="1000" dirty="0"/>
              <a:t>　／利用時間 </a:t>
            </a:r>
            <a:r>
              <a:rPr lang="en-US" altLang="ja-JP" sz="1000" dirty="0"/>
              <a:t>ID</a:t>
            </a:r>
            <a:r>
              <a:rPr lang="ja-JP" altLang="en-US" sz="1000" dirty="0"/>
              <a:t>＝（通話開始の戻り値）</a:t>
            </a:r>
            <a:endParaRPr lang="en-US" altLang="ja-JP" sz="1000" dirty="0"/>
          </a:p>
          <a:p>
            <a:r>
              <a:rPr lang="ja-JP" altLang="en-US" sz="1000" dirty="0">
                <a:solidFill>
                  <a:srgbClr val="FF0000"/>
                </a:solidFill>
              </a:rPr>
              <a:t>　／通話ログ詳細 </a:t>
            </a:r>
            <a:r>
              <a:rPr lang="en-US" altLang="ja-JP" sz="1000" dirty="0">
                <a:solidFill>
                  <a:srgbClr val="FF0000"/>
                </a:solidFill>
              </a:rPr>
              <a:t>ID</a:t>
            </a:r>
            <a:r>
              <a:rPr lang="ja-JP" altLang="en-US" sz="1000" dirty="0">
                <a:solidFill>
                  <a:srgbClr val="FF0000"/>
                </a:solidFill>
              </a:rPr>
              <a:t> （音声ファイル </a:t>
            </a:r>
            <a:r>
              <a:rPr lang="en-US" altLang="ja-JP" sz="1000" dirty="0">
                <a:solidFill>
                  <a:srgbClr val="FF0000"/>
                </a:solidFill>
              </a:rPr>
              <a:t>ID</a:t>
            </a:r>
            <a:r>
              <a:rPr lang="ja-JP" altLang="en-US" sz="1000" dirty="0">
                <a:solidFill>
                  <a:srgbClr val="FF0000"/>
                </a:solidFill>
              </a:rPr>
              <a:t> ）</a:t>
            </a:r>
            <a:endParaRPr lang="en-US" altLang="ja-JP" sz="1000" dirty="0">
              <a:solidFill>
                <a:srgbClr val="FF0000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　／解析内容／音声ファイル </a:t>
            </a:r>
            <a:r>
              <a:rPr lang="en-US" altLang="ja-JP" sz="1000" dirty="0">
                <a:solidFill>
                  <a:srgbClr val="FF0000"/>
                </a:solidFill>
              </a:rPr>
              <a:t>ID</a:t>
            </a:r>
            <a:r>
              <a:rPr lang="ja-JP" altLang="en-US" sz="1000" dirty="0">
                <a:solidFill>
                  <a:srgbClr val="FF0000"/>
                </a:solidFill>
              </a:rPr>
              <a:t> </a:t>
            </a:r>
            <a:endParaRPr lang="en-US" altLang="ja-JP" sz="1000" dirty="0">
              <a:solidFill>
                <a:srgbClr val="FF0000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表示内容は通話ログ詳細テーブルと連動した文節とし、サーバ上の文節ごとの音声ファイルが音声タグにセットされる</a:t>
            </a:r>
            <a:endParaRPr lang="en-US" altLang="ja-JP" sz="1000" dirty="0">
              <a:solidFill>
                <a:srgbClr val="FF0000"/>
              </a:solidFill>
            </a:endParaRPr>
          </a:p>
          <a:p>
            <a:endParaRPr lang="en-US" altLang="ja-JP" sz="1000" dirty="0"/>
          </a:p>
        </p:txBody>
      </p:sp>
      <p:cxnSp>
        <p:nvCxnSpPr>
          <p:cNvPr id="79" name="直線矢印コネクタ 78"/>
          <p:cNvCxnSpPr>
            <a:stCxn id="80" idx="1"/>
            <a:endCxn id="78" idx="3"/>
          </p:cNvCxnSpPr>
          <p:nvPr/>
        </p:nvCxnSpPr>
        <p:spPr>
          <a:xfrm flipH="1">
            <a:off x="3803431" y="5084023"/>
            <a:ext cx="1560657" cy="2468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5364088" y="4653136"/>
            <a:ext cx="348044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10.</a:t>
            </a:r>
            <a:r>
              <a:rPr lang="ja-JP" altLang="en-US" sz="1000" dirty="0" smtClean="0"/>
              <a:t> 音声</a:t>
            </a:r>
            <a:r>
              <a:rPr lang="ja-JP" altLang="en-US" sz="1000" dirty="0"/>
              <a:t>解析終了（</a:t>
            </a:r>
            <a:r>
              <a:rPr lang="en-US" altLang="ja-JP" sz="1000" dirty="0" err="1"/>
              <a:t>Recaius</a:t>
            </a:r>
            <a:r>
              <a:rPr lang="ja-JP" altLang="en-US" sz="1000" dirty="0"/>
              <a:t> セッション終了</a:t>
            </a:r>
            <a:r>
              <a:rPr lang="ja-JP" altLang="en-US" sz="1000" dirty="0" smtClean="0"/>
              <a:t>）</a:t>
            </a:r>
          </a:p>
          <a:p>
            <a:r>
              <a:rPr lang="en-US" altLang="ja-JP" sz="1000" dirty="0" smtClean="0"/>
              <a:t>11. </a:t>
            </a:r>
            <a:r>
              <a:rPr kumimoji="1" lang="ja-JP" altLang="en-US" sz="1000" dirty="0" smtClean="0"/>
              <a:t>通話ログ更新</a:t>
            </a:r>
            <a:r>
              <a:rPr lang="ja-JP" altLang="en-US" sz="1000" dirty="0" smtClean="0"/>
              <a:t>、通話ログ</a:t>
            </a:r>
            <a:r>
              <a:rPr lang="ja-JP" altLang="en-US" sz="1000" dirty="0" smtClean="0">
                <a:solidFill>
                  <a:srgbClr val="FF0000"/>
                </a:solidFill>
              </a:rPr>
              <a:t>詳細</a:t>
            </a:r>
            <a:r>
              <a:rPr lang="ja-JP" altLang="en-US" sz="1000" dirty="0"/>
              <a:t>登録</a:t>
            </a:r>
            <a:r>
              <a:rPr lang="ja-JP" altLang="en-US" sz="1000" dirty="0" smtClean="0"/>
              <a:t>、利用</a:t>
            </a:r>
            <a:r>
              <a:rPr lang="ja-JP" altLang="en-US" sz="1000" dirty="0" smtClean="0"/>
              <a:t>時間更新</a:t>
            </a:r>
            <a:endParaRPr lang="en-US" altLang="ja-JP" sz="1000" dirty="0" smtClean="0"/>
          </a:p>
          <a:p>
            <a:r>
              <a:rPr lang="en-US" altLang="ja-JP" sz="1000" dirty="0" smtClean="0"/>
              <a:t>12. </a:t>
            </a:r>
            <a:r>
              <a:rPr lang="ja-JP" altLang="en-US" sz="1000" dirty="0" smtClean="0"/>
              <a:t>通話ログ</a:t>
            </a:r>
            <a:r>
              <a:rPr lang="ja-JP" altLang="en-US" sz="1000" dirty="0">
                <a:solidFill>
                  <a:srgbClr val="FF0000"/>
                </a:solidFill>
              </a:rPr>
              <a:t>詳細</a:t>
            </a:r>
            <a:r>
              <a:rPr lang="ja-JP" altLang="en-US" sz="1000" dirty="0" smtClean="0"/>
              <a:t>より各内容の開始秒数、終了秒数を取得し、</a:t>
            </a:r>
            <a:endParaRPr lang="en-US" altLang="ja-JP" sz="1000" dirty="0" smtClean="0"/>
          </a:p>
          <a:p>
            <a:r>
              <a:rPr lang="ja-JP" altLang="en-US" sz="1000" dirty="0" smtClean="0"/>
              <a:t>　　 保存した音声ファイルを分割して音声ファイルとして保存する</a:t>
            </a:r>
            <a:endParaRPr lang="en-US" altLang="ja-JP" sz="1000" dirty="0" smtClean="0"/>
          </a:p>
          <a:p>
            <a:endParaRPr lang="en-US" altLang="ja-JP" sz="10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202403" y="4941168"/>
            <a:ext cx="8399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00" dirty="0" smtClean="0"/>
              <a:t>←</a:t>
            </a:r>
            <a:r>
              <a:rPr lang="en-US" altLang="ja-JP" sz="1000" dirty="0"/>
              <a:t>API</a:t>
            </a:r>
            <a:r>
              <a:rPr lang="ja-JP" altLang="en-US" sz="1000" dirty="0" smtClean="0"/>
              <a:t>実行結果</a:t>
            </a:r>
            <a:endParaRPr kumimoji="1" lang="ja-JP" altLang="en-US" sz="10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686495" y="6139390"/>
            <a:ext cx="2015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 algn="r"/>
            <a:r>
              <a:rPr lang="en-US" altLang="ja-JP" sz="1000" smtClean="0"/>
              <a:t>API</a:t>
            </a:r>
            <a:r>
              <a:rPr lang="ja-JP" altLang="en-US" sz="1000" smtClean="0"/>
              <a:t> 内の処理詳細は実装時に検討</a:t>
            </a:r>
            <a:endParaRPr kumimoji="1" lang="en-US" altLang="ja-JP" sz="100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8064" y="2132856"/>
            <a:ext cx="854679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/>
              <a:t>（解析中）</a:t>
            </a:r>
            <a:endParaRPr kumimoji="1" lang="en-US" altLang="ja-JP" sz="10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26579" y="3913228"/>
            <a:ext cx="854679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/>
              <a:t>（解析完了）</a:t>
            </a:r>
            <a:endParaRPr kumimoji="1" lang="en-US" altLang="ja-JP" sz="1000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36361" y="2492896"/>
            <a:ext cx="2511968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ja-JP" sz="1000" dirty="0" smtClean="0"/>
          </a:p>
          <a:p>
            <a:pPr algn="ctr"/>
            <a:endParaRPr lang="en-US" altLang="ja-JP" sz="1000" dirty="0" smtClean="0"/>
          </a:p>
          <a:p>
            <a:pPr algn="ctr"/>
            <a:r>
              <a:rPr lang="ja-JP" altLang="en-US" sz="1000" dirty="0" smtClean="0"/>
              <a:t>解析が完了するまで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画面を操作できなくする</a:t>
            </a:r>
            <a:endParaRPr lang="en-US" altLang="ja-JP" sz="1000" dirty="0" smtClean="0"/>
          </a:p>
          <a:p>
            <a:pPr algn="ctr"/>
            <a:endParaRPr lang="en-US" altLang="ja-JP" sz="1000" dirty="0" smtClean="0"/>
          </a:p>
          <a:p>
            <a:pPr algn="ctr"/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28385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画面・</a:t>
            </a:r>
            <a:r>
              <a:rPr lang="en-US" altLang="ja-JP" sz="1600" dirty="0" smtClean="0">
                <a:latin typeface="+mn-ea"/>
              </a:rPr>
              <a:t>API</a:t>
            </a:r>
            <a:r>
              <a:rPr lang="ja-JP" altLang="en-US" sz="1600" dirty="0" smtClean="0">
                <a:latin typeface="+mn-ea"/>
              </a:rPr>
              <a:t>・</a:t>
            </a:r>
            <a:r>
              <a:rPr lang="en-US" altLang="ja-JP" sz="1600" dirty="0" smtClean="0">
                <a:latin typeface="+mn-ea"/>
              </a:rPr>
              <a:t>DB</a:t>
            </a:r>
            <a:r>
              <a:rPr lang="ja-JP" altLang="en-US" sz="1600" dirty="0" smtClean="0">
                <a:latin typeface="+mn-ea"/>
              </a:rPr>
              <a:t>の改修（５）</a:t>
            </a:r>
            <a:endParaRPr lang="ja-JP" altLang="en-US" sz="1600" dirty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56109" y="1052736"/>
            <a:ext cx="828092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音声解析</a:t>
            </a:r>
            <a:r>
              <a:rPr lang="ja-JP" altLang="en-US" sz="1200" dirty="0" smtClean="0"/>
              <a:t>画面</a:t>
            </a:r>
          </a:p>
          <a:p>
            <a:pPr marL="742950" lvl="1" indent="-285750">
              <a:spcAft>
                <a:spcPts val="600"/>
              </a:spcAft>
              <a:buFont typeface="+mj-lt"/>
              <a:buAutoNum type="romanUcPeriod" startAt="3"/>
            </a:pPr>
            <a:r>
              <a:rPr lang="ja-JP" altLang="en-US" sz="1200" dirty="0" smtClean="0"/>
              <a:t>　会話内容編集</a:t>
            </a:r>
            <a:endParaRPr lang="en-US" altLang="zh-CN" sz="1200" dirty="0" smtClean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コールセンターのナレッジ登録（または通話履歴管理）画面と同様に、通話ログ詳細テーブルを利用して会話内容の文節ごとの文言編集機能を実装する</a:t>
            </a:r>
            <a:endParaRPr lang="en-US" altLang="ja-JP" sz="1200" dirty="0" smtClean="0"/>
          </a:p>
          <a:p>
            <a:pPr lvl="2">
              <a:spcAft>
                <a:spcPts val="600"/>
              </a:spcAft>
            </a:pP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+mj-lt"/>
              <a:buAutoNum type="romanUcPeriod" startAt="3"/>
            </a:pPr>
            <a:r>
              <a:rPr lang="ja-JP" altLang="en-US" sz="1200" dirty="0" smtClean="0"/>
              <a:t>　音声再生</a:t>
            </a:r>
            <a:endParaRPr lang="en-US" altLang="zh-CN" sz="1200" dirty="0" smtClean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コールセンターのナレッジ登録（または通話履歴管理）画面と同様に、文節ごとに分割された音声ファイルをサーバから取得して音声を再生する。文節ごとの再生に加えて、連続再生も同様の挙動</a:t>
            </a:r>
            <a:endParaRPr lang="en-US" altLang="ja-JP" sz="1200" dirty="0" smtClean="0"/>
          </a:p>
          <a:p>
            <a:pPr lvl="2">
              <a:spcAft>
                <a:spcPts val="600"/>
              </a:spcAft>
            </a:pP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+mj-lt"/>
              <a:buAutoNum type="romanUcPeriod" startAt="3"/>
            </a:pPr>
            <a:r>
              <a:rPr lang="ja-JP" altLang="en-US" sz="1200" dirty="0" smtClean="0"/>
              <a:t>　音声ファイル出力</a:t>
            </a:r>
            <a:endParaRPr lang="en-US" altLang="zh-CN" sz="1200" dirty="0" smtClean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コールセンターの通話履歴管理画面と同様に、音声ファイルを出力する。（音声ファイルの形式は</a:t>
            </a:r>
            <a:r>
              <a:rPr lang="en-US" altLang="ja-JP" sz="1200" dirty="0" err="1" smtClean="0"/>
              <a:t>ogg</a:t>
            </a:r>
            <a:r>
              <a:rPr lang="ja-JP" altLang="en-US" sz="1200" dirty="0" smtClean="0"/>
              <a:t>）</a:t>
            </a:r>
            <a:endParaRPr lang="en-US" altLang="ja-JP" sz="1200" dirty="0" smtClean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>
                <a:solidFill>
                  <a:srgbClr val="FF0000"/>
                </a:solidFill>
              </a:rPr>
              <a:t>出力ボタンの制御。</a:t>
            </a:r>
            <a:r>
              <a:rPr lang="ja-JP" altLang="en-US" sz="1200" dirty="0">
                <a:solidFill>
                  <a:srgbClr val="FF0000"/>
                </a:solidFill>
              </a:rPr>
              <a:t>マイク入力時は音声ファイル出力を可能とするが、ファイルアップロード時は不要。その区別をするため</a:t>
            </a:r>
            <a:r>
              <a:rPr lang="ja-JP" altLang="en-US" sz="1200" dirty="0" smtClean="0">
                <a:solidFill>
                  <a:srgbClr val="FF0000"/>
                </a:solidFill>
              </a:rPr>
              <a:t>の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新規カラムを参照して判断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56109" y="764703"/>
            <a:ext cx="828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改修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821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+mn-ea"/>
              </a:rPr>
              <a:t>画面・</a:t>
            </a:r>
            <a:r>
              <a:rPr lang="en-US" altLang="ja-JP" sz="1600" dirty="0">
                <a:latin typeface="+mn-ea"/>
              </a:rPr>
              <a:t>API</a:t>
            </a:r>
            <a:r>
              <a:rPr lang="ja-JP" altLang="en-US" sz="1600" dirty="0">
                <a:latin typeface="+mn-ea"/>
              </a:rPr>
              <a:t>・</a:t>
            </a:r>
            <a:r>
              <a:rPr lang="en-US" altLang="ja-JP" sz="1600" dirty="0">
                <a:latin typeface="+mn-ea"/>
              </a:rPr>
              <a:t>DB</a:t>
            </a:r>
            <a:r>
              <a:rPr lang="ja-JP" altLang="en-US" sz="1600" dirty="0">
                <a:latin typeface="+mn-ea"/>
              </a:rPr>
              <a:t>の改修</a:t>
            </a:r>
            <a:r>
              <a:rPr lang="ja-JP" altLang="en-US" sz="1600" dirty="0" smtClean="0">
                <a:latin typeface="+mn-ea"/>
              </a:rPr>
              <a:t>（６）</a:t>
            </a:r>
            <a:endParaRPr lang="ja-JP" altLang="en-US" sz="1600" dirty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56109" y="1052736"/>
            <a:ext cx="8280920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/>
              <a:t>通話</a:t>
            </a:r>
            <a:r>
              <a:rPr lang="ja-JP" altLang="en-US" sz="1200" dirty="0" smtClean="0"/>
              <a:t>履歴管理画面</a:t>
            </a:r>
            <a:r>
              <a:rPr lang="ja-JP" altLang="en-US" sz="1200" dirty="0"/>
              <a:t>（一般</a:t>
            </a:r>
            <a:r>
              <a:rPr lang="ja-JP" altLang="en-US" sz="1200" dirty="0" smtClean="0"/>
              <a:t>ユーザ用）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コールセンターの通話履歴管理画面</a:t>
            </a:r>
            <a:r>
              <a:rPr lang="ja-JP" altLang="en-US" sz="1200" dirty="0" smtClean="0"/>
              <a:t>とほぼ同様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r>
              <a:rPr lang="ja-JP" altLang="en-US" sz="1200" dirty="0" smtClean="0"/>
              <a:t>　　　通話者名検索、ソート機能、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の利用権限等が異なるため、</a:t>
            </a:r>
            <a:r>
              <a:rPr lang="ja-JP" altLang="en-US" sz="1200" dirty="0"/>
              <a:t>通話履歴管理</a:t>
            </a:r>
            <a:r>
              <a:rPr lang="ja-JP" altLang="en-US" sz="1200" dirty="0" smtClean="0"/>
              <a:t>画面</a:t>
            </a:r>
            <a:r>
              <a:rPr lang="ja-JP" altLang="en-US" sz="1200" dirty="0"/>
              <a:t>（管理者用</a:t>
            </a:r>
            <a:r>
              <a:rPr lang="ja-JP" altLang="en-US" sz="1200" dirty="0" smtClean="0"/>
              <a:t>）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とは別になる。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r>
              <a:rPr lang="ja-JP" altLang="en-US" sz="1200" dirty="0"/>
              <a:t>　</a:t>
            </a:r>
            <a:r>
              <a:rPr lang="ja-JP" altLang="en-US" sz="1200" dirty="0" smtClean="0"/>
              <a:t>　　コールセンターのナレッジ</a:t>
            </a:r>
            <a:r>
              <a:rPr lang="ja-JP" altLang="en-US" sz="1200" dirty="0"/>
              <a:t>登録</a:t>
            </a:r>
            <a:r>
              <a:rPr lang="ja-JP" altLang="en-US" sz="1200" dirty="0" smtClean="0"/>
              <a:t>画面の検索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改修で対応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r>
              <a:rPr lang="ja-JP" altLang="en-US" sz="1200" dirty="0" smtClean="0"/>
              <a:t>　　　また、音声ファイル出力時に通話ログテーブルの</a:t>
            </a:r>
            <a:r>
              <a:rPr lang="ja-JP" altLang="en-US" sz="1200" dirty="0"/>
              <a:t>音声入力</a:t>
            </a:r>
            <a:r>
              <a:rPr lang="ja-JP" altLang="en-US" sz="1200" dirty="0" smtClean="0"/>
              <a:t>種別カラム（新規追加）から、マイク入力解析で登録した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r>
              <a:rPr lang="ja-JP" altLang="en-US" sz="1200" dirty="0"/>
              <a:t>　</a:t>
            </a:r>
            <a:r>
              <a:rPr lang="ja-JP" altLang="en-US" sz="1200" dirty="0" smtClean="0"/>
              <a:t>　　場合のみ音声ファイル出力を行う。ファイルアップロードでの解析はユーザが解析用ファイルを保持している</a:t>
            </a:r>
            <a:r>
              <a:rPr lang="ja-JP" altLang="en-US" sz="1200" dirty="0" smtClean="0"/>
              <a:t>想定</a:t>
            </a:r>
            <a:endParaRPr lang="en-US" altLang="ja-JP" sz="1200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/>
              <a:t>通話履歴管理画面（管理者用） 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コールセンターの通話履歴管理画面と同様</a:t>
            </a:r>
            <a:endParaRPr lang="en-US" altLang="ja-JP" sz="1200" dirty="0"/>
          </a:p>
          <a:p>
            <a:pPr lvl="1">
              <a:spcAft>
                <a:spcPts val="600"/>
              </a:spcAft>
            </a:pPr>
            <a:r>
              <a:rPr lang="ja-JP" altLang="en-US" sz="1200" dirty="0"/>
              <a:t>　　　一般ユーザ用とは通話者名検索、ソート機能、</a:t>
            </a:r>
            <a:r>
              <a:rPr lang="en-US" altLang="ja-JP" sz="1200" dirty="0"/>
              <a:t>API</a:t>
            </a:r>
            <a:r>
              <a:rPr lang="ja-JP" altLang="en-US" sz="1200" dirty="0"/>
              <a:t>の利用権限等が異なる。</a:t>
            </a:r>
            <a:endParaRPr lang="en-US" altLang="ja-JP" sz="1200" dirty="0"/>
          </a:p>
          <a:p>
            <a:pPr lvl="1">
              <a:spcAft>
                <a:spcPts val="600"/>
              </a:spcAft>
            </a:pPr>
            <a:r>
              <a:rPr lang="ja-JP" altLang="en-US" sz="1200" dirty="0"/>
              <a:t>　　　音声ファイル出力はマイク入力時</a:t>
            </a:r>
            <a:r>
              <a:rPr lang="ja-JP" altLang="en-US" sz="1200" dirty="0" smtClean="0"/>
              <a:t>のみ</a:t>
            </a:r>
            <a:endParaRPr lang="en-US" altLang="ja-JP" sz="12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>
                <a:solidFill>
                  <a:srgbClr val="FF0000"/>
                </a:solidFill>
              </a:rPr>
              <a:t>通話</a:t>
            </a:r>
            <a:r>
              <a:rPr lang="ja-JP" altLang="en-US" sz="1200" dirty="0" smtClean="0">
                <a:solidFill>
                  <a:srgbClr val="FF0000"/>
                </a:solidFill>
              </a:rPr>
              <a:t>ログテーブル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>
                <a:solidFill>
                  <a:srgbClr val="FF0000"/>
                </a:solidFill>
              </a:rPr>
              <a:t>ユーザ</a:t>
            </a:r>
            <a:r>
              <a:rPr lang="en-US" altLang="ja-JP" sz="1200" dirty="0" smtClean="0">
                <a:solidFill>
                  <a:srgbClr val="FF0000"/>
                </a:solidFill>
              </a:rPr>
              <a:t>ID</a:t>
            </a:r>
            <a:r>
              <a:rPr lang="ja-JP" altLang="en-US" sz="1200" dirty="0" smtClean="0">
                <a:solidFill>
                  <a:srgbClr val="FF0000"/>
                </a:solidFill>
              </a:rPr>
              <a:t>とユーザ名のカラムを追加（コールセンター</a:t>
            </a:r>
            <a:r>
              <a:rPr lang="ja-JP" altLang="en-US" sz="1200" dirty="0">
                <a:solidFill>
                  <a:srgbClr val="FF0000"/>
                </a:solidFill>
              </a:rPr>
              <a:t>は</a:t>
            </a:r>
            <a:r>
              <a:rPr lang="ja-JP" altLang="en-US" sz="1200" dirty="0" smtClean="0">
                <a:solidFill>
                  <a:srgbClr val="FF0000"/>
                </a:solidFill>
              </a:rPr>
              <a:t>通話者ログテーブルを利用）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マイク入力時は音声ファイル出力を可能とするが、ファイルアップロード時は不要。その区別をするためのカラムを</a:t>
            </a:r>
            <a:r>
              <a:rPr lang="ja-JP" altLang="en-US" sz="1200" dirty="0" smtClean="0"/>
              <a:t>追加</a:t>
            </a:r>
            <a:endParaRPr lang="en-US" altLang="ja-JP" sz="1200" dirty="0" smtClean="0"/>
          </a:p>
          <a:p>
            <a:pPr marL="285750" lvl="1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>
                <a:solidFill>
                  <a:srgbClr val="FF0000"/>
                </a:solidFill>
              </a:rPr>
              <a:t>通話</a:t>
            </a:r>
            <a:r>
              <a:rPr lang="ja-JP" altLang="en-US" sz="1200" dirty="0" smtClean="0">
                <a:solidFill>
                  <a:srgbClr val="FF0000"/>
                </a:solidFill>
              </a:rPr>
              <a:t>ログ</a:t>
            </a:r>
            <a:r>
              <a:rPr lang="ja-JP" altLang="en-US" sz="1200" dirty="0">
                <a:solidFill>
                  <a:srgbClr val="FF0000"/>
                </a:solidFill>
              </a:rPr>
              <a:t>詳細</a:t>
            </a:r>
            <a:r>
              <a:rPr lang="ja-JP" altLang="en-US" sz="1200" dirty="0" smtClean="0">
                <a:solidFill>
                  <a:srgbClr val="FF0000"/>
                </a:solidFill>
              </a:rPr>
              <a:t>テーブル</a:t>
            </a:r>
            <a:endParaRPr lang="en-US" altLang="ja-JP" sz="1200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音声</a:t>
            </a:r>
            <a:r>
              <a:rPr lang="ja-JP" altLang="en-US" sz="1200" dirty="0"/>
              <a:t>ファイル</a:t>
            </a:r>
            <a:r>
              <a:rPr lang="ja-JP" altLang="en-US" sz="1200" dirty="0" smtClean="0"/>
              <a:t>圧縮バッチ 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コールセンターのバッチ</a:t>
            </a:r>
            <a:r>
              <a:rPr lang="ja-JP" altLang="en-US" sz="1200" dirty="0"/>
              <a:t>と</a:t>
            </a:r>
            <a:r>
              <a:rPr lang="ja-JP" altLang="en-US" sz="1200" dirty="0" smtClean="0"/>
              <a:t>同様、通話</a:t>
            </a:r>
            <a:r>
              <a:rPr lang="ja-JP" altLang="en-US" sz="1200" dirty="0"/>
              <a:t>音声圧縮</a:t>
            </a:r>
            <a:r>
              <a:rPr lang="ja-JP" altLang="en-US" sz="1200" dirty="0" smtClean="0"/>
              <a:t>キューテーブルも同様に追加</a:t>
            </a:r>
            <a:endParaRPr lang="en-US" altLang="ja-JP" sz="1200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/>
              <a:t>音声ファイル削除バッチ 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コールセンターのバッチと</a:t>
            </a:r>
            <a:r>
              <a:rPr lang="ja-JP" altLang="en-US" sz="1200" dirty="0" smtClean="0"/>
              <a:t>同様</a:t>
            </a:r>
            <a:endParaRPr lang="en-US" altLang="ja-JP" sz="12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56109" y="764703"/>
            <a:ext cx="828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新規追加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4226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ian">
  <a:themeElements>
    <a:clrScheme name="earthian">
      <a:dk1>
        <a:sysClr val="windowText" lastClr="000000"/>
      </a:dk1>
      <a:lt1>
        <a:sysClr val="window" lastClr="FFFFFF"/>
      </a:lt1>
      <a:dk2>
        <a:srgbClr val="FF5050"/>
      </a:dk2>
      <a:lt2>
        <a:srgbClr val="FFCCFF"/>
      </a:lt2>
      <a:accent1>
        <a:srgbClr val="FF00FF"/>
      </a:accent1>
      <a:accent2>
        <a:srgbClr val="FF0000"/>
      </a:accent2>
      <a:accent3>
        <a:srgbClr val="FF9933"/>
      </a:accent3>
      <a:accent4>
        <a:srgbClr val="FFFF00"/>
      </a:accent4>
      <a:accent5>
        <a:srgbClr val="00FF00"/>
      </a:accent5>
      <a:accent6>
        <a:srgbClr val="0000FF"/>
      </a:accent6>
      <a:hlink>
        <a:srgbClr val="0000FF"/>
      </a:hlink>
      <a:folHlink>
        <a:srgbClr val="6600CC"/>
      </a:folHlink>
    </a:clrScheme>
    <a:fontScheme name="earthian">
      <a:majorFont>
        <a:latin typeface="Century Gothic"/>
        <a:ea typeface="Meiryo UI"/>
        <a:cs typeface=""/>
      </a:majorFont>
      <a:minorFont>
        <a:latin typeface="Century Gothic"/>
        <a:ea typeface="Meiryo UI"/>
        <a:cs typeface=""/>
      </a:minorFont>
    </a:fontScheme>
    <a:fmtScheme name="キュート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earthian</Template>
  <TotalTime>1810</TotalTime>
  <Words>556</Words>
  <Application>Microsoft Office PowerPoint</Application>
  <PresentationFormat>画面に合わせる (4:3)</PresentationFormat>
  <Paragraphs>223</Paragraphs>
  <Slides>12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earthian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itsukaha</dc:creator>
  <cp:lastModifiedBy>藤井 秀和</cp:lastModifiedBy>
  <cp:revision>389</cp:revision>
  <cp:lastPrinted>2017-10-06T08:40:34Z</cp:lastPrinted>
  <dcterms:created xsi:type="dcterms:W3CDTF">2017-10-03T01:32:08Z</dcterms:created>
  <dcterms:modified xsi:type="dcterms:W3CDTF">2018-03-26T05:22:08Z</dcterms:modified>
</cp:coreProperties>
</file>