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6" r:id="rId2"/>
    <p:sldId id="272" r:id="rId3"/>
    <p:sldId id="257" r:id="rId4"/>
    <p:sldId id="267" r:id="rId5"/>
    <p:sldId id="271" r:id="rId6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233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F182-0FBC-41C4-A1C3-38DA1B2101A6}" type="datetimeFigureOut">
              <a:rPr kumimoji="1" lang="ja-JP" altLang="en-US" smtClean="0"/>
              <a:t>2018/3/1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BEC4-91AD-436D-8E91-EE80CD7D13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4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6F6B0-78FB-4563-82B6-FAFC70DBCAB3}" type="datetime1">
              <a:rPr kumimoji="1" lang="ja-JP" altLang="en-US" smtClean="0"/>
              <a:t>2018/3/1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196131"/>
          </a:xfrm>
          <a:prstGeom prst="rect">
            <a:avLst/>
          </a:prstGeom>
        </p:spPr>
        <p:txBody>
          <a:bodyPr anchor="b"/>
          <a:lstStyle>
            <a:lvl1pPr algn="ctr">
              <a:defRPr sz="1000"/>
            </a:lvl1pPr>
          </a:lstStyle>
          <a:p>
            <a:r>
              <a:rPr lang="en-US" altLang="ja-JP" smtClean="0"/>
              <a:t>【</a:t>
            </a:r>
            <a:r>
              <a:rPr lang="ja-JP" altLang="en-US" smtClean="0"/>
              <a:t>決定</a:t>
            </a:r>
            <a:r>
              <a:rPr lang="en-US" altLang="ja-JP" smtClean="0"/>
              <a:t>】</a:t>
            </a:r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8244408" y="6475254"/>
            <a:ext cx="71045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000" smtClean="0"/>
              <a:t>Page.</a:t>
            </a:r>
            <a:fld id="{B2C91863-8375-499F-907A-C01FB56759A1}" type="slidenum">
              <a:rPr kumimoji="1" lang="en-US" altLang="ja-JP" sz="1000" smtClean="0"/>
              <a:pPr algn="r"/>
              <a:t>‹#›</a:t>
            </a:fld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109301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843623" y="2420888"/>
            <a:ext cx="5626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AI</a:t>
            </a:r>
            <a:r>
              <a:rPr lang="ja-JP" altLang="en-US" dirty="0"/>
              <a:t>ボイスアナリティクス</a:t>
            </a:r>
            <a:endParaRPr lang="en-US" altLang="ja-JP" dirty="0" smtClean="0"/>
          </a:p>
          <a:p>
            <a:pPr algn="ctr"/>
            <a:r>
              <a:rPr lang="ja-JP" altLang="en-US" dirty="0"/>
              <a:t>音声ファイルアップロード解析機能のファイル形式</a:t>
            </a:r>
            <a:r>
              <a:rPr lang="ja-JP" altLang="en-US" dirty="0"/>
              <a:t>拡張の検討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5396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+mn-ea"/>
              </a:rPr>
              <a:t>概要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kumimoji="1" lang="ja-JP" altLang="en-US" sz="1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72085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200" dirty="0" smtClean="0"/>
              <a:t>現在、</a:t>
            </a:r>
            <a:r>
              <a:rPr lang="en-US" altLang="ja-JP" sz="1200" dirty="0"/>
              <a:t>AI</a:t>
            </a:r>
            <a:r>
              <a:rPr lang="ja-JP" altLang="en-US" sz="1200" dirty="0" smtClean="0"/>
              <a:t>ボイスアナリティクスの音声</a:t>
            </a:r>
            <a:r>
              <a:rPr lang="ja-JP" altLang="en-US" sz="1200" dirty="0"/>
              <a:t>ファイルアップロード</a:t>
            </a:r>
            <a:r>
              <a:rPr lang="ja-JP" altLang="en-US" sz="1200" dirty="0" smtClean="0"/>
              <a:t>解析機能は、対応するファイル形式が</a:t>
            </a:r>
            <a:r>
              <a:rPr lang="en-US" altLang="ja-JP" sz="1200" dirty="0" smtClean="0"/>
              <a:t>wav</a:t>
            </a:r>
            <a:r>
              <a:rPr lang="ja-JP" altLang="en-US" sz="1200" dirty="0" smtClean="0"/>
              <a:t>のみとなっており、</a:t>
            </a:r>
            <a:r>
              <a:rPr lang="en-US" altLang="ja-JP" sz="1200" dirty="0"/>
              <a:t>m</a:t>
            </a:r>
            <a:r>
              <a:rPr lang="en-US" altLang="ja-JP" sz="1200" dirty="0" smtClean="0"/>
              <a:t>p3</a:t>
            </a:r>
            <a:r>
              <a:rPr lang="ja-JP" altLang="en-US" sz="1200" dirty="0" err="1" smtClean="0"/>
              <a:t>、</a:t>
            </a:r>
            <a:r>
              <a:rPr lang="en-US" altLang="ja-JP" sz="1200" dirty="0" smtClean="0"/>
              <a:t>m4a</a:t>
            </a:r>
            <a:r>
              <a:rPr lang="ja-JP" altLang="en-US" sz="1200" dirty="0" smtClean="0"/>
              <a:t>等他のファイル形式にも</a:t>
            </a:r>
            <a:r>
              <a:rPr lang="ja-JP" altLang="en-US" sz="1200" dirty="0" smtClean="0"/>
              <a:t>拡張</a:t>
            </a:r>
            <a:r>
              <a:rPr lang="ja-JP" altLang="en-US" sz="1200" dirty="0" smtClean="0"/>
              <a:t>対応する</a:t>
            </a:r>
            <a:r>
              <a:rPr lang="ja-JP" altLang="en-US" sz="1200" dirty="0" smtClean="0"/>
              <a:t>。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309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21790" y="731704"/>
            <a:ext cx="3600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</a:rPr>
              <a:t>画面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11960" y="1422649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 smtClean="0"/>
              <a:t>解析用ファイルを選択後、</a:t>
            </a:r>
            <a:endParaRPr lang="en-US" altLang="ja-JP" sz="1000" dirty="0" smtClean="0"/>
          </a:p>
          <a:p>
            <a:r>
              <a:rPr lang="ja-JP" altLang="en-US" sz="1000" dirty="0" smtClean="0"/>
              <a:t>「解析</a:t>
            </a:r>
            <a:r>
              <a:rPr kumimoji="1" lang="ja-JP" altLang="en-US" sz="1000" dirty="0" smtClean="0"/>
              <a:t>開始」ボタン押下時に</a:t>
            </a:r>
            <a:r>
              <a:rPr lang="ja-JP" altLang="en-US" sz="1000" dirty="0" smtClean="0"/>
              <a:t>ファイルを送信</a:t>
            </a:r>
            <a:endParaRPr lang="en-US" altLang="ja-JP" sz="10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42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101790" y="731704"/>
            <a:ext cx="36000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1200" smtClean="0">
                <a:solidFill>
                  <a:schemeClr val="bg1"/>
                </a:solidFill>
              </a:rPr>
              <a:t>サーバ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101790" y="1008703"/>
            <a:ext cx="3600000" cy="540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12" name="直線矢印コネクタ 11"/>
          <p:cNvCxnSpPr>
            <a:stCxn id="8" idx="3"/>
            <a:endCxn id="19" idx="1"/>
          </p:cNvCxnSpPr>
          <p:nvPr/>
        </p:nvCxnSpPr>
        <p:spPr>
          <a:xfrm flipV="1">
            <a:off x="3723811" y="1612831"/>
            <a:ext cx="1712285" cy="987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279416" y="1340768"/>
            <a:ext cx="615553" cy="2010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000" dirty="0" smtClean="0"/>
              <a:t>ファイル送信</a:t>
            </a:r>
            <a:endParaRPr kumimoji="1" lang="en-US" altLang="ja-JP" sz="10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36096" y="1412776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ja-JP" altLang="en-US" sz="1000" dirty="0"/>
              <a:t>音声ファイル</a:t>
            </a:r>
            <a:r>
              <a:rPr lang="ja-JP" altLang="en-US" sz="1000" dirty="0" smtClean="0"/>
              <a:t>を一時保存</a:t>
            </a:r>
            <a:r>
              <a:rPr lang="ja-JP" altLang="en-US" sz="1000" dirty="0"/>
              <a:t>：</a:t>
            </a:r>
            <a:endParaRPr lang="en-US" altLang="ja-JP" sz="1000" dirty="0"/>
          </a:p>
          <a:p>
            <a:r>
              <a:rPr lang="ja-JP" altLang="en-US" sz="1000" dirty="0"/>
              <a:t>　　　　送信された音声データ</a:t>
            </a:r>
            <a:r>
              <a:rPr lang="ja-JP" altLang="en-US" sz="1000" dirty="0" smtClean="0"/>
              <a:t>を保存する</a:t>
            </a:r>
            <a:endParaRPr lang="en-US" altLang="ja-JP" sz="10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47316" y="3849086"/>
            <a:ext cx="3065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ja-JP" altLang="en-US" sz="1000" dirty="0" smtClean="0"/>
              <a:t>音声</a:t>
            </a:r>
            <a:r>
              <a:rPr lang="ja-JP" altLang="en-US" sz="1000" dirty="0"/>
              <a:t>解析（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呼び出し</a:t>
            </a:r>
            <a:r>
              <a:rPr lang="ja-JP" altLang="en-US" sz="1000" dirty="0" smtClean="0"/>
              <a:t>）</a:t>
            </a:r>
            <a:endParaRPr lang="en-US" altLang="ja-JP" sz="1000" dirty="0" smtClean="0"/>
          </a:p>
          <a:p>
            <a:pPr marL="228600" indent="-228600">
              <a:buAutoNum type="arabicPeriod"/>
            </a:pPr>
            <a:r>
              <a:rPr lang="ja-JP" altLang="en-US" sz="1000" dirty="0" smtClean="0"/>
              <a:t>音声ファイルのデータを分割して</a:t>
            </a:r>
            <a:r>
              <a:rPr lang="en-US" altLang="ja-JP" sz="1000" dirty="0" err="1" smtClean="0"/>
              <a:t>Recaius</a:t>
            </a:r>
            <a:r>
              <a:rPr lang="ja-JP" altLang="en-US" sz="1000" dirty="0" smtClean="0"/>
              <a:t> に送信する</a:t>
            </a:r>
            <a:endParaRPr lang="en-US" altLang="ja-JP" sz="10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305309" y="5003304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00" dirty="0" smtClean="0"/>
              <a:t>解析結果</a:t>
            </a:r>
            <a:endParaRPr kumimoji="1"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616361" y="1422649"/>
            <a:ext cx="736517" cy="507190"/>
            <a:chOff x="557280" y="1261422"/>
            <a:chExt cx="736517" cy="507190"/>
          </a:xfrm>
        </p:grpSpPr>
        <p:sp>
          <p:nvSpPr>
            <p:cNvPr id="5" name="正方形/長方形 4"/>
            <p:cNvSpPr/>
            <p:nvPr/>
          </p:nvSpPr>
          <p:spPr>
            <a:xfrm>
              <a:off x="557280" y="1261422"/>
              <a:ext cx="72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/>
                <a:t>解析</a:t>
              </a:r>
              <a:r>
                <a:rPr kumimoji="1" lang="ja-JP" altLang="en-US" sz="1000" dirty="0" smtClean="0"/>
                <a:t>開始</a:t>
              </a:r>
              <a:endParaRPr kumimoji="1" lang="ja-JP" altLang="en-US" sz="1000" dirty="0"/>
            </a:p>
          </p:txBody>
        </p:sp>
        <p:sp>
          <p:nvSpPr>
            <p:cNvPr id="47" name="上矢印 46"/>
            <p:cNvSpPr/>
            <p:nvPr/>
          </p:nvSpPr>
          <p:spPr>
            <a:xfrm rot="19915198">
              <a:off x="1113797" y="1480612"/>
              <a:ext cx="180000" cy="288000"/>
            </a:xfrm>
            <a:prstGeom prst="upArrow">
              <a:avLst>
                <a:gd name="adj1" fmla="val 14601"/>
                <a:gd name="adj2" fmla="val 1268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0" name="テキスト ボックス 49"/>
          <p:cNvSpPr txBox="1"/>
          <p:nvPr/>
        </p:nvSpPr>
        <p:spPr>
          <a:xfrm>
            <a:off x="1394231" y="4766955"/>
            <a:ext cx="1837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解析結果を通話内容として表示</a:t>
            </a:r>
            <a:endParaRPr lang="en-US" altLang="ja-JP" sz="1000" dirty="0"/>
          </a:p>
        </p:txBody>
      </p:sp>
      <p:cxnSp>
        <p:nvCxnSpPr>
          <p:cNvPr id="51" name="直線矢印コネクタ 50"/>
          <p:cNvCxnSpPr>
            <a:stCxn id="54" idx="1"/>
            <a:endCxn id="50" idx="3"/>
          </p:cNvCxnSpPr>
          <p:nvPr/>
        </p:nvCxnSpPr>
        <p:spPr>
          <a:xfrm flipH="1">
            <a:off x="3231593" y="4867999"/>
            <a:ext cx="2215723" cy="2206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447316" y="4437112"/>
            <a:ext cx="30812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000" dirty="0" smtClean="0"/>
              <a:t>すべて</a:t>
            </a:r>
            <a:r>
              <a:rPr lang="ja-JP" altLang="en-US" sz="1000" dirty="0"/>
              <a:t>の音声解析終了（</a:t>
            </a:r>
            <a:r>
              <a:rPr lang="en-US" altLang="ja-JP" sz="1000" dirty="0" err="1"/>
              <a:t>Recaius</a:t>
            </a:r>
            <a:r>
              <a:rPr lang="ja-JP" altLang="en-US" sz="1000" dirty="0"/>
              <a:t> セッション終了）</a:t>
            </a:r>
            <a:endParaRPr lang="en-US" altLang="ja-JP" sz="10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000" dirty="0"/>
              <a:t>利用時間テーブル更新</a:t>
            </a:r>
            <a:endParaRPr lang="en-US" altLang="ja-JP" sz="10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000" dirty="0"/>
              <a:t>解析結果を返信</a:t>
            </a:r>
            <a:endParaRPr lang="en-US" altLang="ja-JP" sz="10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000" dirty="0"/>
              <a:t>一時ディレクトリのファイルを削除する</a:t>
            </a:r>
            <a:endParaRPr lang="en-US" altLang="ja-JP" sz="1000" dirty="0"/>
          </a:p>
          <a:p>
            <a:pPr marL="228600" indent="-228600">
              <a:buFont typeface="+mj-lt"/>
              <a:buAutoNum type="arabicPeriod"/>
            </a:pPr>
            <a:endParaRPr lang="en-US" altLang="ja-JP" sz="1000" dirty="0" smtClean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57280" y="2996952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（解析中）</a:t>
            </a:r>
            <a:endParaRPr kumimoji="1" lang="en-US" altLang="ja-JP" sz="1000" dirty="0" smtClean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686495" y="6139390"/>
            <a:ext cx="2015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 algn="r"/>
            <a:r>
              <a:rPr lang="en-US" altLang="ja-JP" sz="1000" smtClean="0"/>
              <a:t>API</a:t>
            </a:r>
            <a:r>
              <a:rPr lang="ja-JP" altLang="en-US" sz="1000" smtClean="0"/>
              <a:t> 内の処理詳細は実装時に検討</a:t>
            </a:r>
            <a:endParaRPr kumimoji="1" lang="en-US" altLang="ja-JP" sz="100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音声ファイルアップロード時のファイル形式変換タイミング</a:t>
            </a:r>
            <a:endParaRPr kumimoji="1" lang="ja-JP" altLang="en-US" sz="16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436096" y="1910094"/>
            <a:ext cx="3265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ja-JP" altLang="en-US" sz="1000" dirty="0">
                <a:solidFill>
                  <a:srgbClr val="FF0000"/>
                </a:solidFill>
              </a:rPr>
              <a:t>音声</a:t>
            </a:r>
            <a:r>
              <a:rPr lang="ja-JP" altLang="en-US" sz="1000" dirty="0" smtClean="0">
                <a:solidFill>
                  <a:srgbClr val="FF0000"/>
                </a:solidFill>
              </a:rPr>
              <a:t>ファイルの形式チェックと変換：</a:t>
            </a:r>
            <a:endParaRPr lang="en-US" altLang="ja-JP" sz="1000" dirty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　</a:t>
            </a:r>
            <a:r>
              <a:rPr lang="ja-JP" altLang="en-US" sz="1000" dirty="0" smtClean="0">
                <a:solidFill>
                  <a:srgbClr val="FF0000"/>
                </a:solidFill>
              </a:rPr>
              <a:t>　　一時ファイルのファイル形式が</a:t>
            </a:r>
            <a:r>
              <a:rPr lang="en-US" altLang="ja-JP" sz="1000" dirty="0" smtClean="0">
                <a:solidFill>
                  <a:srgbClr val="FF0000"/>
                </a:solidFill>
              </a:rPr>
              <a:t>wav</a:t>
            </a:r>
            <a:r>
              <a:rPr lang="ja-JP" altLang="en-US" sz="1000" dirty="0" smtClean="0">
                <a:solidFill>
                  <a:srgbClr val="FF0000"/>
                </a:solidFill>
              </a:rPr>
              <a:t>以外の場合、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>
                <a:solidFill>
                  <a:srgbClr val="FF0000"/>
                </a:solidFill>
              </a:rPr>
              <a:t>　</a:t>
            </a:r>
            <a:r>
              <a:rPr lang="ja-JP" altLang="en-US" sz="1000" dirty="0" smtClean="0">
                <a:solidFill>
                  <a:srgbClr val="FF0000"/>
                </a:solidFill>
              </a:rPr>
              <a:t>　　</a:t>
            </a:r>
            <a:r>
              <a:rPr lang="en-US" altLang="ja-JP" sz="1000" dirty="0" err="1" smtClean="0">
                <a:solidFill>
                  <a:srgbClr val="FF0000"/>
                </a:solidFill>
              </a:rPr>
              <a:t>ffmpeg</a:t>
            </a:r>
            <a:r>
              <a:rPr lang="ja-JP" altLang="en-US" sz="1000" dirty="0" smtClean="0">
                <a:solidFill>
                  <a:srgbClr val="FF0000"/>
                </a:solidFill>
              </a:rPr>
              <a:t>（</a:t>
            </a:r>
            <a:r>
              <a:rPr lang="ja-JP" altLang="en-US" sz="1000" dirty="0" smtClean="0">
                <a:solidFill>
                  <a:srgbClr val="FF0000"/>
                </a:solidFill>
                <a:latin typeface="+mj-ea"/>
              </a:rPr>
              <a:t>外部</a:t>
            </a:r>
            <a:r>
              <a:rPr lang="ja-JP" altLang="en-US" sz="1000" dirty="0">
                <a:solidFill>
                  <a:srgbClr val="FF0000"/>
                </a:solidFill>
                <a:latin typeface="+mj-ea"/>
              </a:rPr>
              <a:t>プロセス</a:t>
            </a:r>
            <a:r>
              <a:rPr lang="en-US" altLang="ja-JP" sz="1000" dirty="0">
                <a:solidFill>
                  <a:srgbClr val="FF0000"/>
                </a:solidFill>
                <a:latin typeface="+mj-ea"/>
              </a:rPr>
              <a:t>)</a:t>
            </a:r>
            <a:r>
              <a:rPr lang="ja-JP" altLang="en-US" sz="1000" dirty="0" smtClean="0">
                <a:solidFill>
                  <a:srgbClr val="FF0000"/>
                </a:solidFill>
              </a:rPr>
              <a:t>で</a:t>
            </a:r>
            <a:r>
              <a:rPr lang="en-US" altLang="ja-JP" sz="1000" dirty="0" smtClean="0">
                <a:solidFill>
                  <a:srgbClr val="FF0000"/>
                </a:solidFill>
              </a:rPr>
              <a:t>wav</a:t>
            </a:r>
            <a:r>
              <a:rPr lang="ja-JP" altLang="en-US" sz="1000" dirty="0" smtClean="0">
                <a:solidFill>
                  <a:srgbClr val="FF0000"/>
                </a:solidFill>
              </a:rPr>
              <a:t>形式に変換、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ja-JP" altLang="en-US" sz="1000" dirty="0" smtClean="0">
                <a:sym typeface="Wingdings" panose="05000000000000000000" pitchFamily="2" charset="2"/>
              </a:rPr>
              <a:t>　　　</a:t>
            </a:r>
            <a:r>
              <a:rPr lang="ja-JP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一時</a:t>
            </a:r>
            <a:r>
              <a:rPr lang="ja-JP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ファイルディレクトリに出力</a:t>
            </a:r>
            <a:r>
              <a:rPr lang="ja-JP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する</a:t>
            </a:r>
            <a:endParaRPr lang="en-US" altLang="ja-JP" sz="1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ja-JP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　　　元の一時ファイルは</a:t>
            </a:r>
            <a:r>
              <a:rPr lang="ja-JP" altLang="en-US" sz="1000" dirty="0" smtClean="0">
                <a:solidFill>
                  <a:srgbClr val="FF0000"/>
                </a:solidFill>
              </a:rPr>
              <a:t>削除</a:t>
            </a:r>
            <a:r>
              <a:rPr lang="ja-JP" altLang="en-US" sz="1000" dirty="0">
                <a:solidFill>
                  <a:srgbClr val="FF0000"/>
                </a:solidFill>
              </a:rPr>
              <a:t>する</a:t>
            </a:r>
            <a:endParaRPr lang="en-US" altLang="ja-JP" sz="1000" dirty="0">
              <a:solidFill>
                <a:srgbClr val="FF0000"/>
              </a:solidFill>
            </a:endParaRPr>
          </a:p>
          <a:p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>
                <a:solidFill>
                  <a:srgbClr val="FF0000"/>
                </a:solidFill>
                <a:sym typeface="Wingdings" panose="05000000000000000000" pitchFamily="2" charset="2"/>
              </a:rPr>
              <a:t>※</a:t>
            </a:r>
            <a:r>
              <a:rPr lang="ja-JP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処理に比較的時間がかかるため</a:t>
            </a:r>
            <a:r>
              <a:rPr lang="en-US" altLang="ja-JP" sz="1000" dirty="0" err="1">
                <a:solidFill>
                  <a:srgbClr val="FF0000"/>
                </a:solidFill>
                <a:sym typeface="Wingdings" panose="05000000000000000000" pitchFamily="2" charset="2"/>
              </a:rPr>
              <a:t>ffmpeg</a:t>
            </a:r>
            <a:r>
              <a:rPr lang="ja-JP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の</a:t>
            </a:r>
            <a:endParaRPr lang="en-US" altLang="ja-JP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ja-JP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　　プロセス数多くなり過ぎないように上限値を</a:t>
            </a:r>
            <a:endParaRPr lang="en-US" altLang="ja-JP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ja-JP" altLang="en-US" sz="1000" dirty="0">
                <a:solidFill>
                  <a:srgbClr val="FF0000"/>
                </a:solidFill>
                <a:sym typeface="Wingdings" panose="05000000000000000000" pitchFamily="2" charset="2"/>
              </a:rPr>
              <a:t>　　設定ファイに定義して制御する</a:t>
            </a:r>
            <a:endParaRPr lang="en-US" altLang="ja-JP" sz="1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ja-JP" sz="1000" dirty="0">
              <a:solidFill>
                <a:srgbClr val="FF0000"/>
              </a:solidFill>
            </a:endParaRPr>
          </a:p>
          <a:p>
            <a:r>
              <a:rPr lang="ja-JP" altLang="en-US" sz="1000" dirty="0" smtClean="0"/>
              <a:t>以下は既存の</a:t>
            </a:r>
            <a:r>
              <a:rPr lang="ja-JP" altLang="en-US" sz="1000" dirty="0"/>
              <a:t>リカイアス音声解析処理</a:t>
            </a:r>
            <a:endParaRPr lang="en-US" altLang="ja-JP" sz="1000" dirty="0"/>
          </a:p>
          <a:p>
            <a:endParaRPr lang="en-US" altLang="ja-JP" sz="1000" dirty="0" smtClean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81682" y="4653136"/>
            <a:ext cx="854679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kumimoji="1" lang="ja-JP" altLang="en-US" sz="1000" dirty="0" smtClean="0"/>
              <a:t>（解析完了）</a:t>
            </a:r>
            <a:endParaRPr kumimoji="1" lang="en-US" altLang="ja-JP" sz="1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394231" y="2924944"/>
            <a:ext cx="251196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ja-JP" sz="1000" dirty="0" smtClean="0"/>
          </a:p>
          <a:p>
            <a:pPr algn="ctr"/>
            <a:endParaRPr lang="en-US" altLang="ja-JP" sz="1000" dirty="0" smtClean="0"/>
          </a:p>
          <a:p>
            <a:pPr algn="ctr"/>
            <a:r>
              <a:rPr lang="ja-JP" altLang="en-US" sz="1000" dirty="0" smtClean="0"/>
              <a:t>解析が完了するまで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画面を操作できなくする</a:t>
            </a:r>
            <a:endParaRPr lang="en-US" altLang="ja-JP" sz="1000" dirty="0" smtClean="0"/>
          </a:p>
          <a:p>
            <a:pPr algn="ctr"/>
            <a:endParaRPr lang="en-US" altLang="ja-JP" sz="1000" dirty="0" smtClean="0"/>
          </a:p>
          <a:p>
            <a:pPr algn="ctr"/>
            <a:endParaRPr lang="en-US" altLang="ja-JP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412487" y="1782649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・</a:t>
            </a:r>
            <a:r>
              <a:rPr lang="ja-JP" altLang="en-US" sz="1000" dirty="0"/>
              <a:t>「音声ファイル</a:t>
            </a:r>
            <a:r>
              <a:rPr lang="ja-JP" altLang="en-US" sz="1000" dirty="0" smtClean="0"/>
              <a:t>認識</a:t>
            </a:r>
            <a:r>
              <a:rPr kumimoji="1" lang="ja-JP" altLang="en-US" sz="1000" dirty="0" smtClean="0"/>
              <a:t>」</a:t>
            </a:r>
            <a:r>
              <a:rPr kumimoji="1" lang="en-US" altLang="ja-JP" sz="1000" dirty="0" smtClean="0"/>
              <a:t>API</a:t>
            </a:r>
          </a:p>
          <a:p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62129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ボックス 3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+mn-ea"/>
              </a:rPr>
              <a:t>API</a:t>
            </a:r>
            <a:r>
              <a:rPr lang="ja-JP" altLang="en-US" sz="1600" dirty="0">
                <a:latin typeface="+mn-ea"/>
              </a:rPr>
              <a:t> </a:t>
            </a:r>
            <a:r>
              <a:rPr lang="ja-JP" altLang="en-US" sz="1600" dirty="0" smtClean="0">
                <a:latin typeface="+mn-ea"/>
              </a:rPr>
              <a:t>改修</a:t>
            </a:r>
            <a:endParaRPr lang="ja-JP" altLang="en-US" sz="1600" dirty="0"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7544" y="720854"/>
            <a:ext cx="82809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dirty="0"/>
              <a:t>音声ファイル認識</a:t>
            </a:r>
            <a:r>
              <a:rPr lang="en-US" altLang="ja-JP" sz="1200" dirty="0"/>
              <a:t>API</a:t>
            </a:r>
            <a:r>
              <a:rPr lang="ja-JP" altLang="en-US" sz="1200" dirty="0" smtClean="0"/>
              <a:t>　　</a:t>
            </a:r>
            <a:r>
              <a:rPr lang="en-US" altLang="ja-JP" sz="1200" dirty="0" smtClean="0"/>
              <a:t>【</a:t>
            </a:r>
            <a:r>
              <a:rPr lang="ja-JP" altLang="en-US" sz="1200" dirty="0" smtClean="0"/>
              <a:t>改修</a:t>
            </a:r>
            <a:r>
              <a:rPr lang="en-US" altLang="ja-JP" sz="1200" dirty="0" smtClean="0"/>
              <a:t>】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一時ファイルのファイル形式を判断し、</a:t>
            </a:r>
            <a:r>
              <a:rPr lang="en-US" altLang="ja-JP" sz="1200" dirty="0" smtClean="0"/>
              <a:t>wav</a:t>
            </a:r>
            <a:r>
              <a:rPr lang="ja-JP" altLang="en-US" sz="1200" dirty="0" smtClean="0"/>
              <a:t>以外は</a:t>
            </a:r>
            <a:r>
              <a:rPr lang="en-US" altLang="ja-JP" sz="1200" dirty="0" err="1" smtClean="0"/>
              <a:t>ffmpeg</a:t>
            </a:r>
            <a:r>
              <a:rPr lang="ja-JP" altLang="en-US" sz="1200" dirty="0" smtClean="0"/>
              <a:t>で</a:t>
            </a:r>
            <a:r>
              <a:rPr lang="en-US" altLang="ja-JP" sz="1200" dirty="0" smtClean="0"/>
              <a:t>wav</a:t>
            </a:r>
            <a:r>
              <a:rPr lang="ja-JP" altLang="en-US" sz="1200" dirty="0" smtClean="0"/>
              <a:t>に変換</a:t>
            </a:r>
            <a:r>
              <a:rPr kumimoji="1" lang="ja-JP" altLang="en-US" sz="1200" dirty="0" smtClean="0"/>
              <a:t>する</a:t>
            </a:r>
            <a:endParaRPr kumimoji="1" lang="en-US" altLang="ja-JP" sz="1200" dirty="0" smtClean="0"/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 smtClean="0"/>
              <a:t>変換前の一時ファイルは削除する</a:t>
            </a:r>
            <a:endParaRPr lang="en-US" altLang="ja-JP" sz="1200" dirty="0" smtClean="0"/>
          </a:p>
          <a:p>
            <a:pPr lvl="1">
              <a:spcAft>
                <a:spcPts val="600"/>
              </a:spcAft>
            </a:pPr>
            <a:r>
              <a:rPr lang="en-US" altLang="ja-JP" sz="1200" dirty="0" smtClean="0"/>
              <a:t>※</a:t>
            </a:r>
            <a:r>
              <a:rPr lang="en-US" altLang="ja-JP" sz="1200" dirty="0" err="1" smtClean="0"/>
              <a:t>ffmpeg</a:t>
            </a:r>
            <a:r>
              <a:rPr lang="ja-JP" altLang="en-US" sz="1200" dirty="0" smtClean="0"/>
              <a:t>処理はコールセンターの音声ファイル出力機能などを参考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619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ボックス 43"/>
          <p:cNvSpPr txBox="1"/>
          <p:nvPr/>
        </p:nvSpPr>
        <p:spPr>
          <a:xfrm>
            <a:off x="323528" y="332656"/>
            <a:ext cx="856895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備考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800708"/>
            <a:ext cx="5832648" cy="25202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r>
              <a:rPr lang="ja-JP" altLang="en-US" sz="1000" dirty="0" smtClean="0">
                <a:latin typeface="+mj-ea"/>
                <a:ea typeface="+mj-ea"/>
              </a:rPr>
              <a:t>■</a:t>
            </a:r>
            <a:r>
              <a:rPr lang="en-US" altLang="ja-JP" sz="1000" dirty="0" err="1" smtClean="0">
                <a:latin typeface="+mj-ea"/>
                <a:ea typeface="+mj-ea"/>
              </a:rPr>
              <a:t>ffmpeg</a:t>
            </a:r>
            <a:r>
              <a:rPr lang="ja-JP" altLang="en-US" sz="1000" dirty="0" smtClean="0">
                <a:latin typeface="+mj-ea"/>
                <a:ea typeface="+mj-ea"/>
              </a:rPr>
              <a:t>で</a:t>
            </a:r>
            <a:r>
              <a:rPr lang="en-US" altLang="ja-JP" sz="1000" dirty="0" smtClean="0">
                <a:latin typeface="+mj-ea"/>
                <a:ea typeface="+mj-ea"/>
              </a:rPr>
              <a:t>wav</a:t>
            </a:r>
            <a:r>
              <a:rPr lang="ja-JP" altLang="en-US" sz="1000" dirty="0">
                <a:latin typeface="+mj-ea"/>
                <a:ea typeface="+mj-ea"/>
              </a:rPr>
              <a:t>形式に変換可能なファイル</a:t>
            </a:r>
            <a:r>
              <a:rPr lang="ja-JP" altLang="en-US" sz="1000" dirty="0" smtClean="0">
                <a:latin typeface="+mj-ea"/>
                <a:ea typeface="+mj-ea"/>
              </a:rPr>
              <a:t>形式を調査</a:t>
            </a:r>
            <a:endParaRPr lang="ja-JP" altLang="en-US" sz="1000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1" y="1556792"/>
            <a:ext cx="7992886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200" dirty="0" err="1">
                <a:solidFill>
                  <a:schemeClr val="bg1"/>
                </a:solidFill>
              </a:rPr>
              <a:t>ffmpeg</a:t>
            </a:r>
            <a:r>
              <a:rPr lang="ja-JP" altLang="en-US" sz="1200" dirty="0">
                <a:solidFill>
                  <a:schemeClr val="bg1"/>
                </a:solidFill>
              </a:rPr>
              <a:t>で</a:t>
            </a:r>
            <a:r>
              <a:rPr lang="en-US" altLang="ja-JP" sz="1200" dirty="0">
                <a:solidFill>
                  <a:schemeClr val="bg1"/>
                </a:solidFill>
              </a:rPr>
              <a:t>wav</a:t>
            </a:r>
            <a:r>
              <a:rPr lang="ja-JP" altLang="en-US" sz="1200" dirty="0">
                <a:solidFill>
                  <a:schemeClr val="bg1"/>
                </a:solidFill>
              </a:rPr>
              <a:t>形式に変換可能なファイル形式を調査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1560" y="1843097"/>
            <a:ext cx="7992887" cy="2594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1560" y="2025630"/>
            <a:ext cx="2710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1.</a:t>
            </a:r>
            <a:r>
              <a:rPr kumimoji="1" lang="ja-JP" altLang="en-US" sz="1000" dirty="0" smtClean="0"/>
              <a:t>変換可能だった拡張子</a:t>
            </a:r>
            <a:endParaRPr kumimoji="1" lang="en-US" altLang="ja-JP" sz="1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1560" y="2750731"/>
            <a:ext cx="2710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2.</a:t>
            </a:r>
            <a:r>
              <a:rPr kumimoji="1" lang="ja-JP" altLang="en-US" sz="1000" dirty="0" smtClean="0"/>
              <a:t>変換不可だった拡張子</a:t>
            </a:r>
            <a:endParaRPr kumimoji="1" lang="en-US" altLang="ja-JP" sz="10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1498" y="2295542"/>
            <a:ext cx="7122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.</a:t>
            </a:r>
            <a:r>
              <a:rPr lang="en-US" altLang="ja-JP" sz="1000" dirty="0" smtClean="0"/>
              <a:t>mp3</a:t>
            </a:r>
            <a:r>
              <a:rPr lang="ja-JP" altLang="en-US" sz="1000" dirty="0" smtClean="0"/>
              <a:t>　</a:t>
            </a:r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wma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.wav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.m4a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aac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avi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.mpg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.mpeg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wmv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asf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.m4v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mov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dss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divx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.m2ts</a:t>
            </a:r>
            <a:r>
              <a:rPr lang="ja-JP" altLang="en-US" sz="1000" dirty="0"/>
              <a:t>　</a:t>
            </a:r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vob</a:t>
            </a:r>
            <a:endParaRPr kumimoji="1" lang="en-US" altLang="ja-JP" sz="1000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79442" y="2996952"/>
            <a:ext cx="7122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msv</a:t>
            </a:r>
            <a:r>
              <a:rPr lang="en-US" altLang="ja-JP" sz="1000" dirty="0" smtClean="0"/>
              <a:t> </a:t>
            </a:r>
            <a:r>
              <a:rPr lang="ja-JP" altLang="en-US" sz="1000" dirty="0" smtClean="0"/>
              <a:t>　</a:t>
            </a:r>
            <a:r>
              <a:rPr lang="en-US" altLang="ja-JP" sz="1000" dirty="0" smtClean="0"/>
              <a:t>.</a:t>
            </a:r>
            <a:r>
              <a:rPr lang="en-US" altLang="ja-JP" sz="1000" dirty="0" err="1" smtClean="0"/>
              <a:t>asx</a:t>
            </a:r>
            <a:endParaRPr kumimoji="1" lang="en-US" altLang="ja-JP" sz="10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1561" y="3429000"/>
            <a:ext cx="2710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3</a:t>
            </a:r>
            <a:r>
              <a:rPr kumimoji="1" lang="en-US" altLang="ja-JP" sz="1000" dirty="0" smtClean="0"/>
              <a:t>.</a:t>
            </a:r>
            <a:r>
              <a:rPr kumimoji="1" lang="ja-JP" altLang="en-US" sz="1000" dirty="0" smtClean="0"/>
              <a:t>変換不明な拡張子</a:t>
            </a:r>
            <a:endParaRPr kumimoji="1" lang="en-US" altLang="ja-JP" sz="10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79442" y="3686835"/>
            <a:ext cx="7122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/>
              <a:t>.</a:t>
            </a:r>
            <a:r>
              <a:rPr lang="en-US" altLang="ja-JP" sz="1000" dirty="0" err="1"/>
              <a:t>avf</a:t>
            </a:r>
            <a:endParaRPr kumimoji="1" lang="en-US" altLang="ja-JP" sz="10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54357" y="3975529"/>
            <a:ext cx="7122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※</a:t>
            </a:r>
            <a:r>
              <a:rPr kumimoji="1" lang="ja-JP" altLang="en-US" sz="1000" dirty="0" smtClean="0"/>
              <a:t>ファイルを用意できなかったため対応状況は不明。</a:t>
            </a:r>
            <a:r>
              <a:rPr lang="en-US" altLang="ja-JP" sz="1000" dirty="0" err="1" smtClean="0"/>
              <a:t>f</a:t>
            </a:r>
            <a:r>
              <a:rPr kumimoji="1" lang="en-US" altLang="ja-JP" sz="1000" dirty="0" err="1" smtClean="0"/>
              <a:t>fmpeg</a:t>
            </a:r>
            <a:r>
              <a:rPr lang="ja-JP" altLang="en-US" sz="1000" dirty="0" smtClean="0"/>
              <a:t>のページなどでは未記載のため</a:t>
            </a:r>
            <a:r>
              <a:rPr lang="ja-JP" altLang="en-US" sz="1000" dirty="0"/>
              <a:t>可能性</a:t>
            </a:r>
            <a:r>
              <a:rPr lang="ja-JP" altLang="en-US" sz="1000" dirty="0" smtClean="0"/>
              <a:t>は低いと思われる</a:t>
            </a:r>
            <a:endParaRPr kumimoji="1" lang="en-US" altLang="ja-JP" sz="10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1561" y="1124744"/>
            <a:ext cx="71228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・インター</a:t>
            </a:r>
            <a:r>
              <a:rPr kumimoji="1" lang="ja-JP" altLang="en-US" sz="1000" dirty="0" smtClean="0"/>
              <a:t>ネット</a:t>
            </a:r>
            <a:r>
              <a:rPr lang="ja-JP" altLang="en-US" sz="1000" dirty="0" smtClean="0"/>
              <a:t>上で</a:t>
            </a:r>
            <a:r>
              <a:rPr kumimoji="1" lang="ja-JP" altLang="en-US" sz="1000" dirty="0" smtClean="0"/>
              <a:t>取得した各ファイルを</a:t>
            </a:r>
            <a:r>
              <a:rPr lang="en-US" altLang="ja-JP" sz="1000" dirty="0" smtClean="0"/>
              <a:t>windows</a:t>
            </a:r>
            <a:r>
              <a:rPr lang="ja-JP" altLang="en-US" sz="1000" dirty="0" smtClean="0"/>
              <a:t>版</a:t>
            </a:r>
            <a:r>
              <a:rPr lang="en-US" altLang="ja-JP" sz="1000" dirty="0" err="1" smtClean="0"/>
              <a:t>ffmpeg</a:t>
            </a:r>
            <a:r>
              <a:rPr lang="ja-JP" altLang="en-US" sz="1000" dirty="0" smtClean="0"/>
              <a:t>で</a:t>
            </a:r>
            <a:r>
              <a:rPr lang="en-US" altLang="ja-JP" sz="1000" dirty="0" smtClean="0"/>
              <a:t>wav</a:t>
            </a:r>
            <a:r>
              <a:rPr lang="ja-JP" altLang="en-US" sz="1000" dirty="0"/>
              <a:t>形式</a:t>
            </a:r>
            <a:r>
              <a:rPr lang="ja-JP" altLang="en-US" sz="1000" dirty="0" smtClean="0"/>
              <a:t>変換して確認</a:t>
            </a:r>
            <a:endParaRPr kumimoji="1"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3596819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ian">
  <a:themeElements>
    <a:clrScheme name="earthian">
      <a:dk1>
        <a:sysClr val="windowText" lastClr="000000"/>
      </a:dk1>
      <a:lt1>
        <a:sysClr val="window" lastClr="FFFFFF"/>
      </a:lt1>
      <a:dk2>
        <a:srgbClr val="FF5050"/>
      </a:dk2>
      <a:lt2>
        <a:srgbClr val="FFCCFF"/>
      </a:lt2>
      <a:accent1>
        <a:srgbClr val="FF00FF"/>
      </a:accent1>
      <a:accent2>
        <a:srgbClr val="FF0000"/>
      </a:accent2>
      <a:accent3>
        <a:srgbClr val="FF9933"/>
      </a:accent3>
      <a:accent4>
        <a:srgbClr val="FFFF00"/>
      </a:accent4>
      <a:accent5>
        <a:srgbClr val="00FF00"/>
      </a:accent5>
      <a:accent6>
        <a:srgbClr val="0000FF"/>
      </a:accent6>
      <a:hlink>
        <a:srgbClr val="0000FF"/>
      </a:hlink>
      <a:folHlink>
        <a:srgbClr val="6600CC"/>
      </a:folHlink>
    </a:clrScheme>
    <a:fontScheme name="earthian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キュート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earthian</Template>
  <TotalTime>1180</TotalTime>
  <Words>276</Words>
  <Application>Microsoft Office PowerPoint</Application>
  <PresentationFormat>画面に合わせる (4:3)</PresentationFormat>
  <Paragraphs>56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earthian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itsukaha</dc:creator>
  <cp:lastModifiedBy>藤井 秀和</cp:lastModifiedBy>
  <cp:revision>203</cp:revision>
  <cp:lastPrinted>2017-10-06T08:40:34Z</cp:lastPrinted>
  <dcterms:created xsi:type="dcterms:W3CDTF">2017-10-03T01:32:08Z</dcterms:created>
  <dcterms:modified xsi:type="dcterms:W3CDTF">2018-03-01T04:10:52Z</dcterms:modified>
</cp:coreProperties>
</file>