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6" r:id="rId2"/>
    <p:sldId id="261" r:id="rId3"/>
    <p:sldId id="270" r:id="rId4"/>
    <p:sldId id="259" r:id="rId5"/>
    <p:sldId id="269" r:id="rId6"/>
    <p:sldId id="267" r:id="rId7"/>
    <p:sldId id="271" r:id="rId8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233" autoAdjust="0"/>
  </p:normalViewPr>
  <p:slideViewPr>
    <p:cSldViewPr>
      <p:cViewPr>
        <p:scale>
          <a:sx n="100" d="100"/>
          <a:sy n="100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F182-0FBC-41C4-A1C3-38DA1B2101A6}" type="datetimeFigureOut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BEC4-91AD-436D-8E91-EE80CD7D1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6F6B0-78FB-4563-82B6-FAFC70DBCAB3}" type="datetime1">
              <a:rPr kumimoji="1" lang="ja-JP" altLang="en-US" smtClean="0"/>
              <a:t>2018/6/4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r>
              <a:rPr lang="en-US" altLang="ja-JP" smtClean="0"/>
              <a:t>【</a:t>
            </a:r>
            <a:r>
              <a:rPr lang="ja-JP" altLang="en-US" smtClean="0"/>
              <a:t>決定</a:t>
            </a:r>
            <a:r>
              <a:rPr lang="en-US" altLang="ja-JP" smtClean="0"/>
              <a:t>】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8244408" y="6475254"/>
            <a:ext cx="71045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000" smtClean="0"/>
              <a:t>Page.</a:t>
            </a:r>
            <a:fld id="{B2C91863-8375-499F-907A-C01FB56759A1}" type="slidenum">
              <a:rPr kumimoji="1" lang="en-US" altLang="ja-JP" sz="1000" smtClean="0"/>
              <a:pPr algn="r"/>
              <a:t>‹#›</a:t>
            </a:fld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09301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990571" y="2420888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AI</a:t>
            </a:r>
            <a:r>
              <a:rPr lang="ja-JP" altLang="en-US" dirty="0" smtClean="0"/>
              <a:t>ボイスアナリティクス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音声</a:t>
            </a:r>
            <a:r>
              <a:rPr lang="ja-JP" altLang="en-US" dirty="0"/>
              <a:t>解析履歴の削除機能の</a:t>
            </a:r>
            <a:r>
              <a:rPr lang="ja-JP" altLang="en-US" dirty="0" smtClean="0"/>
              <a:t>検討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96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概要</a:t>
            </a:r>
            <a:endParaRPr kumimoji="1" lang="ja-JP" altLang="en-US" sz="1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7544" y="907847"/>
            <a:ext cx="828092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200" dirty="0" smtClean="0"/>
              <a:t>音声</a:t>
            </a:r>
            <a:r>
              <a:rPr lang="ja-JP" altLang="en-US" sz="1200" dirty="0"/>
              <a:t>解析履歴管理画面</a:t>
            </a:r>
            <a:r>
              <a:rPr lang="ja-JP" altLang="en-US" sz="1200" dirty="0" smtClean="0"/>
              <a:t>について、履歴削除機能の追加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検討する。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 smtClean="0"/>
              <a:t>削除</a:t>
            </a:r>
            <a:r>
              <a:rPr lang="ja-JP" altLang="en-US" sz="1200" dirty="0"/>
              <a:t>対象</a:t>
            </a:r>
            <a:r>
              <a:rPr lang="ja-JP" altLang="en-US" sz="1200" dirty="0" smtClean="0"/>
              <a:t>は文節ではなく、１音声解析履歴を対象とする。</a:t>
            </a:r>
            <a:endParaRPr lang="en-US" altLang="ja-JP" sz="1200" dirty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 smtClean="0"/>
              <a:t>履歴画面の「削除」ボタン押下時に、確認ダイアログを表示。ダイアログの</a:t>
            </a:r>
            <a:r>
              <a:rPr lang="en-US" altLang="ja-JP" sz="1200" dirty="0" smtClean="0"/>
              <a:t>OK</a:t>
            </a:r>
            <a:r>
              <a:rPr lang="ja-JP" altLang="en-US" sz="1200" dirty="0" smtClean="0"/>
              <a:t>ボタン押下で削除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によって音声解析</a:t>
            </a:r>
            <a:r>
              <a:rPr lang="ja-JP" altLang="en-US" sz="1200" dirty="0" smtClean="0"/>
              <a:t>ログテーブル、音声解析ログ詳細テーブルの</a:t>
            </a:r>
            <a:r>
              <a:rPr lang="ja-JP" altLang="en-US" sz="1200" dirty="0" smtClean="0"/>
              <a:t>削除日時カラムに現在日時を登録し、論理削除する。</a:t>
            </a:r>
            <a:endParaRPr lang="en-US" altLang="ja-JP" sz="1200" dirty="0"/>
          </a:p>
          <a:p>
            <a:pPr>
              <a:spcAft>
                <a:spcPts val="600"/>
              </a:spcAft>
            </a:pPr>
            <a:r>
              <a:rPr lang="ja-JP" altLang="en-US" sz="1200" dirty="0" smtClean="0"/>
              <a:t>論理削除された履歴については、検索、取得、編集、音声ファイル再生、ファイル出力処理の対象外とする。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en-US" altLang="ja-JP" sz="1200" dirty="0"/>
          </a:p>
          <a:p>
            <a:pPr>
              <a:spcAft>
                <a:spcPts val="600"/>
              </a:spcAft>
            </a:pPr>
            <a:r>
              <a:rPr lang="ja-JP" altLang="en-US" sz="1200" dirty="0" smtClean="0"/>
              <a:t>ログインユーザの操作ミスによる削除を考慮し、音声ファイル、</a:t>
            </a:r>
            <a:r>
              <a:rPr lang="ja-JP" altLang="en-US" sz="1200" dirty="0"/>
              <a:t>および</a:t>
            </a:r>
            <a:r>
              <a:rPr lang="ja-JP" altLang="en-US" sz="1200" dirty="0" smtClean="0"/>
              <a:t>ログ関連レコードは</a:t>
            </a:r>
            <a:r>
              <a:rPr lang="ja-JP" altLang="en-US" sz="1200" dirty="0"/>
              <a:t>一定期間保持し</a:t>
            </a:r>
            <a:r>
              <a:rPr lang="ja-JP" altLang="en-US" sz="1200" dirty="0" smtClean="0"/>
              <a:t>、既存の音声</a:t>
            </a:r>
            <a:r>
              <a:rPr lang="ja-JP" altLang="en-US" sz="1200" dirty="0"/>
              <a:t>ファイル</a:t>
            </a:r>
            <a:r>
              <a:rPr lang="ja-JP" altLang="en-US" sz="1200" dirty="0" smtClean="0"/>
              <a:t>削除バッチによって音声ファイルに加え、ログ関連レコードの物理削除を行う。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/>
              <a:t>物理削除は企業管理テーブルの論理削除ログ保存日数カラム、または設定ファイル上の日数を参照する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 smtClean="0"/>
              <a:t>当面は管理者（システム管理者、代理店、企業管理者）のみの機能とし、一般ユーザは利用しないものとする。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537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899592" y="1296080"/>
            <a:ext cx="1901849" cy="24209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ja-JP" altLang="en-US" sz="1000" b="1" u="sng" dirty="0">
                <a:solidFill>
                  <a:schemeClr val="tx1"/>
                </a:solidFill>
              </a:rPr>
              <a:t>音声解析</a:t>
            </a:r>
            <a:r>
              <a:rPr kumimoji="1" lang="ja-JP" altLang="en-US" sz="1000" b="1" u="sng" dirty="0" smtClean="0">
                <a:solidFill>
                  <a:schemeClr val="tx1"/>
                </a:solidFill>
              </a:rPr>
              <a:t>ログ </a:t>
            </a:r>
            <a:r>
              <a:rPr kumimoji="1" lang="en-US" altLang="ja-JP" sz="1000" b="1" u="sng" dirty="0" smtClean="0">
                <a:solidFill>
                  <a:schemeClr val="tx1"/>
                </a:solidFill>
              </a:rPr>
              <a:t>TBL</a:t>
            </a: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音声解析ログ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ID</a:t>
            </a:r>
            <a:r>
              <a:rPr lang="en-US" altLang="ja-JP" sz="1000" dirty="0">
                <a:solidFill>
                  <a:schemeClr val="tx1"/>
                </a:solidFill>
              </a:rPr>
              <a:t>(PK</a:t>
            </a:r>
            <a:r>
              <a:rPr lang="en-US" altLang="ja-JP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更新日時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企業 </a:t>
            </a:r>
            <a:r>
              <a:rPr lang="en-US" altLang="ja-JP" sz="10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ユーザ</a:t>
            </a:r>
            <a:r>
              <a:rPr lang="en-US" altLang="ja-JP" sz="10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ユーザ名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音声解析ログ番号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種別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ファイル名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開始日時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終了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日時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作成日時／ユーザ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更新</a:t>
            </a:r>
            <a:r>
              <a:rPr lang="ja-JP" altLang="en-US" sz="1000" dirty="0" smtClean="0">
                <a:solidFill>
                  <a:schemeClr val="tx1"/>
                </a:solidFill>
              </a:rPr>
              <a:t>日時／ユーザ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削除</a:t>
            </a:r>
            <a:r>
              <a:rPr lang="ja-JP" altLang="en-US" sz="1000" dirty="0" smtClean="0">
                <a:solidFill>
                  <a:srgbClr val="FF0000"/>
                </a:solidFill>
              </a:rPr>
              <a:t>日時（新規）</a:t>
            </a:r>
            <a:endParaRPr lang="ja-JP" altLang="en-US" sz="1000" dirty="0">
              <a:solidFill>
                <a:srgbClr val="FF0000"/>
              </a:solidFill>
            </a:endParaRPr>
          </a:p>
          <a:p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563968" y="1296080"/>
            <a:ext cx="1944136" cy="24209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ja-JP" altLang="en-US" sz="1000" b="1" u="sng" dirty="0">
                <a:solidFill>
                  <a:schemeClr val="tx1"/>
                </a:solidFill>
              </a:rPr>
              <a:t>音声解析ログ</a:t>
            </a:r>
            <a:r>
              <a:rPr lang="ja-JP" altLang="en-US" sz="1000" b="1" u="sng" dirty="0" smtClean="0">
                <a:solidFill>
                  <a:schemeClr val="tx1"/>
                </a:solidFill>
              </a:rPr>
              <a:t>詳細 </a:t>
            </a:r>
            <a:r>
              <a:rPr lang="en-US" altLang="ja-JP" sz="1000" b="1" u="sng" dirty="0" smtClean="0">
                <a:solidFill>
                  <a:schemeClr val="tx1"/>
                </a:solidFill>
              </a:rPr>
              <a:t>TBL</a:t>
            </a:r>
            <a:endParaRPr lang="en-US" altLang="ja-JP" sz="1000" b="1" u="sng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音声解析ログ</a:t>
            </a:r>
            <a:r>
              <a:rPr lang="ja-JP" altLang="en-US" sz="1000" dirty="0" smtClean="0">
                <a:solidFill>
                  <a:schemeClr val="tx1"/>
                </a:solidFill>
              </a:rPr>
              <a:t>詳細 </a:t>
            </a:r>
            <a:r>
              <a:rPr lang="en-US" altLang="ja-JP" sz="1000" dirty="0" smtClean="0">
                <a:solidFill>
                  <a:schemeClr val="tx1"/>
                </a:solidFill>
              </a:rPr>
              <a:t>ID(PK)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更新日時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企業 </a:t>
            </a:r>
            <a:r>
              <a:rPr lang="en-US" altLang="ja-JP" sz="1000" dirty="0">
                <a:solidFill>
                  <a:schemeClr val="tx1"/>
                </a:solidFill>
              </a:rPr>
              <a:t>ID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音声解析ログ </a:t>
            </a:r>
            <a:r>
              <a:rPr lang="en-US" altLang="ja-JP" sz="1000" dirty="0">
                <a:solidFill>
                  <a:schemeClr val="tx1"/>
                </a:solidFill>
              </a:rPr>
              <a:t>ID(FK</a:t>
            </a:r>
            <a:r>
              <a:rPr lang="ja-JP" altLang="en-US" sz="1000" dirty="0">
                <a:solidFill>
                  <a:schemeClr val="tx1"/>
                </a:solidFill>
              </a:rPr>
              <a:t>相当）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内容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開始</a:t>
            </a:r>
            <a:r>
              <a:rPr lang="ja-JP" altLang="en-US" sz="1000" dirty="0">
                <a:solidFill>
                  <a:schemeClr val="tx1"/>
                </a:solidFill>
              </a:rPr>
              <a:t>時間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終了時間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音声</a:t>
            </a:r>
            <a:r>
              <a:rPr lang="ja-JP" altLang="en-US" sz="1000" dirty="0" smtClean="0">
                <a:solidFill>
                  <a:schemeClr val="tx1"/>
                </a:solidFill>
              </a:rPr>
              <a:t>有無フラグ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作成日時／ユーザ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更新日時／</a:t>
            </a:r>
            <a:r>
              <a:rPr lang="ja-JP" altLang="en-US" sz="1000" dirty="0" smtClean="0">
                <a:solidFill>
                  <a:schemeClr val="tx1"/>
                </a:solidFill>
              </a:rPr>
              <a:t>ユーザ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削除日時</a:t>
            </a:r>
            <a:r>
              <a:rPr lang="ja-JP" altLang="en-US" sz="1000" dirty="0" smtClean="0">
                <a:solidFill>
                  <a:srgbClr val="FF0000"/>
                </a:solidFill>
              </a:rPr>
              <a:t>（既存）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20" name="直線コネクタ 19"/>
          <p:cNvCxnSpPr>
            <a:stCxn id="17" idx="3"/>
            <a:endCxn id="19" idx="1"/>
          </p:cNvCxnSpPr>
          <p:nvPr/>
        </p:nvCxnSpPr>
        <p:spPr>
          <a:xfrm>
            <a:off x="2801441" y="2506556"/>
            <a:ext cx="762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833554" y="2276872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1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03848" y="2276872"/>
            <a:ext cx="277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～</a:t>
            </a:r>
            <a:r>
              <a:rPr kumimoji="1" lang="en-US" altLang="ja-JP" sz="1000" dirty="0" smtClean="0"/>
              <a:t>n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音声解析履歴関連のテーブル構成</a:t>
            </a:r>
            <a:endParaRPr kumimoji="1" lang="ja-JP" altLang="en-US" sz="1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3528" y="800708"/>
            <a:ext cx="8208912" cy="25202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ja-JP" altLang="en-US" sz="1000" dirty="0" smtClean="0">
                <a:latin typeface="+mj-ea"/>
                <a:ea typeface="+mj-ea"/>
              </a:rPr>
              <a:t>■音声解析ログ</a:t>
            </a:r>
            <a:r>
              <a:rPr lang="en-US" altLang="ja-JP" sz="1000" dirty="0" smtClean="0">
                <a:latin typeface="+mj-ea"/>
                <a:ea typeface="+mj-ea"/>
              </a:rPr>
              <a:t>TBL</a:t>
            </a:r>
            <a:r>
              <a:rPr lang="ja-JP" altLang="en-US" sz="1000" dirty="0" smtClean="0">
                <a:latin typeface="+mj-ea"/>
                <a:ea typeface="+mj-ea"/>
              </a:rPr>
              <a:t>に削除日時カラムを新規追加、論理削除を行う。</a:t>
            </a:r>
            <a:r>
              <a:rPr lang="ja-JP" altLang="en-US" sz="1000" dirty="0">
                <a:latin typeface="+mj-ea"/>
              </a:rPr>
              <a:t>企業管理</a:t>
            </a:r>
            <a:r>
              <a:rPr lang="en-US" altLang="ja-JP" sz="1000" dirty="0">
                <a:latin typeface="+mj-ea"/>
              </a:rPr>
              <a:t>TBL</a:t>
            </a:r>
            <a:r>
              <a:rPr lang="ja-JP" altLang="en-US" sz="1000" dirty="0">
                <a:latin typeface="+mj-ea"/>
              </a:rPr>
              <a:t>に</a:t>
            </a:r>
            <a:r>
              <a:rPr lang="ja-JP" altLang="en-US" sz="1000" dirty="0"/>
              <a:t>論理削除ログ保存日数カラムを新規追加、削除バッチから参照する。</a:t>
            </a:r>
            <a:endParaRPr lang="en-US" altLang="ja-JP" sz="1000" dirty="0">
              <a:latin typeface="+mj-ea"/>
            </a:endParaRPr>
          </a:p>
          <a:p>
            <a:endParaRPr lang="ja-JP" altLang="en-US" sz="1000" dirty="0">
              <a:latin typeface="+mj-ea"/>
              <a:ea typeface="+mj-ea"/>
            </a:endParaRPr>
          </a:p>
        </p:txBody>
      </p:sp>
      <p:sp>
        <p:nvSpPr>
          <p:cNvPr id="23" name="線吹き出し 1 (枠付き) 22"/>
          <p:cNvSpPr/>
          <p:nvPr/>
        </p:nvSpPr>
        <p:spPr>
          <a:xfrm>
            <a:off x="1172362" y="4509120"/>
            <a:ext cx="3709279" cy="576065"/>
          </a:xfrm>
          <a:prstGeom prst="borderCallout1">
            <a:avLst>
              <a:gd name="adj1" fmla="val 1167"/>
              <a:gd name="adj2" fmla="val 49262"/>
              <a:gd name="adj3" fmla="val -159119"/>
              <a:gd name="adj4" fmla="val 10282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</a:rPr>
              <a:t>削除時は音声解析ログ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TBL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の登録済みレコードに削除日時を登録する。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（論理削除）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156176" y="1296080"/>
            <a:ext cx="1944136" cy="2997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ja-JP" altLang="en-US" sz="1000" b="1" u="sng" dirty="0" smtClean="0">
                <a:solidFill>
                  <a:schemeClr val="tx1"/>
                </a:solidFill>
              </a:rPr>
              <a:t>企業管理 </a:t>
            </a:r>
            <a:r>
              <a:rPr lang="en-US" altLang="ja-JP" sz="1000" b="1" u="sng" dirty="0" smtClean="0">
                <a:solidFill>
                  <a:schemeClr val="tx1"/>
                </a:solidFill>
              </a:rPr>
              <a:t>TBL</a:t>
            </a:r>
            <a:endParaRPr lang="en-US" altLang="ja-JP" sz="1000" b="1" u="sng" dirty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企業</a:t>
            </a:r>
            <a:r>
              <a:rPr lang="ja-JP" altLang="en-US" sz="1000" dirty="0">
                <a:solidFill>
                  <a:schemeClr val="tx1"/>
                </a:solidFill>
              </a:rPr>
              <a:t>管理 </a:t>
            </a:r>
            <a:r>
              <a:rPr lang="en-US" altLang="ja-JP" sz="1000" dirty="0">
                <a:solidFill>
                  <a:schemeClr val="tx1"/>
                </a:solidFill>
              </a:rPr>
              <a:t>ID(PK)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更新日時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企業</a:t>
            </a:r>
            <a:r>
              <a:rPr lang="en-US" altLang="ja-JP" sz="1000" dirty="0">
                <a:solidFill>
                  <a:schemeClr val="tx1"/>
                </a:solidFill>
              </a:rPr>
              <a:t>ID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企業名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代理店</a:t>
            </a:r>
            <a:r>
              <a:rPr lang="ja-JP" altLang="en-US" sz="1000" dirty="0" smtClean="0">
                <a:solidFill>
                  <a:schemeClr val="tx1"/>
                </a:solidFill>
              </a:rPr>
              <a:t>企業</a:t>
            </a:r>
            <a:r>
              <a:rPr lang="en-US" altLang="ja-JP" sz="1000" dirty="0">
                <a:solidFill>
                  <a:schemeClr val="tx1"/>
                </a:solidFill>
              </a:rPr>
              <a:t> </a:t>
            </a:r>
            <a:r>
              <a:rPr lang="en-US" altLang="ja-JP" sz="1000" dirty="0" smtClean="0">
                <a:solidFill>
                  <a:schemeClr val="tx1"/>
                </a:solidFill>
              </a:rPr>
              <a:t>ID(FK</a:t>
            </a:r>
            <a:r>
              <a:rPr lang="ja-JP" altLang="en-US" sz="1000" dirty="0">
                <a:solidFill>
                  <a:schemeClr val="tx1"/>
                </a:solidFill>
              </a:rPr>
              <a:t>相当</a:t>
            </a:r>
            <a:r>
              <a:rPr lang="ja-JP" altLang="en-US" sz="1000" dirty="0" smtClean="0">
                <a:solidFill>
                  <a:schemeClr val="tx1"/>
                </a:solidFill>
              </a:rPr>
              <a:t>）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リカイアスライセンス </a:t>
            </a:r>
            <a:r>
              <a:rPr lang="en-US" altLang="ja-JP" sz="1000" dirty="0" smtClean="0">
                <a:solidFill>
                  <a:schemeClr val="tx1"/>
                </a:solidFill>
              </a:rPr>
              <a:t>ID(FK</a:t>
            </a:r>
            <a:r>
              <a:rPr lang="ja-JP" altLang="en-US" sz="1000" dirty="0">
                <a:solidFill>
                  <a:schemeClr val="tx1"/>
                </a:solidFill>
              </a:rPr>
              <a:t>相当）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リカイアスモデル </a:t>
            </a:r>
            <a:r>
              <a:rPr lang="en-US" altLang="ja-JP" sz="1000" dirty="0" smtClean="0">
                <a:solidFill>
                  <a:schemeClr val="tx1"/>
                </a:solidFill>
              </a:rPr>
              <a:t>ID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音声判断レベル閾値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音声</a:t>
            </a:r>
            <a:r>
              <a:rPr lang="ja-JP" altLang="en-US" sz="1000" dirty="0">
                <a:solidFill>
                  <a:schemeClr val="tx1"/>
                </a:solidFill>
              </a:rPr>
              <a:t>保存設定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接続元制限</a:t>
            </a:r>
            <a:r>
              <a:rPr lang="en-US" altLang="ja-JP" sz="1000" dirty="0">
                <a:solidFill>
                  <a:schemeClr val="tx1"/>
                </a:solidFill>
              </a:rPr>
              <a:t>IP</a:t>
            </a:r>
            <a:r>
              <a:rPr lang="ja-JP" altLang="en-US" sz="1000" dirty="0" smtClean="0">
                <a:solidFill>
                  <a:schemeClr val="tx1"/>
                </a:solidFill>
              </a:rPr>
              <a:t>アドレス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音声ファイル保存日数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論理削除ログ保存日数</a:t>
            </a:r>
            <a:r>
              <a:rPr lang="ja-JP" altLang="en-US" sz="1000" dirty="0">
                <a:solidFill>
                  <a:srgbClr val="FF0000"/>
                </a:solidFill>
              </a:rPr>
              <a:t>（新規</a:t>
            </a:r>
            <a:r>
              <a:rPr lang="ja-JP" altLang="en-US" sz="1000" dirty="0" smtClean="0">
                <a:solidFill>
                  <a:srgbClr val="FF0000"/>
                </a:solidFill>
              </a:rPr>
              <a:t>）</a:t>
            </a:r>
            <a:endParaRPr lang="ja-JP" altLang="en-US" sz="1000" dirty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作成</a:t>
            </a:r>
            <a:r>
              <a:rPr lang="ja-JP" altLang="en-US" sz="1000" dirty="0">
                <a:solidFill>
                  <a:schemeClr val="tx1"/>
                </a:solidFill>
              </a:rPr>
              <a:t>日時／ユーザ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更新日時／</a:t>
            </a:r>
            <a:r>
              <a:rPr lang="ja-JP" altLang="en-US" sz="1000" dirty="0" smtClean="0">
                <a:solidFill>
                  <a:schemeClr val="tx1"/>
                </a:solidFill>
              </a:rPr>
              <a:t>ユーザ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6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7"/>
            <a:ext cx="7848872" cy="500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線吹き出し 1 (枠付き) 42"/>
          <p:cNvSpPr/>
          <p:nvPr/>
        </p:nvSpPr>
        <p:spPr>
          <a:xfrm>
            <a:off x="3779913" y="4261842"/>
            <a:ext cx="1080120" cy="443805"/>
          </a:xfrm>
          <a:prstGeom prst="borderCallout1">
            <a:avLst>
              <a:gd name="adj1" fmla="val 42179"/>
              <a:gd name="adj2" fmla="val 98285"/>
              <a:gd name="adj3" fmla="val 285352"/>
              <a:gd name="adj4" fmla="val 398488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</a:rPr>
              <a:t>削除ボタンを追加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音声解析履歴の削除画面イメージ１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0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19"/>
            <a:ext cx="7632848" cy="490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音声解析履歴の削除画面イメージ２</a:t>
            </a:r>
            <a:endParaRPr kumimoji="1" lang="ja-JP" altLang="en-US" sz="1600" dirty="0"/>
          </a:p>
        </p:txBody>
      </p:sp>
      <p:sp>
        <p:nvSpPr>
          <p:cNvPr id="6" name="線吹き出し 1 (枠付き) 5"/>
          <p:cNvSpPr/>
          <p:nvPr/>
        </p:nvSpPr>
        <p:spPr>
          <a:xfrm>
            <a:off x="2519772" y="3789040"/>
            <a:ext cx="2088232" cy="864096"/>
          </a:xfrm>
          <a:prstGeom prst="borderCallout1">
            <a:avLst>
              <a:gd name="adj1" fmla="val -7184"/>
              <a:gd name="adj2" fmla="val 48987"/>
              <a:gd name="adj3" fmla="val -114175"/>
              <a:gd name="adj4" fmla="val 8109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</a:rPr>
              <a:t>削除確認用のダイアログを表示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OK</a:t>
            </a:r>
            <a:r>
              <a:rPr lang="ja-JP" altLang="en-US" sz="1000" dirty="0" smtClean="0">
                <a:solidFill>
                  <a:schemeClr val="tx1"/>
                </a:solidFill>
              </a:rPr>
              <a:t>押下時は削除処理を実行、ダイアログを閉じる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キャンセル押下時はダイアログを閉じる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9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+mn-ea"/>
              </a:rPr>
              <a:t>DB</a:t>
            </a:r>
            <a:r>
              <a:rPr lang="ja-JP" altLang="en-US" sz="1600" dirty="0" smtClean="0">
                <a:latin typeface="+mn-ea"/>
              </a:rPr>
              <a:t>・</a:t>
            </a:r>
            <a:r>
              <a:rPr lang="en-US" altLang="ja-JP" sz="1600" dirty="0" smtClean="0">
                <a:latin typeface="+mn-ea"/>
              </a:rPr>
              <a:t>API</a:t>
            </a:r>
            <a:r>
              <a:rPr lang="ja-JP" altLang="en-US" sz="1600" dirty="0" smtClean="0">
                <a:latin typeface="+mn-ea"/>
              </a:rPr>
              <a:t>　改修</a:t>
            </a:r>
            <a:endParaRPr lang="ja-JP" altLang="en-US" sz="16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720854"/>
            <a:ext cx="82809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音声解析ログ</a:t>
            </a:r>
            <a:r>
              <a:rPr lang="ja-JP" altLang="en-US" sz="1200" dirty="0"/>
              <a:t>テーブル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改修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削除日時カラムを追加する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rgbClr val="FF0000"/>
                </a:solidFill>
              </a:rPr>
              <a:t>企業管理テーブル　</a:t>
            </a:r>
            <a:r>
              <a:rPr lang="en-US" altLang="ja-JP" sz="1200" dirty="0">
                <a:solidFill>
                  <a:srgbClr val="FF0000"/>
                </a:solidFill>
              </a:rPr>
              <a:t>【</a:t>
            </a:r>
            <a:r>
              <a:rPr lang="ja-JP" altLang="en-US" sz="1200" dirty="0">
                <a:solidFill>
                  <a:srgbClr val="FF0000"/>
                </a:solidFill>
              </a:rPr>
              <a:t>改修</a:t>
            </a:r>
            <a:r>
              <a:rPr lang="en-US" altLang="ja-JP" sz="1200" dirty="0">
                <a:solidFill>
                  <a:srgbClr val="FF0000"/>
                </a:solidFill>
              </a:rPr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>
                <a:solidFill>
                  <a:srgbClr val="FF0000"/>
                </a:solidFill>
              </a:rPr>
              <a:t>論理削除ログ保存日数カラムを追加する</a:t>
            </a:r>
            <a:endParaRPr lang="en-US" altLang="ja-JP" sz="1200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endParaRPr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音声解析ログ削除</a:t>
            </a:r>
            <a:r>
              <a:rPr lang="en-US" altLang="ja-JP" sz="1200" dirty="0" smtClean="0"/>
              <a:t>API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新規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音声解析</a:t>
            </a:r>
            <a:r>
              <a:rPr lang="ja-JP" altLang="en-US" sz="1200" dirty="0"/>
              <a:t>ログテーブル、音声解析ログ詳細テーブルの</a:t>
            </a:r>
            <a:r>
              <a:rPr lang="ja-JP" altLang="en-US" sz="1200" dirty="0" smtClean="0"/>
              <a:t>削除日時カラムに現在日時を登録する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ja-JP" sz="1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544" y="3601006"/>
            <a:ext cx="82809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音声</a:t>
            </a:r>
            <a:r>
              <a:rPr lang="ja-JP" altLang="en-US" sz="1200" dirty="0"/>
              <a:t>解析ログ検索</a:t>
            </a:r>
            <a:r>
              <a:rPr lang="en-US" altLang="ja-JP" sz="1200" dirty="0"/>
              <a:t>API 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/>
              <a:t>】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音声</a:t>
            </a:r>
            <a:r>
              <a:rPr lang="ja-JP" altLang="en-US" sz="1200" dirty="0"/>
              <a:t>解析ログ検索</a:t>
            </a:r>
            <a:r>
              <a:rPr lang="en-US" altLang="ja-JP" sz="1200" dirty="0"/>
              <a:t>API 2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/>
              <a:t>】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音声</a:t>
            </a:r>
            <a:r>
              <a:rPr lang="ja-JP" altLang="en-US" sz="1200" dirty="0"/>
              <a:t>解析ログ取得</a:t>
            </a:r>
            <a:r>
              <a:rPr lang="en-US" altLang="ja-JP" sz="1200" dirty="0"/>
              <a:t>API 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/>
              <a:t>】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音声</a:t>
            </a:r>
            <a:r>
              <a:rPr lang="ja-JP" altLang="en-US" sz="1200" dirty="0"/>
              <a:t>解析ログ詳細更新</a:t>
            </a:r>
            <a:r>
              <a:rPr lang="en-US" altLang="ja-JP" sz="1200" dirty="0"/>
              <a:t>API 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/>
              <a:t>】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音声</a:t>
            </a:r>
            <a:r>
              <a:rPr lang="ja-JP" altLang="en-US" sz="1200" dirty="0"/>
              <a:t>解析ログ音声ファイル生成</a:t>
            </a:r>
            <a:r>
              <a:rPr lang="en-US" altLang="ja-JP" sz="1200" dirty="0"/>
              <a:t>API 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 smtClean="0"/>
              <a:t>】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音声解析ログ音声ファイル</a:t>
            </a:r>
            <a:r>
              <a:rPr lang="ja-JP" altLang="en-US" sz="1200" dirty="0" smtClean="0"/>
              <a:t>生成２</a:t>
            </a:r>
            <a:r>
              <a:rPr lang="en-US" altLang="ja-JP" sz="1200" dirty="0" smtClean="0"/>
              <a:t>API 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/>
              <a:t>】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ja-JP" sz="1200" dirty="0"/>
              <a:t>音声解析ログ音声</a:t>
            </a:r>
            <a:r>
              <a:rPr lang="ja-JP" altLang="ja-JP" sz="1200" dirty="0" smtClean="0"/>
              <a:t>ファイルダウンロード</a:t>
            </a:r>
            <a:r>
              <a:rPr lang="en-US" altLang="ja-JP" sz="1200" dirty="0"/>
              <a:t>API 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/>
              <a:t>】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ja-JP" sz="1200" dirty="0"/>
              <a:t>音声解析ログ音声</a:t>
            </a:r>
            <a:r>
              <a:rPr lang="ja-JP" altLang="ja-JP" sz="1200" dirty="0" smtClean="0"/>
              <a:t>ファイルダウンロード</a:t>
            </a:r>
            <a:r>
              <a:rPr lang="ja-JP" altLang="en-US" sz="1200" dirty="0" smtClean="0"/>
              <a:t>２</a:t>
            </a:r>
            <a:r>
              <a:rPr lang="en-US" altLang="ja-JP" sz="1200" dirty="0" smtClean="0"/>
              <a:t>API </a:t>
            </a:r>
            <a:r>
              <a:rPr lang="ja-JP" altLang="en-US" sz="1200" dirty="0"/>
              <a:t>　</a:t>
            </a:r>
            <a:r>
              <a:rPr lang="en-US" altLang="ja-JP" sz="1200" dirty="0"/>
              <a:t>【</a:t>
            </a:r>
            <a:r>
              <a:rPr lang="ja-JP" altLang="en-US" sz="1200" dirty="0" smtClean="0"/>
              <a:t>改修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ja-JP" sz="12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6717" y="314096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200" dirty="0" smtClean="0"/>
              <a:t>また、以下の</a:t>
            </a:r>
            <a:r>
              <a:rPr lang="en-US" altLang="ja-JP" sz="1200" dirty="0" smtClean="0"/>
              <a:t>API</a:t>
            </a:r>
            <a:r>
              <a:rPr lang="ja-JP" altLang="en-US" sz="1200" dirty="0"/>
              <a:t>については、音声解析ログテーブルの削除</a:t>
            </a:r>
            <a:r>
              <a:rPr lang="ja-JP" altLang="en-US" sz="1200" dirty="0" smtClean="0"/>
              <a:t>日時が</a:t>
            </a:r>
            <a:r>
              <a:rPr lang="ja-JP" altLang="en-US" sz="1200" dirty="0"/>
              <a:t>入っているログは処理の対象外にする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83619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画面・バッチ　改修</a:t>
            </a:r>
            <a:endParaRPr lang="ja-JP" altLang="en-US" sz="16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720854"/>
            <a:ext cx="82809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音声解析履歴管理　</a:t>
            </a:r>
            <a:r>
              <a:rPr lang="en-US" altLang="ja-JP" sz="1200" dirty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削除ボタン、削除確認ダイアログ、削除</a:t>
            </a:r>
            <a:r>
              <a:rPr lang="en-US" altLang="ja-JP" sz="1200" dirty="0"/>
              <a:t>API</a:t>
            </a:r>
            <a:r>
              <a:rPr lang="ja-JP" altLang="en-US" sz="1200" dirty="0"/>
              <a:t>との連携追加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ja-JP" sz="1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音声ファイル削除バッチ　</a:t>
            </a:r>
            <a:r>
              <a:rPr lang="en-US" altLang="ja-JP" sz="1200" dirty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>
                <a:solidFill>
                  <a:srgbClr val="FF0000"/>
                </a:solidFill>
              </a:rPr>
              <a:t>音声解析ログテーブル</a:t>
            </a:r>
            <a:r>
              <a:rPr lang="ja-JP" altLang="en-US" sz="1200" dirty="0">
                <a:solidFill>
                  <a:srgbClr val="FF0000"/>
                </a:solidFill>
              </a:rPr>
              <a:t>の</a:t>
            </a:r>
            <a:r>
              <a:rPr lang="ja-JP" altLang="en-US" sz="1200" dirty="0"/>
              <a:t>削除日時が</a:t>
            </a:r>
            <a:r>
              <a:rPr lang="ja-JP" altLang="en-US" sz="1200" dirty="0">
                <a:solidFill>
                  <a:srgbClr val="FF0000"/>
                </a:solidFill>
              </a:rPr>
              <a:t>論理削除ログ保存日数を</a:t>
            </a:r>
            <a:r>
              <a:rPr lang="ja-JP" altLang="en-US" sz="1200" dirty="0"/>
              <a:t>過ぎているレコードを物理削除する機能の追加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>
                <a:solidFill>
                  <a:srgbClr val="FF0000"/>
                </a:solidFill>
              </a:rPr>
              <a:t>論理削除ログ保存日数は企業管理テーブルの論理削除ログ保存日数カラム、または設定ファイルの論理削除ログ保存日数を参照する</a:t>
            </a:r>
            <a:endParaRPr lang="en-US" altLang="ja-JP" sz="1200" dirty="0">
              <a:solidFill>
                <a:srgbClr val="FF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>
                <a:solidFill>
                  <a:srgbClr val="FF0000"/>
                </a:solidFill>
              </a:rPr>
              <a:t>音声ファイル保存日数と論理削除ログ保存日数の設定については、対象履歴を下記のように処理する</a:t>
            </a:r>
            <a:endParaRPr lang="en-US" altLang="ja-JP" sz="1200" dirty="0">
              <a:solidFill>
                <a:srgbClr val="FF0000"/>
              </a:solidFill>
            </a:endParaRP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rgbClr val="FF0000"/>
                </a:solidFill>
              </a:rPr>
              <a:t>「音声ファイル削除日　</a:t>
            </a:r>
            <a:r>
              <a:rPr lang="en-US" altLang="ja-JP" sz="1200" dirty="0">
                <a:solidFill>
                  <a:srgbClr val="FF0000"/>
                </a:solidFill>
              </a:rPr>
              <a:t>&lt; </a:t>
            </a:r>
            <a:r>
              <a:rPr lang="ja-JP" altLang="en-US" sz="1200" dirty="0">
                <a:solidFill>
                  <a:srgbClr val="FF0000"/>
                </a:solidFill>
              </a:rPr>
              <a:t>　物理削除日」の場合、音声ファイル削除日に音声ファイルのみ削除する。物理削除日にレコードを物理削除</a:t>
            </a:r>
            <a:endParaRPr lang="en-US" altLang="ja-JP" sz="1200" dirty="0">
              <a:solidFill>
                <a:srgbClr val="FF0000"/>
              </a:solidFill>
            </a:endParaRP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rgbClr val="FF0000"/>
                </a:solidFill>
              </a:rPr>
              <a:t>「物理削除日　</a:t>
            </a:r>
            <a:r>
              <a:rPr lang="en-US" altLang="ja-JP" sz="1200" dirty="0">
                <a:solidFill>
                  <a:srgbClr val="FF0000"/>
                </a:solidFill>
              </a:rPr>
              <a:t>&lt;= </a:t>
            </a:r>
            <a:r>
              <a:rPr lang="ja-JP" altLang="en-US" sz="1200" dirty="0">
                <a:solidFill>
                  <a:srgbClr val="FF0000"/>
                </a:solidFill>
              </a:rPr>
              <a:t>　音声ファイル削除日」の場合、物理削除日に音声ファイル、レコードを物理削除する。音声ファイル削除日にはレコードが存在しないので処理は行われない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ian">
  <a:themeElements>
    <a:clrScheme name="earthian">
      <a:dk1>
        <a:sysClr val="windowText" lastClr="000000"/>
      </a:dk1>
      <a:lt1>
        <a:sysClr val="window" lastClr="FFFFFF"/>
      </a:lt1>
      <a:dk2>
        <a:srgbClr val="FF5050"/>
      </a:dk2>
      <a:lt2>
        <a:srgbClr val="FFCCFF"/>
      </a:lt2>
      <a:accent1>
        <a:srgbClr val="FF00FF"/>
      </a:accent1>
      <a:accent2>
        <a:srgbClr val="FF0000"/>
      </a:accent2>
      <a:accent3>
        <a:srgbClr val="FF9933"/>
      </a:accent3>
      <a:accent4>
        <a:srgbClr val="FFFF00"/>
      </a:accent4>
      <a:accent5>
        <a:srgbClr val="00FF00"/>
      </a:accent5>
      <a:accent6>
        <a:srgbClr val="0000FF"/>
      </a:accent6>
      <a:hlink>
        <a:srgbClr val="0000FF"/>
      </a:hlink>
      <a:folHlink>
        <a:srgbClr val="6600CC"/>
      </a:folHlink>
    </a:clrScheme>
    <a:fontScheme name="earthian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earthian</Template>
  <TotalTime>1077</TotalTime>
  <Words>511</Words>
  <Application>Microsoft Office PowerPoint</Application>
  <PresentationFormat>画面に合わせる (4:3)</PresentationFormat>
  <Paragraphs>95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earthian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itsukaha</dc:creator>
  <cp:lastModifiedBy>藤井 秀和</cp:lastModifiedBy>
  <cp:revision>203</cp:revision>
  <cp:lastPrinted>2017-10-06T08:40:34Z</cp:lastPrinted>
  <dcterms:created xsi:type="dcterms:W3CDTF">2017-10-03T01:32:08Z</dcterms:created>
  <dcterms:modified xsi:type="dcterms:W3CDTF">2018-06-04T04:13:29Z</dcterms:modified>
</cp:coreProperties>
</file>