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6" r:id="rId2"/>
    <p:sldId id="272" r:id="rId3"/>
    <p:sldId id="275" r:id="rId4"/>
    <p:sldId id="277" r:id="rId5"/>
    <p:sldId id="267" r:id="rId6"/>
    <p:sldId id="278" r:id="rId7"/>
    <p:sldId id="274" r:id="rId8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233" autoAdjust="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F182-0FBC-41C4-A1C3-38DA1B2101A6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5BEC4-91AD-436D-8E91-EE80CD7D1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40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5BEC4-91AD-436D-8E91-EE80CD7D13F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64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6F6B0-78FB-4563-82B6-FAFC70DBCAB3}" type="datetime1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r>
              <a:rPr lang="en-US" altLang="ja-JP" smtClean="0"/>
              <a:t>【</a:t>
            </a:r>
            <a:r>
              <a:rPr lang="ja-JP" altLang="en-US" smtClean="0"/>
              <a:t>決定</a:t>
            </a:r>
            <a:r>
              <a:rPr lang="en-US" altLang="ja-JP" smtClean="0"/>
              <a:t>】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8244408" y="6475254"/>
            <a:ext cx="71045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000" smtClean="0"/>
              <a:t>Page.</a:t>
            </a:r>
            <a:fld id="{B2C91863-8375-499F-907A-C01FB56759A1}" type="slidenum">
              <a:rPr kumimoji="1" lang="en-US" altLang="ja-JP" sz="1000" smtClean="0"/>
              <a:pPr algn="r"/>
              <a:t>‹#›</a:t>
            </a:fld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09301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727680" y="2420888"/>
            <a:ext cx="3858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AI</a:t>
            </a:r>
            <a:r>
              <a:rPr lang="ja-JP" altLang="en-US" b="1" dirty="0"/>
              <a:t>ボイスアナリティクス</a:t>
            </a:r>
            <a:endParaRPr lang="en-US" altLang="ja-JP" b="1" dirty="0"/>
          </a:p>
          <a:p>
            <a:pPr algn="ctr"/>
            <a:r>
              <a:rPr lang="ja-JP" altLang="en-US" b="1" dirty="0"/>
              <a:t>音声解析画面：解析結果の分割表示</a:t>
            </a:r>
          </a:p>
          <a:p>
            <a:pPr algn="ctr"/>
            <a:r>
              <a:rPr lang="ja-JP" altLang="en-US" b="1" dirty="0"/>
              <a:t>機能の検討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65396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概要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7544" y="720854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720854"/>
            <a:ext cx="82809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2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　</a:t>
            </a:r>
            <a:r>
              <a:rPr lang="ja-JP" altLang="en-US" sz="12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　</a:t>
            </a:r>
            <a:r>
              <a:rPr lang="en-US" altLang="ja-JP" sz="12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AI</a:t>
            </a:r>
            <a:r>
              <a:rPr lang="ja-JP" altLang="en-US" sz="12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ボイスアナリティクスの音声ファイルをアップロードし、サーバ側で音声ファイルを解析しながら、</a:t>
            </a:r>
            <a:r>
              <a:rPr lang="ja-JP" altLang="en-US" sz="12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解析</a:t>
            </a:r>
            <a:r>
              <a:rPr lang="ja-JP" altLang="en-US" sz="12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結果を画面に表示する機能について検討する。</a:t>
            </a:r>
            <a:endParaRPr lang="en-US" altLang="ja-JP" sz="12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>
              <a:spcAft>
                <a:spcPts val="600"/>
              </a:spcAft>
            </a:pPr>
            <a:endParaRPr lang="en-US" altLang="ja-JP" sz="12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12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　　既存のサーバ側の音声分割と</a:t>
            </a:r>
            <a:r>
              <a:rPr lang="en-US" altLang="ja-JP" sz="1200" dirty="0" err="1"/>
              <a:t>Recaius</a:t>
            </a:r>
            <a:r>
              <a:rPr lang="ja-JP" altLang="en-US" sz="12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解析機能を</a:t>
            </a:r>
            <a:r>
              <a:rPr lang="ja-JP" altLang="en-US" sz="12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利用</a:t>
            </a:r>
            <a:r>
              <a:rPr lang="ja-JP" altLang="en-US" sz="12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し、結果データをセッションに格納する一方で、分割解析された音声結果</a:t>
            </a:r>
            <a:r>
              <a:rPr lang="ja-JP" altLang="en-US" sz="12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をある时间ごと</a:t>
            </a:r>
            <a:r>
              <a:rPr lang="ja-JP" altLang="en-US" sz="12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にサーバ側のセッションから取得して画面に表示する。</a:t>
            </a:r>
            <a:endParaRPr lang="en-US" altLang="ja-JP" sz="12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309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/>
          <p:cNvSpPr txBox="1"/>
          <p:nvPr/>
        </p:nvSpPr>
        <p:spPr>
          <a:xfrm>
            <a:off x="349783" y="4255289"/>
            <a:ext cx="90984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（解析表示）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1790" y="731704"/>
            <a:ext cx="3600000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</a:rPr>
              <a:t>画面側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1790" y="1008703"/>
            <a:ext cx="3600000" cy="54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01790" y="731704"/>
            <a:ext cx="3600000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</a:rPr>
              <a:t>サーバ側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101790" y="1008703"/>
            <a:ext cx="3600000" cy="54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94638" y="1331090"/>
            <a:ext cx="615553" cy="201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000" dirty="0" smtClean="0"/>
              <a:t>ファイル送信</a:t>
            </a:r>
            <a:endParaRPr kumimoji="1" lang="en-US" altLang="ja-JP" sz="10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01790" y="1340768"/>
            <a:ext cx="21964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ja-JP" altLang="en-US" sz="1000" dirty="0"/>
              <a:t>音声ファイル</a:t>
            </a:r>
            <a:r>
              <a:rPr lang="ja-JP" altLang="en-US" sz="1000" dirty="0" smtClean="0"/>
              <a:t>を一時保存</a:t>
            </a:r>
            <a:r>
              <a:rPr lang="ja-JP" altLang="en-US" sz="1000" dirty="0"/>
              <a:t>：</a:t>
            </a:r>
            <a:endParaRPr lang="en-US" altLang="ja-JP" sz="1000" dirty="0"/>
          </a:p>
          <a:p>
            <a:r>
              <a:rPr lang="ja-JP" altLang="en-US" sz="1000" dirty="0"/>
              <a:t>　　　</a:t>
            </a:r>
            <a:r>
              <a:rPr lang="ja-JP" altLang="en-US" sz="1000" dirty="0" smtClean="0"/>
              <a:t>送信</a:t>
            </a:r>
            <a:r>
              <a:rPr lang="ja-JP" altLang="en-US" sz="1000" dirty="0"/>
              <a:t>された音声データ</a:t>
            </a:r>
            <a:r>
              <a:rPr lang="ja-JP" altLang="en-US" sz="1000" dirty="0" smtClean="0"/>
              <a:t>を保存する。</a:t>
            </a:r>
            <a:endParaRPr lang="en-US" altLang="ja-JP" sz="1000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111012" y="5297287"/>
            <a:ext cx="34810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000" dirty="0" smtClean="0"/>
              <a:t>すべて</a:t>
            </a:r>
            <a:r>
              <a:rPr lang="ja-JP" altLang="en-US" sz="1000" dirty="0"/>
              <a:t>の音声解析終了（</a:t>
            </a:r>
            <a:r>
              <a:rPr lang="en-US" altLang="ja-JP" sz="1000" dirty="0" err="1"/>
              <a:t>Recaius</a:t>
            </a:r>
            <a:r>
              <a:rPr lang="ja-JP" altLang="en-US" sz="1000" dirty="0"/>
              <a:t> セッション終了）</a:t>
            </a:r>
            <a:endParaRPr lang="en-US" altLang="ja-JP" sz="1000" dirty="0"/>
          </a:p>
          <a:p>
            <a:pPr marL="228600" indent="-228600">
              <a:buFont typeface="+mj-lt"/>
              <a:buAutoNum type="arabicPeriod"/>
            </a:pPr>
            <a:r>
              <a:rPr lang="ja-JP" altLang="en-US" sz="1000" dirty="0"/>
              <a:t>利用時間テーブル更新</a:t>
            </a:r>
            <a:endParaRPr lang="en-US" altLang="ja-JP" sz="1000" dirty="0"/>
          </a:p>
          <a:p>
            <a:pPr marL="228600" indent="-228600">
              <a:buFont typeface="+mj-lt"/>
              <a:buAutoNum type="arabicPeriod"/>
            </a:pPr>
            <a:r>
              <a:rPr lang="ja-JP" altLang="en-US" sz="1000" dirty="0" smtClean="0"/>
              <a:t>一時</a:t>
            </a:r>
            <a:r>
              <a:rPr lang="ja-JP" altLang="en-US" sz="1000" dirty="0"/>
              <a:t>ディレクトリのファイルを削除</a:t>
            </a:r>
            <a:r>
              <a:rPr lang="ja-JP" altLang="en-US" sz="1000" dirty="0" smtClean="0"/>
              <a:t>する。</a:t>
            </a:r>
            <a:endParaRPr lang="en-US" altLang="ja-JP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000" dirty="0" smtClean="0">
                <a:solidFill>
                  <a:srgbClr val="FF0000"/>
                </a:solidFill>
              </a:rPr>
              <a:t>音声</a:t>
            </a:r>
            <a:r>
              <a:rPr lang="ja-JP" altLang="en-US" sz="1000" dirty="0">
                <a:solidFill>
                  <a:srgbClr val="FF0000"/>
                </a:solidFill>
              </a:rPr>
              <a:t>解析結果キューリストに</a:t>
            </a:r>
            <a:r>
              <a:rPr lang="ja-JP" altLang="en-US" sz="1000" dirty="0" smtClean="0">
                <a:solidFill>
                  <a:srgbClr val="FF0000"/>
                </a:solidFill>
              </a:rPr>
              <a:t>データが</a:t>
            </a:r>
            <a:r>
              <a:rPr lang="ja-JP" altLang="en-US" sz="1000" dirty="0" err="1" smtClean="0">
                <a:solidFill>
                  <a:srgbClr val="FF0000"/>
                </a:solidFill>
              </a:rPr>
              <a:t>ないうえて</a:t>
            </a:r>
            <a:r>
              <a:rPr lang="ja-JP" altLang="en-US" sz="1000" dirty="0" smtClean="0">
                <a:solidFill>
                  <a:srgbClr val="FF0000"/>
                </a:solidFill>
              </a:rPr>
              <a:t>、解析</a:t>
            </a:r>
            <a:r>
              <a:rPr lang="ja-JP" altLang="en-US" sz="1000" dirty="0">
                <a:solidFill>
                  <a:srgbClr val="FF0000"/>
                </a:solidFill>
              </a:rPr>
              <a:t>完了</a:t>
            </a:r>
            <a:r>
              <a:rPr lang="ja-JP" altLang="en-US" sz="1000" dirty="0" smtClean="0">
                <a:solidFill>
                  <a:srgbClr val="FF0000"/>
                </a:solidFill>
              </a:rPr>
              <a:t>フラグを立って、画面へ返す。</a:t>
            </a:r>
            <a:endParaRPr lang="en-US" altLang="ja-JP" sz="1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一、音声解析のイメッジ</a:t>
            </a:r>
            <a:endParaRPr kumimoji="1" lang="ja-JP" altLang="en-US" sz="16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56293" y="5401044"/>
            <a:ext cx="854679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/>
              <a:t>（解析完了）</a:t>
            </a:r>
            <a:endParaRPr kumimoji="1" lang="en-US" altLang="ja-JP" sz="1000" dirty="0" smtClean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1331640" y="1052736"/>
            <a:ext cx="2448272" cy="646402"/>
            <a:chOff x="1614925" y="1249755"/>
            <a:chExt cx="2102437" cy="646402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1614925" y="1496047"/>
              <a:ext cx="21024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 smtClean="0"/>
                <a:t>解析用ファイルをサーバへアップロードし、</a:t>
              </a:r>
              <a:endParaRPr lang="en-US" altLang="ja-JP" sz="1000" dirty="0" smtClean="0"/>
            </a:p>
            <a:p>
              <a:r>
                <a:rPr lang="ja-JP" altLang="en-US" sz="1000" dirty="0" smtClean="0"/>
                <a:t>「</a:t>
              </a:r>
              <a:r>
                <a:rPr lang="ja-JP" altLang="en-US" sz="1000" dirty="0"/>
                <a:t>音声ファイル認識」</a:t>
              </a:r>
              <a:r>
                <a:rPr lang="en-US" altLang="ja-JP" sz="1000" dirty="0" smtClean="0"/>
                <a:t>API</a:t>
              </a:r>
              <a:r>
                <a:rPr lang="ja-JP" altLang="en-US" sz="1000" dirty="0" smtClean="0"/>
                <a:t>へ送信する。</a:t>
              </a:r>
              <a:endParaRPr lang="en-US" altLang="ja-JP" sz="1000" dirty="0" smtClean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614925" y="1249755"/>
              <a:ext cx="1009080" cy="2462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 smtClean="0"/>
                <a:t>音声解析関数</a:t>
              </a:r>
              <a:endParaRPr lang="en-US" altLang="ja-JP" sz="1000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101790" y="1888956"/>
            <a:ext cx="3490291" cy="1723550"/>
            <a:chOff x="5101790" y="1888956"/>
            <a:chExt cx="3490291" cy="1723550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5110364" y="2135178"/>
              <a:ext cx="3481717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ja-JP" altLang="en-US" sz="1000" dirty="0" smtClean="0"/>
                <a:t>音声</a:t>
              </a:r>
              <a:r>
                <a:rPr lang="ja-JP" altLang="en-US" sz="1000" dirty="0"/>
                <a:t>解析（</a:t>
              </a:r>
              <a:r>
                <a:rPr lang="en-US" altLang="ja-JP" sz="1000" dirty="0" err="1"/>
                <a:t>Recaius</a:t>
              </a:r>
              <a:r>
                <a:rPr lang="ja-JP" altLang="en-US" sz="1000" dirty="0"/>
                <a:t> 呼び出し</a:t>
              </a:r>
              <a:r>
                <a:rPr lang="ja-JP" altLang="en-US" sz="1000" dirty="0" smtClean="0"/>
                <a:t>）</a:t>
              </a:r>
              <a:endParaRPr lang="en-US" altLang="ja-JP" sz="1000" dirty="0"/>
            </a:p>
            <a:p>
              <a:pPr marL="228600" indent="-228600">
                <a:buAutoNum type="arabicPeriod"/>
              </a:pPr>
              <a:r>
                <a:rPr lang="ja-JP" altLang="en-US" sz="1000" dirty="0" smtClean="0">
                  <a:solidFill>
                    <a:srgbClr val="FF0000"/>
                  </a:solidFill>
                </a:rPr>
                <a:t>解析完了フラグと一時停止フラグが立たない場合、下記の処理をループで実行する。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  <a:p>
              <a:r>
                <a:rPr lang="en-US" altLang="ja-JP" sz="1000" dirty="0" smtClean="0"/>
                <a:t>2-1.</a:t>
              </a:r>
              <a:r>
                <a:rPr lang="ja-JP" altLang="en-US" sz="1000" dirty="0" smtClean="0"/>
                <a:t>音声</a:t>
              </a:r>
              <a:r>
                <a:rPr lang="ja-JP" altLang="en-US" sz="1000" dirty="0" smtClean="0"/>
                <a:t>ファイルのデータを分割して</a:t>
              </a:r>
              <a:r>
                <a:rPr lang="en-US" altLang="ja-JP" sz="1000" dirty="0" err="1" smtClean="0"/>
                <a:t>Recaius</a:t>
              </a:r>
              <a:r>
                <a:rPr lang="ja-JP" altLang="en-US" sz="1000" dirty="0" smtClean="0"/>
                <a:t> に送信</a:t>
              </a:r>
              <a:r>
                <a:rPr lang="ja-JP" altLang="en-US" sz="1000" dirty="0" smtClean="0"/>
                <a:t>する</a:t>
              </a:r>
              <a:endParaRPr lang="en-US" altLang="ja-JP" sz="1000" dirty="0" smtClean="0"/>
            </a:p>
            <a:p>
              <a:r>
                <a:rPr lang="ja-JP" altLang="en-US" sz="1000" dirty="0"/>
                <a:t>　</a:t>
              </a:r>
              <a:r>
                <a:rPr lang="ja-JP" altLang="en-US" sz="1000" dirty="0" smtClean="0"/>
                <a:t>　　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分割の</a:t>
              </a:r>
              <a:r>
                <a:rPr lang="ja-JP" altLang="en-US" sz="1000" dirty="0">
                  <a:solidFill>
                    <a:srgbClr val="FF0000"/>
                  </a:solidFill>
                </a:rPr>
                <a:t>件数を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カウントし、セッションに保持する。</a:t>
              </a:r>
              <a:endParaRPr lang="en-US" altLang="ja-JP" sz="1000" dirty="0">
                <a:solidFill>
                  <a:srgbClr val="FF0000"/>
                </a:solidFill>
              </a:endParaRPr>
            </a:p>
            <a:p>
              <a:r>
                <a:rPr lang="en-US" altLang="ja-JP" sz="1000" dirty="0" smtClean="0">
                  <a:solidFill>
                    <a:srgbClr val="FF0000"/>
                  </a:solidFill>
                </a:rPr>
                <a:t>2-2.</a:t>
              </a:r>
              <a:r>
                <a:rPr lang="en-US" altLang="ja-JP" sz="1000" dirty="0" smtClean="0"/>
                <a:t>Recaius</a:t>
              </a:r>
              <a:r>
                <a:rPr lang="ja-JP" altLang="en-US" sz="1000" dirty="0" smtClean="0"/>
                <a:t>から返った解析結果の</a:t>
              </a:r>
              <a:r>
                <a:rPr lang="ja-JP" altLang="en-US" sz="1000" dirty="0"/>
                <a:t>文節</a:t>
              </a:r>
              <a:r>
                <a:rPr lang="ja-JP" altLang="en-US" sz="1000" dirty="0" smtClean="0"/>
                <a:t>を音声</a:t>
              </a:r>
              <a:r>
                <a:rPr lang="ja-JP" altLang="en-US" sz="1000" dirty="0"/>
                <a:t>解析</a:t>
              </a:r>
              <a:r>
                <a:rPr lang="ja-JP" altLang="en-US" sz="1000" dirty="0" smtClean="0"/>
                <a:t>結果キューリスト</a:t>
              </a:r>
              <a:r>
                <a:rPr lang="ja-JP" altLang="en-US" sz="1000" dirty="0" smtClean="0"/>
                <a:t>に追加する</a:t>
              </a:r>
              <a:r>
                <a:rPr lang="ja-JP" altLang="en-US" sz="1000" dirty="0" smtClean="0"/>
                <a:t>。（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先入先出</a:t>
              </a:r>
              <a:r>
                <a:rPr lang="en-US" altLang="ja-JP" sz="1000" dirty="0" err="1" smtClean="0">
                  <a:solidFill>
                    <a:srgbClr val="FF0000"/>
                  </a:solidFill>
                </a:rPr>
                <a:t>ConcurrentLinkedQueue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を利用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）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  <a:p>
              <a:r>
                <a:rPr lang="en-US" altLang="ja-JP" sz="1000" dirty="0" smtClean="0">
                  <a:solidFill>
                    <a:srgbClr val="FF0000"/>
                  </a:solidFill>
                </a:rPr>
                <a:t>2-3.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音声</a:t>
              </a:r>
              <a:r>
                <a:rPr lang="ja-JP" altLang="en-US" sz="1000" dirty="0">
                  <a:solidFill>
                    <a:srgbClr val="FF0000"/>
                  </a:solidFill>
                </a:rPr>
                <a:t>解析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結果</a:t>
              </a:r>
              <a:r>
                <a:rPr lang="ja-JP" altLang="en-US" sz="1000" dirty="0">
                  <a:solidFill>
                    <a:srgbClr val="FF0000"/>
                  </a:solidFill>
                </a:rPr>
                <a:t>キュー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リスト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をセッションに格納する。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5101790" y="1888956"/>
              <a:ext cx="1255472" cy="2462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000" dirty="0"/>
                <a:t>音声ファイル</a:t>
              </a:r>
              <a:r>
                <a:rPr lang="ja-JP" altLang="en-US" sz="1000" dirty="0" smtClean="0"/>
                <a:t>認識</a:t>
              </a:r>
              <a:r>
                <a:rPr lang="en-US" altLang="ja-JP" sz="1000" dirty="0" smtClean="0"/>
                <a:t>API</a:t>
              </a: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5112768" y="3991278"/>
            <a:ext cx="3479313" cy="804623"/>
            <a:chOff x="5251173" y="3085544"/>
            <a:chExt cx="3481717" cy="591629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5251173" y="3269825"/>
              <a:ext cx="3481717" cy="407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ja-JP" altLang="en-US" sz="1000" dirty="0" smtClean="0">
                  <a:solidFill>
                    <a:srgbClr val="FF0000"/>
                  </a:solidFill>
                </a:rPr>
                <a:t>セッションから最新の</a:t>
              </a:r>
              <a:r>
                <a:rPr lang="ja-JP" altLang="en-US" sz="1000" dirty="0">
                  <a:solidFill>
                    <a:srgbClr val="FF0000"/>
                  </a:solidFill>
                </a:rPr>
                <a:t>音声解析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結果</a:t>
              </a:r>
              <a:r>
                <a:rPr lang="ja-JP" altLang="en-US" sz="1000" dirty="0">
                  <a:solidFill>
                    <a:srgbClr val="FF0000"/>
                  </a:solidFill>
                </a:rPr>
                <a:t>キュー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リスト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を取得する。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  <a:p>
              <a:pPr marL="228600" indent="-228600">
                <a:buAutoNum type="arabicPeriod"/>
              </a:pPr>
              <a:r>
                <a:rPr lang="ja-JP" altLang="en-US" sz="1000" dirty="0">
                  <a:solidFill>
                    <a:srgbClr val="FF0000"/>
                  </a:solidFill>
                </a:rPr>
                <a:t>音声解析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結果</a:t>
              </a:r>
              <a:r>
                <a:rPr lang="ja-JP" altLang="en-US" sz="1000" dirty="0">
                  <a:solidFill>
                    <a:srgbClr val="FF0000"/>
                  </a:solidFill>
                </a:rPr>
                <a:t>キュー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リストに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データがあれば、順序的に画面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へ返す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。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5254190" y="3085544"/>
              <a:ext cx="1473458" cy="18104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solidFill>
                    <a:srgbClr val="FF0000"/>
                  </a:solidFill>
                </a:rPr>
                <a:t>音声解析結果取得</a:t>
              </a:r>
              <a:r>
                <a:rPr lang="en-US" altLang="ja-JP" sz="1000" dirty="0">
                  <a:solidFill>
                    <a:srgbClr val="FF0000"/>
                  </a:solidFill>
                </a:rPr>
                <a:t>API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1259631" y="4010903"/>
            <a:ext cx="2520281" cy="854788"/>
            <a:chOff x="1520018" y="2870025"/>
            <a:chExt cx="2664369" cy="706329"/>
          </a:xfrm>
        </p:grpSpPr>
        <p:sp>
          <p:nvSpPr>
            <p:cNvPr id="38" name="テキスト ボックス 37"/>
            <p:cNvSpPr txBox="1"/>
            <p:nvPr/>
          </p:nvSpPr>
          <p:spPr>
            <a:xfrm>
              <a:off x="1520019" y="3118574"/>
              <a:ext cx="2664368" cy="457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 smtClean="0">
                  <a:solidFill>
                    <a:srgbClr val="FF0000"/>
                  </a:solidFill>
                </a:rPr>
                <a:t>一時停止フラグと解析完了フラグが立ってない場合、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音声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解析結果取得</a:t>
              </a:r>
              <a:r>
                <a:rPr lang="en-US" altLang="ja-JP" sz="1000" dirty="0" smtClean="0">
                  <a:solidFill>
                    <a:srgbClr val="FF0000"/>
                  </a:solidFill>
                </a:rPr>
                <a:t>API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へ送信し、返ってきた</a:t>
              </a:r>
              <a:r>
                <a:rPr lang="ja-JP" altLang="en-US" sz="1000" dirty="0">
                  <a:solidFill>
                    <a:srgbClr val="FF0000"/>
                  </a:solidFill>
                </a:rPr>
                <a:t>結果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を画面に表示する。</a:t>
              </a:r>
              <a:endParaRPr lang="en-US" altLang="ja-JP" sz="1000" dirty="0">
                <a:solidFill>
                  <a:srgbClr val="FF0000"/>
                </a:solidFill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520018" y="2870025"/>
              <a:ext cx="1318372" cy="2462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 smtClean="0">
                  <a:solidFill>
                    <a:srgbClr val="FF0000"/>
                  </a:solidFill>
                </a:rPr>
                <a:t>音声分割表示関数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直線矢印コネクタ 47"/>
          <p:cNvCxnSpPr/>
          <p:nvPr/>
        </p:nvCxnSpPr>
        <p:spPr>
          <a:xfrm>
            <a:off x="3779912" y="4385459"/>
            <a:ext cx="1321878" cy="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936848" y="4216954"/>
            <a:ext cx="10479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>
                <a:solidFill>
                  <a:srgbClr val="FF0000"/>
                </a:solidFill>
              </a:rPr>
              <a:t>ある時間ごとに実行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021790" y="4582619"/>
            <a:ext cx="1080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解析結果を返す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56" name="直線矢印コネクタ 55"/>
          <p:cNvCxnSpPr>
            <a:endCxn id="50" idx="3"/>
          </p:cNvCxnSpPr>
          <p:nvPr/>
        </p:nvCxnSpPr>
        <p:spPr>
          <a:xfrm flipH="1">
            <a:off x="3449175" y="5614753"/>
            <a:ext cx="1663600" cy="813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77956" y="1412776"/>
            <a:ext cx="854679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/>
              <a:t>（解析開始）</a:t>
            </a:r>
            <a:endParaRPr kumimoji="1" lang="en-US" altLang="ja-JP" sz="1000" dirty="0" smtClean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1233504" y="5279265"/>
            <a:ext cx="2215671" cy="466737"/>
            <a:chOff x="1475656" y="4574902"/>
            <a:chExt cx="2004605" cy="466737"/>
          </a:xfrm>
        </p:grpSpPr>
        <p:sp>
          <p:nvSpPr>
            <p:cNvPr id="58" name="テキスト ボックス 57"/>
            <p:cNvSpPr txBox="1"/>
            <p:nvPr/>
          </p:nvSpPr>
          <p:spPr>
            <a:xfrm>
              <a:off x="1475656" y="4574902"/>
              <a:ext cx="1151917" cy="22383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 smtClean="0"/>
                <a:t>音声解析関数</a:t>
              </a:r>
              <a:endParaRPr lang="en-US" altLang="ja-JP" sz="1000" dirty="0" smtClean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1475656" y="4795418"/>
              <a:ext cx="200460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000" dirty="0">
                  <a:solidFill>
                    <a:srgbClr val="FF0000"/>
                  </a:solidFill>
                </a:rPr>
                <a:t>音声分割表示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関数の実行を停止する。</a:t>
              </a:r>
              <a:endParaRPr lang="en-US" altLang="ja-JP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5108019" y="5051066"/>
            <a:ext cx="1255472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音声ファイル</a:t>
            </a:r>
            <a:r>
              <a:rPr lang="ja-JP" altLang="en-US" sz="1000" dirty="0" smtClean="0"/>
              <a:t>認識</a:t>
            </a:r>
            <a:r>
              <a:rPr lang="en-US" altLang="ja-JP" sz="1000" dirty="0" smtClean="0"/>
              <a:t>API</a:t>
            </a:r>
          </a:p>
        </p:txBody>
      </p:sp>
      <p:cxnSp>
        <p:nvCxnSpPr>
          <p:cNvPr id="51" name="直線矢印コネクタ 50"/>
          <p:cNvCxnSpPr/>
          <p:nvPr/>
        </p:nvCxnSpPr>
        <p:spPr>
          <a:xfrm flipH="1" flipV="1">
            <a:off x="3779912" y="4551574"/>
            <a:ext cx="1321878" cy="2312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7056850" y="3612506"/>
            <a:ext cx="0" cy="642783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6444208" y="3825523"/>
            <a:ext cx="136046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 smtClean="0">
                <a:solidFill>
                  <a:srgbClr val="FF0000"/>
                </a:solidFill>
              </a:rPr>
              <a:t>セッションでデータ転送</a:t>
            </a:r>
            <a:endParaRPr lang="en-US" altLang="ja-JP" sz="800" dirty="0" smtClean="0">
              <a:solidFill>
                <a:srgbClr val="FF0000"/>
              </a:solidFill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3779912" y="1556792"/>
            <a:ext cx="132187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996056" y="5651376"/>
            <a:ext cx="1080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000" dirty="0"/>
              <a:t>実行</a:t>
            </a:r>
            <a:r>
              <a:rPr lang="ja-JP" altLang="en-US" sz="1000" dirty="0" smtClean="0">
                <a:solidFill>
                  <a:srgbClr val="002060"/>
                </a:solidFill>
              </a:rPr>
              <a:t>結果を返す</a:t>
            </a:r>
            <a:endParaRPr kumimoji="1" lang="ja-JP" altLang="en-US" sz="1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6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テキスト ボックス 41"/>
          <p:cNvSpPr txBox="1"/>
          <p:nvPr/>
        </p:nvSpPr>
        <p:spPr>
          <a:xfrm>
            <a:off x="349783" y="4269077"/>
            <a:ext cx="90984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（解析表示）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9783" y="1340768"/>
            <a:ext cx="90984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（一時停止）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1790" y="731704"/>
            <a:ext cx="3600000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</a:rPr>
              <a:t>画面側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1790" y="1008703"/>
            <a:ext cx="3600000" cy="54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01790" y="731704"/>
            <a:ext cx="3600000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</a:rPr>
              <a:t>サーバ側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101790" y="1008703"/>
            <a:ext cx="3600000" cy="54446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111012" y="5591562"/>
            <a:ext cx="348106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000" dirty="0" smtClean="0">
                <a:solidFill>
                  <a:srgbClr val="FF0000"/>
                </a:solidFill>
              </a:rPr>
              <a:t>すべて</a:t>
            </a:r>
            <a:r>
              <a:rPr lang="ja-JP" altLang="en-US" sz="1000" dirty="0">
                <a:solidFill>
                  <a:srgbClr val="FF0000"/>
                </a:solidFill>
              </a:rPr>
              <a:t>の音声解析終了（</a:t>
            </a:r>
            <a:r>
              <a:rPr lang="en-US" altLang="ja-JP" sz="1000" dirty="0" err="1">
                <a:solidFill>
                  <a:srgbClr val="FF0000"/>
                </a:solidFill>
              </a:rPr>
              <a:t>Recaius</a:t>
            </a:r>
            <a:r>
              <a:rPr lang="ja-JP" altLang="en-US" sz="1000" dirty="0">
                <a:solidFill>
                  <a:srgbClr val="FF0000"/>
                </a:solidFill>
              </a:rPr>
              <a:t> セッション終了）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00" dirty="0">
                <a:solidFill>
                  <a:srgbClr val="FF0000"/>
                </a:solidFill>
              </a:rPr>
              <a:t>利用時間テーブル更新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00" dirty="0" smtClean="0">
                <a:solidFill>
                  <a:srgbClr val="FF0000"/>
                </a:solidFill>
              </a:rPr>
              <a:t>一時</a:t>
            </a:r>
            <a:r>
              <a:rPr lang="ja-JP" altLang="en-US" sz="1000" dirty="0">
                <a:solidFill>
                  <a:srgbClr val="FF0000"/>
                </a:solidFill>
              </a:rPr>
              <a:t>ディレクトリのファイルを削除</a:t>
            </a:r>
            <a:r>
              <a:rPr lang="ja-JP" altLang="en-US" sz="1000" dirty="0" smtClean="0">
                <a:solidFill>
                  <a:srgbClr val="FF0000"/>
                </a:solidFill>
              </a:rPr>
              <a:t>する。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00" dirty="0">
                <a:solidFill>
                  <a:srgbClr val="FF0000"/>
                </a:solidFill>
              </a:rPr>
              <a:t>音声解析結果キューリストにデータが</a:t>
            </a:r>
            <a:r>
              <a:rPr lang="ja-JP" altLang="en-US" sz="1000" dirty="0" err="1">
                <a:solidFill>
                  <a:srgbClr val="FF0000"/>
                </a:solidFill>
              </a:rPr>
              <a:t>ないうえて</a:t>
            </a:r>
            <a:r>
              <a:rPr lang="ja-JP" altLang="en-US" sz="1000" dirty="0">
                <a:solidFill>
                  <a:srgbClr val="FF0000"/>
                </a:solidFill>
              </a:rPr>
              <a:t>、解析完了フラグを立って、画面へ返す</a:t>
            </a:r>
            <a:r>
              <a:rPr lang="ja-JP" altLang="en-US" sz="1000" dirty="0" smtClean="0">
                <a:solidFill>
                  <a:srgbClr val="FF0000"/>
                </a:solidFill>
              </a:rPr>
              <a:t>。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ja-JP" sz="10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二、一時停止・再開のイメッジ</a:t>
            </a:r>
            <a:endParaRPr kumimoji="1" lang="ja-JP" altLang="en-US" sz="16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56293" y="5764991"/>
            <a:ext cx="854679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（解析完了）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1368333" y="2564904"/>
            <a:ext cx="2448272" cy="646402"/>
            <a:chOff x="1614925" y="1249755"/>
            <a:chExt cx="2102437" cy="646402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1614925" y="1496047"/>
              <a:ext cx="21024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 smtClean="0">
                  <a:solidFill>
                    <a:srgbClr val="FF0000"/>
                  </a:solidFill>
                </a:rPr>
                <a:t>音声</a:t>
              </a:r>
              <a:r>
                <a:rPr lang="ja-JP" altLang="en-US" sz="1000" dirty="0">
                  <a:solidFill>
                    <a:srgbClr val="FF0000"/>
                  </a:solidFill>
                </a:rPr>
                <a:t>ファイル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認識再開</a:t>
              </a:r>
              <a:r>
                <a:rPr lang="en-US" altLang="ja-JP" sz="1000" dirty="0" smtClean="0">
                  <a:solidFill>
                    <a:srgbClr val="FF0000"/>
                  </a:solidFill>
                </a:rPr>
                <a:t>API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へ送信する。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  <a:p>
              <a:r>
                <a:rPr lang="ja-JP" altLang="en-US" sz="1000" dirty="0">
                  <a:solidFill>
                    <a:srgbClr val="FF0000"/>
                  </a:solidFill>
                </a:rPr>
                <a:t>音声分割表示関数の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実行を再開する。</a:t>
              </a:r>
              <a:endParaRPr lang="en-US" altLang="ja-JP" sz="1000" dirty="0">
                <a:solidFill>
                  <a:srgbClr val="FF0000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614925" y="1249755"/>
              <a:ext cx="1174891" cy="2462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 smtClean="0">
                  <a:solidFill>
                    <a:srgbClr val="FF0000"/>
                  </a:solidFill>
                </a:rPr>
                <a:t>音声解析再開関数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101790" y="2289570"/>
            <a:ext cx="3490291" cy="1261885"/>
            <a:chOff x="5101790" y="1888956"/>
            <a:chExt cx="3490291" cy="1261885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5110364" y="2135178"/>
              <a:ext cx="3481717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FontTx/>
                <a:buAutoNum type="arabicPeriod"/>
              </a:pPr>
              <a:r>
                <a:rPr lang="ja-JP" altLang="en-US" sz="1000" dirty="0">
                  <a:solidFill>
                    <a:srgbClr val="FF0000"/>
                  </a:solidFill>
                </a:rPr>
                <a:t>セッションに</a:t>
              </a:r>
              <a:r>
                <a:rPr lang="ja-JP" altLang="en-US" sz="1000" dirty="0" err="1">
                  <a:solidFill>
                    <a:srgbClr val="FF0000"/>
                  </a:solidFill>
                </a:rPr>
                <a:t>の</a:t>
              </a:r>
              <a:r>
                <a:rPr lang="ja-JP" altLang="en-US" sz="1000" dirty="0">
                  <a:solidFill>
                    <a:srgbClr val="FF0000"/>
                  </a:solidFill>
                </a:rPr>
                <a:t>一時停止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フラグをクリアする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。</a:t>
              </a:r>
              <a:endParaRPr lang="ja-JP" altLang="en-US" sz="1000" dirty="0" smtClean="0">
                <a:solidFill>
                  <a:srgbClr val="FF0000"/>
                </a:solidFill>
              </a:endParaRPr>
            </a:p>
            <a:p>
              <a:pPr marL="228600" indent="-228600">
                <a:buAutoNum type="arabicPeriod"/>
              </a:pPr>
              <a:r>
                <a:rPr lang="ja-JP" altLang="en-US" sz="1000" dirty="0" smtClean="0">
                  <a:solidFill>
                    <a:srgbClr val="FF0000"/>
                  </a:solidFill>
                </a:rPr>
                <a:t>音声解析（</a:t>
              </a:r>
              <a:r>
                <a:rPr lang="en-US" altLang="ja-JP" sz="1000" dirty="0" err="1" smtClean="0">
                  <a:solidFill>
                    <a:srgbClr val="FF0000"/>
                  </a:solidFill>
                </a:rPr>
                <a:t>Recaius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 呼び出し）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  <a:p>
              <a:pPr marL="228600" indent="-228600">
                <a:buAutoNum type="arabicPeriod"/>
              </a:pPr>
              <a:r>
                <a:rPr lang="ja-JP" altLang="en-US" sz="1000" dirty="0" smtClean="0">
                  <a:solidFill>
                    <a:srgbClr val="FF0000"/>
                  </a:solidFill>
                </a:rPr>
                <a:t>音声ファイルのデータを分割</a:t>
              </a:r>
              <a:r>
                <a:rPr lang="ja-JP" altLang="en-US" sz="1000" dirty="0">
                  <a:solidFill>
                    <a:srgbClr val="FF0000"/>
                  </a:solidFill>
                </a:rPr>
                <a:t>して、セッションに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保持された</a:t>
              </a:r>
              <a:r>
                <a:rPr lang="ja-JP" altLang="en-US" sz="1000" dirty="0">
                  <a:solidFill>
                    <a:srgbClr val="FF0000"/>
                  </a:solidFill>
                </a:rPr>
                <a:t>音声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分割件数以降の部分のみ</a:t>
              </a:r>
              <a:r>
                <a:rPr lang="en-US" altLang="ja-JP" sz="1000" dirty="0" err="1" smtClean="0">
                  <a:solidFill>
                    <a:srgbClr val="FF0000"/>
                  </a:solidFill>
                </a:rPr>
                <a:t>Recaius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 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に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送信し解析する。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  <a:p>
              <a:pPr marL="228600" indent="-228600">
                <a:buAutoNum type="arabicPeriod"/>
              </a:pPr>
              <a:r>
                <a:rPr lang="en-US" altLang="ja-JP" sz="1000" dirty="0" err="1" smtClean="0">
                  <a:solidFill>
                    <a:srgbClr val="FF0000"/>
                  </a:solidFill>
                </a:rPr>
                <a:t>Recaius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から返った解析結果の文節</a:t>
              </a:r>
              <a:r>
                <a:rPr lang="ja-JP" altLang="en-US" sz="1000" dirty="0">
                  <a:solidFill>
                    <a:srgbClr val="FF0000"/>
                  </a:solidFill>
                </a:rPr>
                <a:t>をセッション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に保持されたキューリスト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に追加する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。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5101790" y="1888956"/>
              <a:ext cx="1511952" cy="2462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000" dirty="0">
                  <a:solidFill>
                    <a:srgbClr val="FF0000"/>
                  </a:solidFill>
                </a:rPr>
                <a:t>音声ファイル認識再開</a:t>
              </a:r>
              <a:r>
                <a:rPr lang="en-US" altLang="ja-JP" sz="1000" dirty="0" smtClean="0">
                  <a:solidFill>
                    <a:srgbClr val="FF0000"/>
                  </a:solidFill>
                </a:rPr>
                <a:t>API</a:t>
              </a: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5112768" y="1140428"/>
            <a:ext cx="3479313" cy="1067504"/>
            <a:chOff x="5251173" y="3091948"/>
            <a:chExt cx="3481717" cy="922978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5251173" y="3269825"/>
              <a:ext cx="3481717" cy="7451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ja-JP" altLang="en-US" sz="1000" dirty="0" smtClean="0">
                  <a:solidFill>
                    <a:srgbClr val="FF0000"/>
                  </a:solidFill>
                </a:rPr>
                <a:t>セッションに</a:t>
              </a:r>
              <a:r>
                <a:rPr lang="ja-JP" altLang="en-US" sz="1000" dirty="0" err="1" smtClean="0">
                  <a:solidFill>
                    <a:srgbClr val="FF0000"/>
                  </a:solidFill>
                </a:rPr>
                <a:t>の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一時停止フラグが立つ。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  <a:p>
              <a:pPr marL="228600" indent="-228600">
                <a:buFontTx/>
                <a:buAutoNum type="arabicPeriod"/>
              </a:pPr>
              <a:r>
                <a:rPr lang="ja-JP" altLang="en-US" sz="1000" dirty="0">
                  <a:solidFill>
                    <a:srgbClr val="FF0000"/>
                  </a:solidFill>
                </a:rPr>
                <a:t>すべての音声解析終了（</a:t>
              </a:r>
              <a:r>
                <a:rPr lang="en-US" altLang="ja-JP" sz="1000" dirty="0" err="1">
                  <a:solidFill>
                    <a:srgbClr val="FF0000"/>
                  </a:solidFill>
                </a:rPr>
                <a:t>Recaius</a:t>
              </a:r>
              <a:r>
                <a:rPr lang="ja-JP" altLang="en-US" sz="1000" dirty="0">
                  <a:solidFill>
                    <a:srgbClr val="FF0000"/>
                  </a:solidFill>
                </a:rPr>
                <a:t> セッション終了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）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  <a:p>
              <a:pPr marL="228600" indent="-228600">
                <a:buFontTx/>
                <a:buAutoNum type="arabicPeriod"/>
              </a:pPr>
              <a:r>
                <a:rPr lang="ja-JP" altLang="en-US" sz="1000" dirty="0">
                  <a:solidFill>
                    <a:srgbClr val="FF0000"/>
                  </a:solidFill>
                </a:rPr>
                <a:t>音声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分割された件数をセッション</a:t>
              </a:r>
              <a:r>
                <a:rPr lang="ja-JP" altLang="en-US" sz="1000" dirty="0">
                  <a:solidFill>
                    <a:srgbClr val="FF0000"/>
                  </a:solidFill>
                </a:rPr>
                <a:t>に保持する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。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  <a:p>
              <a:pPr marL="228600" indent="-228600">
                <a:buFontTx/>
                <a:buAutoNum type="arabicPeriod"/>
              </a:pPr>
              <a:r>
                <a:rPr lang="ja-JP" altLang="en-US" sz="1000" dirty="0">
                  <a:solidFill>
                    <a:srgbClr val="FF0000"/>
                  </a:solidFill>
                </a:rPr>
                <a:t>音声解析結果キューリストをセッションに格納する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。</a:t>
              </a:r>
              <a:endParaRPr lang="en-US" altLang="ja-JP" sz="1000" dirty="0">
                <a:solidFill>
                  <a:srgbClr val="FF0000"/>
                </a:solidFill>
              </a:endParaRPr>
            </a:p>
            <a:p>
              <a:pPr marL="228600" indent="-228600">
                <a:buAutoNum type="arabicPeriod"/>
              </a:pPr>
              <a:endParaRPr lang="en-US" altLang="ja-JP" sz="1000" dirty="0">
                <a:solidFill>
                  <a:srgbClr val="FF0000"/>
                </a:solidFill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5254190" y="3091948"/>
              <a:ext cx="1473458" cy="18104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solidFill>
                    <a:srgbClr val="FF0000"/>
                  </a:solidFill>
                </a:rPr>
                <a:t>音声解析一時停止</a:t>
              </a:r>
              <a:r>
                <a:rPr lang="en-US" altLang="ja-JP" sz="1000" dirty="0">
                  <a:solidFill>
                    <a:srgbClr val="FF0000"/>
                  </a:solidFill>
                </a:rPr>
                <a:t>API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1259631" y="1140428"/>
            <a:ext cx="2520281" cy="632975"/>
            <a:chOff x="1520018" y="2885709"/>
            <a:chExt cx="2664369" cy="632975"/>
          </a:xfrm>
        </p:grpSpPr>
        <p:sp>
          <p:nvSpPr>
            <p:cNvPr id="38" name="テキスト ボックス 37"/>
            <p:cNvSpPr txBox="1"/>
            <p:nvPr/>
          </p:nvSpPr>
          <p:spPr>
            <a:xfrm>
              <a:off x="1520019" y="3118574"/>
              <a:ext cx="26643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 smtClean="0">
                  <a:solidFill>
                    <a:srgbClr val="FF0000"/>
                  </a:solidFill>
                </a:rPr>
                <a:t>音声解析一時停止</a:t>
              </a:r>
              <a:r>
                <a:rPr lang="en-US" altLang="ja-JP" sz="1000" dirty="0" smtClean="0">
                  <a:solidFill>
                    <a:srgbClr val="FF0000"/>
                  </a:solidFill>
                </a:rPr>
                <a:t>API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へ送信し、音声分割表示関数の実行を停止する。</a:t>
              </a:r>
              <a:endParaRPr lang="en-US" altLang="ja-JP" sz="1000" dirty="0">
                <a:solidFill>
                  <a:srgbClr val="FF0000"/>
                </a:solidFill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520018" y="2885709"/>
              <a:ext cx="1750871" cy="2462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solidFill>
                    <a:srgbClr val="FF0000"/>
                  </a:solidFill>
                </a:rPr>
                <a:t>音声解析一時停止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関数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直線矢印コネクタ 47"/>
          <p:cNvCxnSpPr/>
          <p:nvPr/>
        </p:nvCxnSpPr>
        <p:spPr>
          <a:xfrm>
            <a:off x="3779912" y="1412776"/>
            <a:ext cx="1321878" cy="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021790" y="1628800"/>
            <a:ext cx="1080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実行結果を返す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56" name="直線矢印コネクタ 55"/>
          <p:cNvCxnSpPr>
            <a:endCxn id="50" idx="3"/>
          </p:cNvCxnSpPr>
          <p:nvPr/>
        </p:nvCxnSpPr>
        <p:spPr>
          <a:xfrm flipH="1">
            <a:off x="3449175" y="5978700"/>
            <a:ext cx="1663600" cy="8139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40946" y="2887772"/>
            <a:ext cx="854679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（解析再開）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1233504" y="5613633"/>
            <a:ext cx="2215671" cy="496316"/>
            <a:chOff x="1475656" y="4545323"/>
            <a:chExt cx="2004605" cy="496316"/>
          </a:xfrm>
        </p:grpSpPr>
        <p:sp>
          <p:nvSpPr>
            <p:cNvPr id="58" name="テキスト ボックス 57"/>
            <p:cNvSpPr txBox="1"/>
            <p:nvPr/>
          </p:nvSpPr>
          <p:spPr>
            <a:xfrm>
              <a:off x="1475656" y="4545323"/>
              <a:ext cx="1151917" cy="2462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solidFill>
                    <a:srgbClr val="FF0000"/>
                  </a:solidFill>
                </a:rPr>
                <a:t>音声解析再開関数</a:t>
              </a:r>
              <a:endParaRPr lang="en-US" altLang="ja-JP" sz="1000" dirty="0">
                <a:solidFill>
                  <a:srgbClr val="FF0000"/>
                </a:solidFill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1475656" y="4795418"/>
              <a:ext cx="200460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000" dirty="0">
                  <a:solidFill>
                    <a:srgbClr val="FF0000"/>
                  </a:solidFill>
                </a:rPr>
                <a:t>音声分割表示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関数の実行を停止する。</a:t>
              </a:r>
              <a:endParaRPr lang="en-US" altLang="ja-JP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5108019" y="5343019"/>
            <a:ext cx="1511952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rgbClr val="FF0000"/>
                </a:solidFill>
              </a:rPr>
              <a:t>音声ファイル認識再開</a:t>
            </a:r>
            <a:r>
              <a:rPr lang="en-US" altLang="ja-JP" sz="1000" dirty="0">
                <a:solidFill>
                  <a:srgbClr val="FF0000"/>
                </a:solidFill>
              </a:rPr>
              <a:t>API</a:t>
            </a:r>
          </a:p>
        </p:txBody>
      </p:sp>
      <p:cxnSp>
        <p:nvCxnSpPr>
          <p:cNvPr id="51" name="直線矢印コネクタ 50"/>
          <p:cNvCxnSpPr/>
          <p:nvPr/>
        </p:nvCxnSpPr>
        <p:spPr>
          <a:xfrm flipH="1" flipV="1">
            <a:off x="3779912" y="1556792"/>
            <a:ext cx="1321878" cy="2312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28" idx="2"/>
          </p:cNvCxnSpPr>
          <p:nvPr/>
        </p:nvCxnSpPr>
        <p:spPr>
          <a:xfrm flipH="1">
            <a:off x="6840826" y="3551455"/>
            <a:ext cx="10397" cy="725282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6228184" y="3789040"/>
            <a:ext cx="136046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 smtClean="0">
                <a:solidFill>
                  <a:srgbClr val="FF0000"/>
                </a:solidFill>
              </a:rPr>
              <a:t>セッションでデータ転送</a:t>
            </a:r>
            <a:endParaRPr lang="en-US" altLang="ja-JP" sz="800" dirty="0" smtClean="0">
              <a:solidFill>
                <a:srgbClr val="FF0000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5101169" y="3971972"/>
            <a:ext cx="3479313" cy="795915"/>
            <a:chOff x="5251173" y="3091947"/>
            <a:chExt cx="3481717" cy="585226"/>
          </a:xfrm>
        </p:grpSpPr>
        <p:sp>
          <p:nvSpPr>
            <p:cNvPr id="46" name="テキスト ボックス 45"/>
            <p:cNvSpPr txBox="1"/>
            <p:nvPr/>
          </p:nvSpPr>
          <p:spPr>
            <a:xfrm>
              <a:off x="5251173" y="3269825"/>
              <a:ext cx="3481717" cy="407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ja-JP" altLang="en-US" sz="1000" dirty="0" smtClean="0">
                  <a:solidFill>
                    <a:srgbClr val="FF0000"/>
                  </a:solidFill>
                </a:rPr>
                <a:t>セッションから最新の</a:t>
              </a:r>
              <a:r>
                <a:rPr lang="ja-JP" altLang="en-US" sz="1000" dirty="0">
                  <a:solidFill>
                    <a:srgbClr val="FF0000"/>
                  </a:solidFill>
                </a:rPr>
                <a:t>音声解析</a:t>
              </a:r>
              <a:r>
                <a:rPr lang="ja-JP" altLang="en-US" sz="1000" dirty="0">
                  <a:solidFill>
                    <a:srgbClr val="FF0000"/>
                  </a:solidFill>
                </a:rPr>
                <a:t>結果キューリストを</a:t>
              </a:r>
              <a:r>
                <a:rPr lang="ja-JP" altLang="en-US" sz="1000" dirty="0">
                  <a:solidFill>
                    <a:srgbClr val="FF0000"/>
                  </a:solidFill>
                </a:rPr>
                <a:t>取得する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。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  <a:p>
              <a:pPr marL="228600" indent="-228600">
                <a:buAutoNum type="arabicPeriod"/>
              </a:pPr>
              <a:r>
                <a:rPr lang="ja-JP" altLang="en-US" sz="1000" dirty="0">
                  <a:solidFill>
                    <a:srgbClr val="FF0000"/>
                  </a:solidFill>
                </a:rPr>
                <a:t>音声解析結果キューリストにデータがあれば、順序的に画面へ返す。</a:t>
              </a:r>
              <a:endParaRPr lang="en-US" altLang="ja-JP" sz="1000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5254190" y="3091947"/>
              <a:ext cx="1473458" cy="18104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solidFill>
                    <a:srgbClr val="FF0000"/>
                  </a:solidFill>
                </a:rPr>
                <a:t>音声解析結果取得</a:t>
              </a:r>
              <a:r>
                <a:rPr lang="en-US" altLang="ja-JP" sz="1000" dirty="0">
                  <a:solidFill>
                    <a:srgbClr val="FF0000"/>
                  </a:solidFill>
                </a:rPr>
                <a:t>API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1259631" y="4029457"/>
            <a:ext cx="2520281" cy="797782"/>
            <a:chOff x="1520018" y="2874790"/>
            <a:chExt cx="2664369" cy="797782"/>
          </a:xfrm>
        </p:grpSpPr>
        <p:sp>
          <p:nvSpPr>
            <p:cNvPr id="53" name="テキスト ボックス 52"/>
            <p:cNvSpPr txBox="1"/>
            <p:nvPr/>
          </p:nvSpPr>
          <p:spPr>
            <a:xfrm>
              <a:off x="1520019" y="3118574"/>
              <a:ext cx="2664368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solidFill>
                    <a:srgbClr val="FF0000"/>
                  </a:solidFill>
                </a:rPr>
                <a:t>一時停止フラグと解析完了フラグが立ってない場合、音声解析結果取得</a:t>
              </a:r>
              <a:r>
                <a:rPr lang="en-US" altLang="ja-JP" sz="1000" dirty="0">
                  <a:solidFill>
                    <a:srgbClr val="FF0000"/>
                  </a:solidFill>
                </a:rPr>
                <a:t>API</a:t>
              </a:r>
              <a:r>
                <a:rPr lang="ja-JP" altLang="en-US" sz="1000" dirty="0">
                  <a:solidFill>
                    <a:srgbClr val="FF0000"/>
                  </a:solidFill>
                </a:rPr>
                <a:t>へ送信し、返ってきた結果を画面に表示する</a:t>
              </a:r>
              <a:r>
                <a:rPr lang="ja-JP" altLang="en-US" sz="1000" dirty="0" smtClean="0">
                  <a:solidFill>
                    <a:srgbClr val="FF0000"/>
                  </a:solidFill>
                </a:rPr>
                <a:t>。</a:t>
              </a:r>
              <a:endParaRPr lang="en-US" altLang="ja-JP" sz="10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1520018" y="2874790"/>
              <a:ext cx="1318372" cy="2462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 smtClean="0">
                  <a:solidFill>
                    <a:srgbClr val="FF0000"/>
                  </a:solidFill>
                </a:rPr>
                <a:t>音声分割表示関数</a:t>
              </a:r>
              <a:endParaRPr lang="en-US" altLang="ja-JP" sz="1000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>
            <a:off x="3779912" y="4399247"/>
            <a:ext cx="1321878" cy="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3936848" y="4230742"/>
            <a:ext cx="10479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>
                <a:solidFill>
                  <a:srgbClr val="FF0000"/>
                </a:solidFill>
              </a:rPr>
              <a:t>ある時間ごとに実行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021790" y="4596407"/>
            <a:ext cx="1080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解析結果を返す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 flipH="1" flipV="1">
            <a:off x="3779912" y="4565362"/>
            <a:ext cx="1321878" cy="2312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3816605" y="2996952"/>
            <a:ext cx="1285185" cy="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4021790" y="6021288"/>
            <a:ext cx="1080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実行結果</a:t>
            </a:r>
            <a:r>
              <a:rPr lang="ja-JP" altLang="en-US" sz="1000" dirty="0" smtClean="0">
                <a:solidFill>
                  <a:srgbClr val="FF0000"/>
                </a:solidFill>
              </a:rPr>
              <a:t>を返す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7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三、</a:t>
            </a:r>
            <a:r>
              <a:rPr lang="en-US" altLang="ja-JP" sz="1600" dirty="0" smtClean="0">
                <a:latin typeface="+mn-ea"/>
              </a:rPr>
              <a:t>API</a:t>
            </a:r>
            <a:r>
              <a:rPr lang="ja-JP" altLang="en-US" sz="1600" dirty="0" smtClean="0">
                <a:latin typeface="+mn-ea"/>
              </a:rPr>
              <a:t> 改修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7544" y="720854"/>
            <a:ext cx="828092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/>
              <a:t>音声ファイル認識</a:t>
            </a:r>
            <a:r>
              <a:rPr lang="en-US" altLang="ja-JP" sz="1200" dirty="0"/>
              <a:t>API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【</a:t>
            </a:r>
            <a:r>
              <a:rPr lang="ja-JP" altLang="en-US" sz="1200" dirty="0" smtClean="0"/>
              <a:t>改修</a:t>
            </a:r>
            <a:r>
              <a:rPr lang="en-US" altLang="ja-JP" sz="1200" dirty="0" smtClean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一時停止・再開の判定処理を追加する。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リカイアスからの文節ごとの音声</a:t>
            </a:r>
            <a:r>
              <a:rPr lang="ja-JP" altLang="en-US" sz="1200" dirty="0"/>
              <a:t>解析結果リストをセッションに格納</a:t>
            </a:r>
            <a:r>
              <a:rPr lang="ja-JP" altLang="en-US" sz="1200" dirty="0" smtClean="0"/>
              <a:t>する</a:t>
            </a:r>
            <a:r>
              <a:rPr lang="ja-JP" altLang="en-US" sz="1200" dirty="0"/>
              <a:t>処理を追加</a:t>
            </a:r>
            <a:r>
              <a:rPr lang="ja-JP" altLang="en-US" sz="1200" dirty="0" smtClean="0"/>
              <a:t>する。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音声ファイル解析完了後のセッション始末する処理を追加する。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endParaRPr lang="en-US" altLang="ja-JP" sz="1200" dirty="0" smtClean="0"/>
          </a:p>
          <a:p>
            <a:pPr lvl="1">
              <a:spcAft>
                <a:spcPts val="600"/>
              </a:spcAft>
            </a:pPr>
            <a:endParaRPr lang="en-US" altLang="ja-JP" sz="1200" dirty="0"/>
          </a:p>
          <a:p>
            <a:pPr lvl="1">
              <a:spcAft>
                <a:spcPts val="600"/>
              </a:spcAft>
            </a:pPr>
            <a:endParaRPr lang="en-US" altLang="ja-JP" sz="1200" dirty="0" smtClean="0"/>
          </a:p>
          <a:p>
            <a:pPr lvl="1">
              <a:spcAft>
                <a:spcPts val="600"/>
              </a:spcAft>
            </a:pP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283619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四、</a:t>
            </a:r>
            <a:r>
              <a:rPr lang="en-US" altLang="ja-JP" sz="1600" dirty="0" smtClean="0">
                <a:latin typeface="+mn-ea"/>
              </a:rPr>
              <a:t>API</a:t>
            </a:r>
            <a:r>
              <a:rPr lang="ja-JP" altLang="en-US" sz="1600" dirty="0" smtClean="0">
                <a:latin typeface="+mn-ea"/>
              </a:rPr>
              <a:t> 新規</a:t>
            </a:r>
            <a:endParaRPr lang="en-US" altLang="ja-JP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7544" y="720854"/>
            <a:ext cx="82809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/>
              <a:t>音声解析結果取得</a:t>
            </a:r>
            <a:r>
              <a:rPr lang="en-US" altLang="ja-JP" sz="1200" dirty="0"/>
              <a:t>API</a:t>
            </a:r>
            <a:r>
              <a:rPr lang="ja-JP" altLang="en-US" sz="1200" dirty="0"/>
              <a:t>　</a:t>
            </a:r>
            <a:r>
              <a:rPr lang="en-US" altLang="ja-JP" sz="1200" dirty="0"/>
              <a:t>【</a:t>
            </a:r>
            <a:r>
              <a:rPr lang="ja-JP" altLang="en-US" sz="1200" dirty="0"/>
              <a:t>新規</a:t>
            </a:r>
            <a:r>
              <a:rPr lang="en-US" altLang="ja-JP" sz="1200" dirty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セッションから最新の音声解析</a:t>
            </a:r>
            <a:r>
              <a:rPr lang="ja-JP" altLang="en-US" sz="1200" dirty="0" smtClean="0"/>
              <a:t>結果キューリスト</a:t>
            </a:r>
            <a:r>
              <a:rPr lang="ja-JP" altLang="en-US" sz="1200" dirty="0"/>
              <a:t>を取得する。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セッション</a:t>
            </a:r>
            <a:r>
              <a:rPr lang="ja-JP" altLang="en-US" sz="1200" dirty="0"/>
              <a:t>から一時停止</a:t>
            </a:r>
            <a:r>
              <a:rPr lang="ja-JP" altLang="en-US" sz="1200" dirty="0" smtClean="0"/>
              <a:t>フラグと解析完了フラグを</a:t>
            </a:r>
            <a:r>
              <a:rPr lang="ja-JP" altLang="en-US" sz="1200" dirty="0"/>
              <a:t>取得する。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一時</a:t>
            </a:r>
            <a:r>
              <a:rPr lang="ja-JP" altLang="en-US" sz="1200" dirty="0" smtClean="0"/>
              <a:t>停止と解析完了の</a:t>
            </a:r>
            <a:r>
              <a:rPr lang="ja-JP" altLang="en-US" sz="1200" dirty="0"/>
              <a:t>場合、解析結果リストに</a:t>
            </a:r>
            <a:r>
              <a:rPr lang="en-US" altLang="ja-JP" sz="1200" dirty="0"/>
              <a:t>Null</a:t>
            </a:r>
            <a:r>
              <a:rPr lang="ja-JP" altLang="en-US" sz="1200" dirty="0"/>
              <a:t>を設定し、画面へ返す。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一時</a:t>
            </a:r>
            <a:r>
              <a:rPr lang="ja-JP" altLang="en-US" sz="1200" dirty="0" smtClean="0"/>
              <a:t>停止と</a:t>
            </a:r>
            <a:r>
              <a:rPr lang="ja-JP" altLang="en-US" sz="1200" dirty="0"/>
              <a:t>解析完了</a:t>
            </a:r>
            <a:r>
              <a:rPr lang="ja-JP" altLang="en-US" sz="1200" dirty="0" smtClean="0"/>
              <a:t>以外</a:t>
            </a:r>
            <a:r>
              <a:rPr lang="ja-JP" altLang="en-US" sz="1200" dirty="0"/>
              <a:t>の場合</a:t>
            </a:r>
            <a:r>
              <a:rPr lang="ja-JP" altLang="en-US" sz="1200" dirty="0" smtClean="0"/>
              <a:t>、もし</a:t>
            </a:r>
            <a:r>
              <a:rPr lang="ja-JP" altLang="en-US" sz="1200" dirty="0"/>
              <a:t>音声解析結果</a:t>
            </a:r>
            <a:r>
              <a:rPr lang="ja-JP" altLang="en-US" sz="1200" dirty="0" smtClean="0"/>
              <a:t>キューリストにデータがあれば、データを順序的に</a:t>
            </a:r>
            <a:r>
              <a:rPr lang="ja-JP" altLang="en-US" sz="1200" dirty="0" smtClean="0"/>
              <a:t>画面</a:t>
            </a:r>
            <a:r>
              <a:rPr lang="ja-JP" altLang="en-US" sz="1200" dirty="0"/>
              <a:t>へ返す</a:t>
            </a:r>
            <a:r>
              <a:rPr lang="ja-JP" altLang="en-US" sz="1200" dirty="0" smtClean="0"/>
              <a:t>。</a:t>
            </a:r>
            <a:endParaRPr lang="en-US" altLang="ja-JP" sz="12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/>
              <a:t>音声解析一時停止</a:t>
            </a:r>
            <a:r>
              <a:rPr lang="en-US" altLang="ja-JP" sz="1200" dirty="0"/>
              <a:t>API</a:t>
            </a:r>
            <a:r>
              <a:rPr lang="ja-JP" altLang="en-US" sz="1200" dirty="0"/>
              <a:t>　</a:t>
            </a:r>
            <a:r>
              <a:rPr lang="en-US" altLang="ja-JP" sz="1200" dirty="0"/>
              <a:t>【</a:t>
            </a:r>
            <a:r>
              <a:rPr lang="ja-JP" altLang="en-US" sz="1200" dirty="0"/>
              <a:t>新規</a:t>
            </a:r>
            <a:r>
              <a:rPr lang="en-US" altLang="ja-JP" sz="1200" dirty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セッションに</a:t>
            </a:r>
            <a:r>
              <a:rPr lang="ja-JP" altLang="en-US" sz="1200" dirty="0" err="1"/>
              <a:t>の</a:t>
            </a:r>
            <a:r>
              <a:rPr lang="ja-JP" altLang="en-US" sz="1200" dirty="0"/>
              <a:t>一時停止フラグが立つ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音声</a:t>
            </a:r>
            <a:r>
              <a:rPr lang="ja-JP" altLang="en-US" sz="1200" dirty="0"/>
              <a:t>解析終了（</a:t>
            </a:r>
            <a:r>
              <a:rPr lang="en-US" altLang="ja-JP" sz="1200" dirty="0" err="1"/>
              <a:t>Recaius</a:t>
            </a:r>
            <a:r>
              <a:rPr lang="ja-JP" altLang="en-US" sz="1200" dirty="0"/>
              <a:t> セッション終了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音声分割された件数をセッションに保持する。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音声解析結果キューリストをセッション</a:t>
            </a:r>
            <a:r>
              <a:rPr lang="ja-JP" altLang="en-US" sz="1200" dirty="0" smtClean="0"/>
              <a:t>に</a:t>
            </a:r>
            <a:r>
              <a:rPr lang="ja-JP" altLang="en-US" sz="1200" dirty="0"/>
              <a:t>保持</a:t>
            </a:r>
            <a:r>
              <a:rPr lang="ja-JP" altLang="en-US" sz="1200" dirty="0" smtClean="0"/>
              <a:t>する。</a:t>
            </a:r>
            <a:endParaRPr lang="en-US" altLang="ja-JP" sz="12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/>
              <a:t>音声ファイル認識再開</a:t>
            </a:r>
            <a:r>
              <a:rPr lang="en-US" altLang="ja-JP" sz="1200" dirty="0"/>
              <a:t>API</a:t>
            </a:r>
            <a:r>
              <a:rPr lang="ja-JP" altLang="en-US" sz="1200" dirty="0"/>
              <a:t>　</a:t>
            </a:r>
            <a:r>
              <a:rPr lang="en-US" altLang="ja-JP" sz="1200" dirty="0"/>
              <a:t>【</a:t>
            </a:r>
            <a:r>
              <a:rPr lang="ja-JP" altLang="en-US" sz="1200" dirty="0"/>
              <a:t>新規</a:t>
            </a:r>
            <a:r>
              <a:rPr lang="en-US" altLang="ja-JP" sz="1200" dirty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セッションに</a:t>
            </a:r>
            <a:r>
              <a:rPr lang="ja-JP" altLang="en-US" sz="1200" dirty="0" err="1"/>
              <a:t>の</a:t>
            </a:r>
            <a:r>
              <a:rPr lang="ja-JP" altLang="en-US" sz="1200" dirty="0"/>
              <a:t>一時停止フラグ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クリア</a:t>
            </a:r>
            <a:r>
              <a:rPr lang="ja-JP" altLang="en-US" sz="1200" dirty="0" smtClean="0"/>
              <a:t>する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セッションに保持された音声分割</a:t>
            </a:r>
            <a:r>
              <a:rPr lang="ja-JP" altLang="en-US" sz="1200" dirty="0" smtClean="0"/>
              <a:t>件数を取得する。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音声解析（</a:t>
            </a:r>
            <a:r>
              <a:rPr lang="en-US" altLang="ja-JP" sz="1200" dirty="0" err="1"/>
              <a:t>Recaius</a:t>
            </a:r>
            <a:r>
              <a:rPr lang="en-US" altLang="ja-JP" sz="1200" dirty="0"/>
              <a:t> </a:t>
            </a:r>
            <a:r>
              <a:rPr lang="ja-JP" altLang="en-US" sz="1200" dirty="0"/>
              <a:t>呼び出し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音声ファイルのデータを分割して、セッションに保持された音声分割件数以降の部分のみ</a:t>
            </a:r>
            <a:r>
              <a:rPr lang="en-US" altLang="ja-JP" sz="1200" dirty="0" err="1"/>
              <a:t>Recaius</a:t>
            </a:r>
            <a:r>
              <a:rPr lang="ja-JP" altLang="en-US" sz="1200" dirty="0"/>
              <a:t> に送信し解析する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ja-JP" sz="1200" dirty="0" err="1" smtClean="0"/>
              <a:t>Recaius</a:t>
            </a:r>
            <a:r>
              <a:rPr lang="ja-JP" altLang="en-US" sz="1200" dirty="0"/>
              <a:t>から返った解析結果の文節</a:t>
            </a:r>
            <a:r>
              <a:rPr lang="ja-JP" altLang="en-US" sz="1200" dirty="0"/>
              <a:t>をセッションに保持された音声</a:t>
            </a:r>
            <a:r>
              <a:rPr lang="ja-JP" altLang="en-US" sz="1200" dirty="0"/>
              <a:t>解析</a:t>
            </a:r>
            <a:r>
              <a:rPr lang="ja-JP" altLang="en-US" sz="1200" dirty="0" smtClean="0"/>
              <a:t>結果</a:t>
            </a:r>
            <a:r>
              <a:rPr lang="ja-JP" altLang="en-US" sz="1200" dirty="0"/>
              <a:t>キュ</a:t>
            </a:r>
            <a:r>
              <a:rPr lang="ja-JP" altLang="en-US" sz="1200" dirty="0" smtClean="0"/>
              <a:t>リスト</a:t>
            </a:r>
            <a:r>
              <a:rPr lang="ja-JP" altLang="en-US" sz="1200" dirty="0"/>
              <a:t>に</a:t>
            </a:r>
            <a:r>
              <a:rPr lang="ja-JP" altLang="en-US" sz="1200" dirty="0"/>
              <a:t>追加する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すべて</a:t>
            </a:r>
            <a:r>
              <a:rPr lang="ja-JP" altLang="en-US" sz="1200" dirty="0"/>
              <a:t>の音声解析終了（</a:t>
            </a:r>
            <a:r>
              <a:rPr lang="en-US" altLang="ja-JP" sz="1200" dirty="0" err="1"/>
              <a:t>Recaius</a:t>
            </a:r>
            <a:r>
              <a:rPr lang="en-US" altLang="ja-JP" sz="1200" dirty="0"/>
              <a:t> </a:t>
            </a:r>
            <a:r>
              <a:rPr lang="ja-JP" altLang="en-US" sz="1200" dirty="0"/>
              <a:t>セッション終了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利用</a:t>
            </a:r>
            <a:r>
              <a:rPr lang="ja-JP" altLang="en-US" sz="1200" dirty="0"/>
              <a:t>時間</a:t>
            </a:r>
            <a:r>
              <a:rPr lang="ja-JP" altLang="en-US" sz="1200" dirty="0" smtClean="0"/>
              <a:t>テーブルを更新する。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一時ディレクトリのファイルを削除</a:t>
            </a:r>
            <a:r>
              <a:rPr lang="ja-JP" altLang="en-US" sz="1200" dirty="0" smtClean="0"/>
              <a:t>する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音声解析結果キューリストにデータが</a:t>
            </a:r>
            <a:r>
              <a:rPr lang="ja-JP" altLang="en-US" sz="1200" dirty="0" err="1"/>
              <a:t>ないうえて</a:t>
            </a:r>
            <a:r>
              <a:rPr lang="ja-JP" altLang="en-US" sz="1200" dirty="0"/>
              <a:t>、解析完了フラグを立つ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セッションを始末する</a:t>
            </a:r>
            <a:r>
              <a:rPr lang="ja-JP" altLang="en-US" sz="1200" dirty="0" smtClean="0"/>
              <a:t>。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64887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五、画面</a:t>
            </a:r>
            <a:r>
              <a:rPr lang="ja-JP" altLang="en-US" sz="1600" dirty="0">
                <a:latin typeface="+mn-ea"/>
              </a:rPr>
              <a:t> </a:t>
            </a:r>
            <a:r>
              <a:rPr lang="ja-JP" altLang="en-US" sz="1600" dirty="0" smtClean="0">
                <a:latin typeface="+mn-ea"/>
              </a:rPr>
              <a:t>改修</a:t>
            </a:r>
            <a:endParaRPr lang="en-US" altLang="ja-JP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7544" y="720854"/>
            <a:ext cx="828092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音声</a:t>
            </a:r>
            <a:r>
              <a:rPr lang="ja-JP" altLang="en-US" sz="1200" dirty="0"/>
              <a:t>解析画面　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画面レイアウトを改修する。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ja-JP" altLang="en-US" sz="1200" dirty="0"/>
              <a:t>　</a:t>
            </a:r>
            <a:r>
              <a:rPr lang="ja-JP" altLang="en-US" sz="1200" dirty="0" smtClean="0"/>
              <a:t>　　一時停止ボタンを</a:t>
            </a:r>
            <a:r>
              <a:rPr lang="ja-JP" altLang="en-US" sz="1200" dirty="0"/>
              <a:t>追加する。　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ja-JP" altLang="en-US" sz="1200" dirty="0"/>
              <a:t>　</a:t>
            </a:r>
            <a:r>
              <a:rPr lang="ja-JP" altLang="en-US" sz="1200" dirty="0" smtClean="0"/>
              <a:t>　　解析</a:t>
            </a:r>
            <a:r>
              <a:rPr lang="ja-JP" altLang="en-US" sz="1200" dirty="0"/>
              <a:t>再開ボタンを追加する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音声解析開始処理関数を改修する。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ja-JP" altLang="en-US" sz="1200" dirty="0"/>
              <a:t>　</a:t>
            </a:r>
            <a:r>
              <a:rPr lang="ja-JP" altLang="en-US" sz="1200" dirty="0" smtClean="0"/>
              <a:t>　　オーバーレイの表示制御を削除する。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ja-JP" altLang="en-US" sz="1200" dirty="0"/>
              <a:t>　</a:t>
            </a:r>
            <a:r>
              <a:rPr lang="ja-JP" altLang="en-US" sz="1200" dirty="0" smtClean="0"/>
              <a:t>　　</a:t>
            </a:r>
            <a:r>
              <a:rPr lang="ja-JP" altLang="en-US" sz="1200" dirty="0"/>
              <a:t>解析</a:t>
            </a:r>
            <a:r>
              <a:rPr lang="ja-JP" altLang="en-US" sz="1200" dirty="0" smtClean="0"/>
              <a:t>結果を一括</a:t>
            </a:r>
            <a:r>
              <a:rPr lang="ja-JP" altLang="en-US" sz="1200" dirty="0"/>
              <a:t>表示する処理を削除する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ja-JP" altLang="en-US" sz="1200" dirty="0"/>
              <a:t>　</a:t>
            </a:r>
            <a:r>
              <a:rPr lang="ja-JP" altLang="en-US" sz="1200" dirty="0" smtClean="0"/>
              <a:t>　　音声分割表示関数をある時間ごとに実行する処理を追加する。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音声</a:t>
            </a:r>
            <a:r>
              <a:rPr lang="ja-JP" altLang="en-US" sz="1200" dirty="0"/>
              <a:t>分割</a:t>
            </a:r>
            <a:r>
              <a:rPr lang="ja-JP" altLang="en-US" sz="1200" dirty="0" smtClean="0"/>
              <a:t>表示処理関数を追加する。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一時</a:t>
            </a:r>
            <a:r>
              <a:rPr lang="ja-JP" altLang="en-US" sz="1200" dirty="0" smtClean="0"/>
              <a:t>停止処理関数</a:t>
            </a:r>
            <a:r>
              <a:rPr lang="ja-JP" altLang="en-US" sz="1200" dirty="0"/>
              <a:t>を追加する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解析</a:t>
            </a:r>
            <a:r>
              <a:rPr lang="ja-JP" altLang="en-US" sz="1200" dirty="0" smtClean="0"/>
              <a:t>再開処理関数</a:t>
            </a:r>
            <a:r>
              <a:rPr lang="ja-JP" altLang="en-US" sz="1200" dirty="0"/>
              <a:t>を追加する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各関数にボタン活性化・非活性化制御を追加する。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/>
              <a:t>　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3008249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ian">
  <a:themeElements>
    <a:clrScheme name="earthian">
      <a:dk1>
        <a:sysClr val="windowText" lastClr="000000"/>
      </a:dk1>
      <a:lt1>
        <a:sysClr val="window" lastClr="FFFFFF"/>
      </a:lt1>
      <a:dk2>
        <a:srgbClr val="FF5050"/>
      </a:dk2>
      <a:lt2>
        <a:srgbClr val="FFCCFF"/>
      </a:lt2>
      <a:accent1>
        <a:srgbClr val="FF00FF"/>
      </a:accent1>
      <a:accent2>
        <a:srgbClr val="FF0000"/>
      </a:accent2>
      <a:accent3>
        <a:srgbClr val="FF9933"/>
      </a:accent3>
      <a:accent4>
        <a:srgbClr val="FFFF00"/>
      </a:accent4>
      <a:accent5>
        <a:srgbClr val="00FF00"/>
      </a:accent5>
      <a:accent6>
        <a:srgbClr val="0000FF"/>
      </a:accent6>
      <a:hlink>
        <a:srgbClr val="0000FF"/>
      </a:hlink>
      <a:folHlink>
        <a:srgbClr val="6600CC"/>
      </a:folHlink>
    </a:clrScheme>
    <a:fontScheme name="earthian">
      <a:majorFont>
        <a:latin typeface="Century Gothic"/>
        <a:ea typeface="Meiryo UI"/>
        <a:cs typeface=""/>
      </a:majorFont>
      <a:minorFont>
        <a:latin typeface="Century Gothic"/>
        <a:ea typeface="Meiryo UI"/>
        <a:cs typeface=""/>
      </a:minorFont>
    </a:fontScheme>
    <a:fmtScheme name="キュート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earthian</Template>
  <TotalTime>1812</TotalTime>
  <Words>603</Words>
  <Application>Microsoft Office PowerPoint</Application>
  <PresentationFormat>画面に合わせる (4:3)</PresentationFormat>
  <Paragraphs>126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earthian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itsukaha</dc:creator>
  <cp:lastModifiedBy>李 建民</cp:lastModifiedBy>
  <cp:revision>404</cp:revision>
  <cp:lastPrinted>2017-10-06T08:40:34Z</cp:lastPrinted>
  <dcterms:created xsi:type="dcterms:W3CDTF">2017-10-03T01:32:08Z</dcterms:created>
  <dcterms:modified xsi:type="dcterms:W3CDTF">2018-04-04T03:26:29Z</dcterms:modified>
</cp:coreProperties>
</file>