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sldIdLst>
    <p:sldId id="298" r:id="rId5"/>
    <p:sldId id="300" r:id="rId6"/>
    <p:sldId id="301" r:id="rId7"/>
    <p:sldId id="302" r:id="rId8"/>
    <p:sldId id="303" r:id="rId9"/>
    <p:sldId id="304" r:id="rId10"/>
    <p:sldId id="30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7899" autoAdjust="0"/>
  </p:normalViewPr>
  <p:slideViewPr>
    <p:cSldViewPr snapToGrid="0">
      <p:cViewPr>
        <p:scale>
          <a:sx n="86" d="100"/>
          <a:sy n="86" d="100"/>
        </p:scale>
        <p:origin x="1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C142B-90B7-443D-BF5D-24FCECEFF57E}" type="datetimeFigureOut">
              <a:rPr lang="zh-CN" altLang="en-US" smtClean="0"/>
              <a:t>2020/5/5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CDFA1-CFAD-4A6D-9617-6E7293C3B218}" type="slidenum">
              <a:rPr lang="zh-CN" altLang="en-US" smtClean="0"/>
              <a:t>‹#›</a:t>
            </a:fld>
            <a:endParaRPr lang="zh-CN" altLang="en-US"/>
          </a:p>
        </p:txBody>
      </p:sp>
    </p:spTree>
    <p:extLst>
      <p:ext uri="{BB962C8B-B14F-4D97-AF65-F5344CB8AC3E}">
        <p14:creationId xmlns:p14="http://schemas.microsoft.com/office/powerpoint/2010/main" val="236791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To keep count of cyclists entering and leaving Queens, Manhattan and via East River Bridges.                                                                                                                                                                                          The Traffic Information Management System (TIMS) collects the count data. </a:t>
            </a:r>
            <a:endParaRPr lang="zh-CN" altLang="en-US" dirty="0"/>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1</a:t>
            </a:fld>
            <a:endParaRPr lang="zh-CN" altLang="en-US"/>
          </a:p>
        </p:txBody>
      </p:sp>
    </p:spTree>
    <p:extLst>
      <p:ext uri="{BB962C8B-B14F-4D97-AF65-F5344CB8AC3E}">
        <p14:creationId xmlns:p14="http://schemas.microsoft.com/office/powerpoint/2010/main" val="104058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NYC DOT</a:t>
            </a:r>
            <a:endParaRPr lang="zh-CN" altLang="en-US" dirty="0"/>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2</a:t>
            </a:fld>
            <a:endParaRPr lang="zh-CN" altLang="en-US"/>
          </a:p>
        </p:txBody>
      </p:sp>
    </p:spTree>
    <p:extLst>
      <p:ext uri="{BB962C8B-B14F-4D97-AF65-F5344CB8AC3E}">
        <p14:creationId xmlns:p14="http://schemas.microsoft.com/office/powerpoint/2010/main" val="256113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Correlation </a:t>
            </a:r>
            <a:r>
              <a:rPr lang="en-US" altLang="zh-CN" sz="1200" b="0" i="0" u="none" strike="noStrike" kern="1200" dirty="0">
                <a:solidFill>
                  <a:schemeClr val="tx1"/>
                </a:solidFill>
                <a:effectLst/>
                <a:latin typeface="+mn-lt"/>
                <a:ea typeface="+mn-ea"/>
                <a:cs typeface="+mn-cs"/>
              </a:rPr>
              <a:t>Box Cox   linearly corelated     by the large</a:t>
            </a:r>
            <a:endParaRPr lang="zh-CN" altLang="en-US" dirty="0"/>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3</a:t>
            </a:fld>
            <a:endParaRPr lang="zh-CN" altLang="en-US"/>
          </a:p>
        </p:txBody>
      </p:sp>
    </p:spTree>
    <p:extLst>
      <p:ext uri="{BB962C8B-B14F-4D97-AF65-F5344CB8AC3E}">
        <p14:creationId xmlns:p14="http://schemas.microsoft.com/office/powerpoint/2010/main" val="3179336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Observe  Periodical change   </a:t>
            </a:r>
          </a:p>
          <a:p>
            <a:r>
              <a:rPr lang="en-US" altLang="zh-CN" dirty="0"/>
              <a:t>the mean of cyclist counts seems to be different among different day of week</a:t>
            </a:r>
            <a:endParaRPr lang="zh-CN" altLang="en-US" dirty="0"/>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4</a:t>
            </a:fld>
            <a:endParaRPr lang="zh-CN" altLang="en-US"/>
          </a:p>
        </p:txBody>
      </p:sp>
    </p:spTree>
    <p:extLst>
      <p:ext uri="{BB962C8B-B14F-4D97-AF65-F5344CB8AC3E}">
        <p14:creationId xmlns:p14="http://schemas.microsoft.com/office/powerpoint/2010/main" val="348085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From the boxplot, there are less cyclists at weekends. So should we construct some dummy variables? If so, it should be based on day of week or </a:t>
            </a:r>
            <a:endParaRPr lang="zh-CN" altLang="en-US" dirty="0"/>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5</a:t>
            </a:fld>
            <a:endParaRPr lang="zh-CN" altLang="en-US"/>
          </a:p>
        </p:txBody>
      </p:sp>
    </p:spTree>
    <p:extLst>
      <p:ext uri="{BB962C8B-B14F-4D97-AF65-F5344CB8AC3E}">
        <p14:creationId xmlns:p14="http://schemas.microsoft.com/office/powerpoint/2010/main" val="282210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solidFill>
                  <a:schemeClr val="tx1"/>
                </a:solidFill>
                <a:effectLst/>
                <a:latin typeface="+mn-lt"/>
                <a:ea typeface="+mn-ea"/>
                <a:cs typeface="+mn-cs"/>
              </a:rPr>
              <a:t>Apparently, cyclist counts are different among different day of a week. It’s suggestive but inconclusive that there are some differences in weekdays or in weekends. On the one hand, in weekdays, we can’t reject the NH that means of cyclist counts in different weekdays are the same. On the other hand, the difference of cyclists counts between Sunday and Saturday shouldn’t  be ignored.  So we would have 3 categories(weekdays, Saturday, Sunday) .we would need 2 dummy variables. </a:t>
            </a:r>
            <a:endParaRPr lang="zh-CN" alt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6</a:t>
            </a:fld>
            <a:endParaRPr lang="zh-CN" altLang="en-US"/>
          </a:p>
        </p:txBody>
      </p:sp>
    </p:spTree>
    <p:extLst>
      <p:ext uri="{BB962C8B-B14F-4D97-AF65-F5344CB8AC3E}">
        <p14:creationId xmlns:p14="http://schemas.microsoft.com/office/powerpoint/2010/main" val="2732598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Weather forecast</a:t>
            </a:r>
          </a:p>
          <a:p>
            <a:r>
              <a:rPr lang="en-US" altLang="zh-CN" sz="1200" kern="1200" dirty="0">
                <a:solidFill>
                  <a:schemeClr val="tx1"/>
                </a:solidFill>
                <a:effectLst/>
                <a:latin typeface="+mn-lt"/>
                <a:ea typeface="+mn-ea"/>
                <a:cs typeface="+mn-cs"/>
              </a:rPr>
              <a:t>via the East River Bridges</a:t>
            </a:r>
            <a:endParaRPr lang="zh-CN" altLang="en-US" dirty="0"/>
          </a:p>
        </p:txBody>
      </p:sp>
      <p:sp>
        <p:nvSpPr>
          <p:cNvPr id="4" name="Slide Number Placeholder 3"/>
          <p:cNvSpPr>
            <a:spLocks noGrp="1"/>
          </p:cNvSpPr>
          <p:nvPr>
            <p:ph type="sldNum" sz="quarter" idx="5"/>
          </p:nvPr>
        </p:nvSpPr>
        <p:spPr/>
        <p:txBody>
          <a:bodyPr/>
          <a:lstStyle/>
          <a:p>
            <a:fld id="{EF1CDFA1-CFAD-4A6D-9617-6E7293C3B218}" type="slidenum">
              <a:rPr lang="zh-CN" altLang="en-US" smtClean="0"/>
              <a:t>7</a:t>
            </a:fld>
            <a:endParaRPr lang="zh-CN" altLang="en-US"/>
          </a:p>
        </p:txBody>
      </p:sp>
    </p:spTree>
    <p:extLst>
      <p:ext uri="{BB962C8B-B14F-4D97-AF65-F5344CB8AC3E}">
        <p14:creationId xmlns:p14="http://schemas.microsoft.com/office/powerpoint/2010/main" val="1466105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ltLang="zh-CN"/>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4"/>
          <a:srcRect/>
          <a:stretch/>
        </p:blipFill>
        <p:spPr>
          <a:xfrm>
            <a:off x="-3109998" y="-12683"/>
            <a:ext cx="10491566"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86546" y="1475234"/>
            <a:ext cx="3490939" cy="2901694"/>
          </a:xfrm>
        </p:spPr>
        <p:txBody>
          <a:bodyPr anchor="b">
            <a:normAutofit/>
          </a:bodyPr>
          <a:lstStyle/>
          <a:p>
            <a:r>
              <a:rPr lang="en-US" sz="3200" dirty="0">
                <a:solidFill>
                  <a:schemeClr val="tx1"/>
                </a:solidFill>
              </a:rPr>
              <a:t>Analysis of Cyclist Counts At East River Bridge Locations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Weichen li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altLang="zh-CN" sz="4800" dirty="0">
                <a:solidFill>
                  <a:schemeClr val="tx1"/>
                </a:solidFill>
              </a:rPr>
              <a:t>Data</a:t>
            </a:r>
            <a:endParaRPr lang="en-US" dirty="0"/>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195544730"/>
              </p:ext>
            </p:extLst>
          </p:nvPr>
        </p:nvGraphicFramePr>
        <p:xfrm>
          <a:off x="1224950" y="2219865"/>
          <a:ext cx="8835180" cy="3361359"/>
        </p:xfrm>
        <a:graphic>
          <a:graphicData uri="http://schemas.openxmlformats.org/drawingml/2006/table">
            <a:tbl>
              <a:tblPr firstRow="1" bandRow="1">
                <a:tableStyleId>{69012ECD-51FC-41F1-AA8D-1B2483CD663E}</a:tableStyleId>
              </a:tblPr>
              <a:tblGrid>
                <a:gridCol w="981368">
                  <a:extLst>
                    <a:ext uri="{9D8B030D-6E8A-4147-A177-3AD203B41FA5}">
                      <a16:colId xmlns:a16="http://schemas.microsoft.com/office/drawing/2014/main" val="2981917977"/>
                    </a:ext>
                  </a:extLst>
                </a:gridCol>
                <a:gridCol w="981368">
                  <a:extLst>
                    <a:ext uri="{9D8B030D-6E8A-4147-A177-3AD203B41FA5}">
                      <a16:colId xmlns:a16="http://schemas.microsoft.com/office/drawing/2014/main" val="953869243"/>
                    </a:ext>
                  </a:extLst>
                </a:gridCol>
                <a:gridCol w="981368">
                  <a:extLst>
                    <a:ext uri="{9D8B030D-6E8A-4147-A177-3AD203B41FA5}">
                      <a16:colId xmlns:a16="http://schemas.microsoft.com/office/drawing/2014/main" val="1363538943"/>
                    </a:ext>
                  </a:extLst>
                </a:gridCol>
                <a:gridCol w="981368">
                  <a:extLst>
                    <a:ext uri="{9D8B030D-6E8A-4147-A177-3AD203B41FA5}">
                      <a16:colId xmlns:a16="http://schemas.microsoft.com/office/drawing/2014/main" val="1661834395"/>
                    </a:ext>
                  </a:extLst>
                </a:gridCol>
                <a:gridCol w="981368">
                  <a:extLst>
                    <a:ext uri="{9D8B030D-6E8A-4147-A177-3AD203B41FA5}">
                      <a16:colId xmlns:a16="http://schemas.microsoft.com/office/drawing/2014/main" val="1361043640"/>
                    </a:ext>
                  </a:extLst>
                </a:gridCol>
                <a:gridCol w="982085">
                  <a:extLst>
                    <a:ext uri="{9D8B030D-6E8A-4147-A177-3AD203B41FA5}">
                      <a16:colId xmlns:a16="http://schemas.microsoft.com/office/drawing/2014/main" val="2689167040"/>
                    </a:ext>
                  </a:extLst>
                </a:gridCol>
                <a:gridCol w="982085">
                  <a:extLst>
                    <a:ext uri="{9D8B030D-6E8A-4147-A177-3AD203B41FA5}">
                      <a16:colId xmlns:a16="http://schemas.microsoft.com/office/drawing/2014/main" val="945233394"/>
                    </a:ext>
                  </a:extLst>
                </a:gridCol>
                <a:gridCol w="982085">
                  <a:extLst>
                    <a:ext uri="{9D8B030D-6E8A-4147-A177-3AD203B41FA5}">
                      <a16:colId xmlns:a16="http://schemas.microsoft.com/office/drawing/2014/main" val="2572263168"/>
                    </a:ext>
                  </a:extLst>
                </a:gridCol>
                <a:gridCol w="982085">
                  <a:extLst>
                    <a:ext uri="{9D8B030D-6E8A-4147-A177-3AD203B41FA5}">
                      <a16:colId xmlns:a16="http://schemas.microsoft.com/office/drawing/2014/main" val="1765783061"/>
                    </a:ext>
                  </a:extLst>
                </a:gridCol>
              </a:tblGrid>
              <a:tr h="661359">
                <a:tc>
                  <a:txBody>
                    <a:bodyPr/>
                    <a:lstStyle/>
                    <a:p>
                      <a:pPr algn="l" fontAlgn="ctr"/>
                      <a:r>
                        <a:rPr lang="en-US" sz="1400" u="none" strike="noStrike" dirty="0">
                          <a:solidFill>
                            <a:schemeClr val="tx1"/>
                          </a:solidFill>
                          <a:effectLst/>
                        </a:rPr>
                        <a:t> Date</a:t>
                      </a:r>
                      <a:endParaRPr lang="en-US" sz="1400" b="0" i="0" u="none" strike="noStrike" dirty="0">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a:solidFill>
                            <a:schemeClr val="tx1"/>
                          </a:solidFill>
                          <a:effectLst/>
                        </a:rPr>
                        <a:t>High Temp (°F)</a:t>
                      </a:r>
                      <a:endParaRPr lang="en-US" sz="1400" b="1" i="0" u="none" strike="noStrike">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dirty="0">
                          <a:solidFill>
                            <a:schemeClr val="tx1"/>
                          </a:solidFill>
                          <a:effectLst/>
                        </a:rPr>
                        <a:t>Low Temp (°F)</a:t>
                      </a:r>
                      <a:endParaRPr lang="en-US" sz="1400" b="1" i="0" u="none" strike="noStrike" dirty="0">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a:solidFill>
                            <a:schemeClr val="tx1"/>
                          </a:solidFill>
                          <a:effectLst/>
                        </a:rPr>
                        <a:t>Precipitation</a:t>
                      </a:r>
                      <a:endParaRPr lang="en-US" sz="1400" b="1" i="0" u="none" strike="noStrike">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a:solidFill>
                            <a:schemeClr val="tx1"/>
                          </a:solidFill>
                          <a:effectLst/>
                        </a:rPr>
                        <a:t>Brooklyn Bridge</a:t>
                      </a:r>
                      <a:endParaRPr lang="en-US" sz="1400" b="1" i="0" u="none" strike="noStrike">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a:solidFill>
                            <a:schemeClr val="tx1"/>
                          </a:solidFill>
                          <a:effectLst/>
                        </a:rPr>
                        <a:t>Manhattan Bridge</a:t>
                      </a:r>
                      <a:endParaRPr lang="en-US" sz="1400" b="1" i="0" u="none" strike="noStrike">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a:solidFill>
                            <a:schemeClr val="tx1"/>
                          </a:solidFill>
                          <a:effectLst/>
                        </a:rPr>
                        <a:t>Williamsburg Bridge</a:t>
                      </a:r>
                      <a:endParaRPr lang="en-US" sz="1400" b="1" i="0" u="none" strike="noStrike">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a:solidFill>
                            <a:schemeClr val="tx1"/>
                          </a:solidFill>
                          <a:effectLst/>
                        </a:rPr>
                        <a:t>Queensboro Bridge</a:t>
                      </a:r>
                      <a:endParaRPr lang="en-US" sz="1400" b="1" i="0" u="none" strike="noStrike">
                        <a:solidFill>
                          <a:schemeClr val="tx1"/>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l" fontAlgn="ctr"/>
                      <a:r>
                        <a:rPr lang="en-US" sz="1400" u="none" strike="noStrike" dirty="0">
                          <a:solidFill>
                            <a:schemeClr val="tx1"/>
                          </a:solidFill>
                          <a:effectLst/>
                        </a:rPr>
                        <a:t>Total</a:t>
                      </a:r>
                      <a:endParaRPr lang="en-US" sz="1400" b="1" i="0" u="none" strike="noStrike" dirty="0">
                        <a:solidFill>
                          <a:schemeClr val="tx1"/>
                        </a:solidFill>
                        <a:effectLst/>
                        <a:latin typeface="Calibri" panose="020F0502020204030204" pitchFamily="34" charset="0"/>
                        <a:ea typeface="等线" panose="02010600030101010101" pitchFamily="2" charset="-122"/>
                      </a:endParaRPr>
                    </a:p>
                  </a:txBody>
                  <a:tcPr marL="4763" marR="4763" marT="4763" marB="0" anchor="ctr"/>
                </a:tc>
                <a:extLst>
                  <a:ext uri="{0D108BD9-81ED-4DB2-BD59-A6C34878D82A}">
                    <a16:rowId xmlns:a16="http://schemas.microsoft.com/office/drawing/2014/main" val="2580512675"/>
                  </a:ext>
                </a:extLst>
              </a:tr>
              <a:tr h="540000">
                <a:tc>
                  <a:txBody>
                    <a:bodyPr/>
                    <a:lstStyle/>
                    <a:p>
                      <a:pPr algn="r" fontAlgn="ctr"/>
                      <a:r>
                        <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rPr>
                        <a:t>2019/4/1</a:t>
                      </a: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48.2</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33.8</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1,544</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3,774</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3,946</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2,879</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12,143</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extLst>
                  <a:ext uri="{0D108BD9-81ED-4DB2-BD59-A6C34878D82A}">
                    <a16:rowId xmlns:a16="http://schemas.microsoft.com/office/drawing/2014/main" val="880998349"/>
                  </a:ext>
                </a:extLst>
              </a:tr>
              <a:tr h="540000">
                <a:tc>
                  <a:txBody>
                    <a:bodyPr/>
                    <a:lstStyle/>
                    <a:p>
                      <a:pPr algn="r" fontAlgn="ctr"/>
                      <a:r>
                        <a:rPr lang="en-US" altLang="zh-CN" sz="1200" b="0" i="0" u="none" strike="noStrike" kern="1400" baseline="0">
                          <a:solidFill>
                            <a:srgbClr val="000000"/>
                          </a:solidFill>
                          <a:effectLst/>
                          <a:latin typeface="Calibri" panose="020F0502020204030204" pitchFamily="34" charset="0"/>
                          <a:ea typeface="等线" panose="02010600030101010101" pitchFamily="2" charset="-122"/>
                        </a:rPr>
                        <a:t>2019/4/2</a:t>
                      </a: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50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41</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1,459</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4,579</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4,502</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3,457</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a:effectLst/>
                        </a:rPr>
                        <a:t>13,997</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extLst>
                  <a:ext uri="{0D108BD9-81ED-4DB2-BD59-A6C34878D82A}">
                    <a16:rowId xmlns:a16="http://schemas.microsoft.com/office/drawing/2014/main" val="905017120"/>
                  </a:ext>
                </a:extLst>
              </a:tr>
              <a:tr h="540000">
                <a:tc>
                  <a:txBody>
                    <a:bodyPr/>
                    <a:lstStyle/>
                    <a:p>
                      <a:pPr algn="r" fontAlgn="ctr"/>
                      <a:r>
                        <a:rPr lang="en-US" altLang="zh-CN" sz="1200" b="0" i="0" u="none" strike="noStrike" kern="1400" baseline="0">
                          <a:solidFill>
                            <a:srgbClr val="000000"/>
                          </a:solidFill>
                          <a:effectLst/>
                          <a:latin typeface="Calibri" panose="020F0502020204030204" pitchFamily="34" charset="0"/>
                          <a:ea typeface="等线" panose="02010600030101010101" pitchFamily="2" charset="-122"/>
                        </a:rPr>
                        <a:t>2019/4/3</a:t>
                      </a: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62.6</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42.8</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2,041</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5,580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5,702</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3,977</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tc>
                  <a:txBody>
                    <a:bodyPr/>
                    <a:lstStyle/>
                    <a:p>
                      <a:pPr marL="0" algn="r" defTabSz="914400" rtl="0" eaLnBrk="1" fontAlgn="ctr" latinLnBrk="0" hangingPunct="1"/>
                      <a:r>
                        <a:rPr lang="en-US" altLang="zh-CN" sz="1200" u="none" strike="noStrike" kern="1400" baseline="0" dirty="0">
                          <a:effectLst/>
                        </a:rPr>
                        <a:t>17,300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cs typeface="+mn-cs"/>
                      </a:endParaRPr>
                    </a:p>
                  </a:txBody>
                  <a:tcPr marL="4763" marR="4763" marT="4763" marB="0" anchor="ctr"/>
                </a:tc>
                <a:extLst>
                  <a:ext uri="{0D108BD9-81ED-4DB2-BD59-A6C34878D82A}">
                    <a16:rowId xmlns:a16="http://schemas.microsoft.com/office/drawing/2014/main" val="2488784685"/>
                  </a:ext>
                </a:extLst>
              </a:tr>
              <a:tr h="540000">
                <a:tc>
                  <a:txBody>
                    <a:bodyPr/>
                    <a:lstStyle/>
                    <a:p>
                      <a:pPr algn="r" fontAlgn="ctr"/>
                      <a:r>
                        <a:rPr lang="en-US" altLang="zh-CN" sz="1200" b="0" i="0" u="none" strike="noStrike" kern="1400" baseline="0">
                          <a:solidFill>
                            <a:srgbClr val="000000"/>
                          </a:solidFill>
                          <a:effectLst/>
                          <a:latin typeface="Calibri" panose="020F0502020204030204" pitchFamily="34" charset="0"/>
                          <a:ea typeface="等线" panose="02010600030101010101" pitchFamily="2" charset="-122"/>
                        </a:rPr>
                        <a:t>2019/4/4</a:t>
                      </a:r>
                    </a:p>
                  </a:txBody>
                  <a:tcPr marL="4763" marR="4763" marT="4763" marB="0" anchor="ctr"/>
                </a:tc>
                <a:tc>
                  <a:txBody>
                    <a:bodyPr/>
                    <a:lstStyle/>
                    <a:p>
                      <a:pPr algn="r" fontAlgn="ctr"/>
                      <a:r>
                        <a:rPr lang="en-US" altLang="zh-CN" sz="1200" u="none" strike="noStrike" kern="1400" baseline="0" dirty="0">
                          <a:effectLst/>
                        </a:rPr>
                        <a:t>57.2</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44.6</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2,141</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5,309</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5,423</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4,105</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a:effectLst/>
                        </a:rPr>
                        <a:t>16,978</a:t>
                      </a:r>
                      <a:endParaRPr lang="en-US" altLang="zh-CN" sz="1200" b="0" i="0" u="none" strike="noStrike" kern="1400" baseline="0">
                        <a:solidFill>
                          <a:srgbClr val="000000"/>
                        </a:solidFill>
                        <a:effectLst/>
                        <a:latin typeface="Calibri" panose="020F0502020204030204" pitchFamily="34" charset="0"/>
                        <a:ea typeface="等线" panose="02010600030101010101" pitchFamily="2" charset="-122"/>
                      </a:endParaRPr>
                    </a:p>
                  </a:txBody>
                  <a:tcPr marL="4763" marR="4763" marT="4763" marB="0" anchor="ctr"/>
                </a:tc>
                <a:extLst>
                  <a:ext uri="{0D108BD9-81ED-4DB2-BD59-A6C34878D82A}">
                    <a16:rowId xmlns:a16="http://schemas.microsoft.com/office/drawing/2014/main" val="2085369860"/>
                  </a:ext>
                </a:extLst>
              </a:tr>
              <a:tr h="540000">
                <a:tc>
                  <a:txBody>
                    <a:bodyPr/>
                    <a:lstStyle/>
                    <a:p>
                      <a:pPr algn="r" fontAlgn="ctr"/>
                      <a:r>
                        <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rPr>
                        <a:t>2019/4/5</a:t>
                      </a:r>
                    </a:p>
                  </a:txBody>
                  <a:tcPr marL="4763" marR="4763" marT="4763" marB="0" anchor="ctr"/>
                </a:tc>
                <a:tc>
                  <a:txBody>
                    <a:bodyPr/>
                    <a:lstStyle/>
                    <a:p>
                      <a:pPr algn="r" fontAlgn="ctr"/>
                      <a:r>
                        <a:rPr lang="en-US" altLang="zh-CN" sz="1200" u="none" strike="noStrike" kern="1400" baseline="0" dirty="0">
                          <a:effectLst/>
                        </a:rPr>
                        <a:t>46.4</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37.4</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0.2</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610</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1,893</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2,262</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1,958</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tc>
                  <a:txBody>
                    <a:bodyPr/>
                    <a:lstStyle/>
                    <a:p>
                      <a:pPr algn="r" fontAlgn="ctr"/>
                      <a:r>
                        <a:rPr lang="en-US" altLang="zh-CN" sz="1200" u="none" strike="noStrike" kern="1400" baseline="0" dirty="0">
                          <a:effectLst/>
                        </a:rPr>
                        <a:t>6,723</a:t>
                      </a:r>
                      <a:endParaRPr lang="en-US" altLang="zh-CN" sz="1200" b="0" i="0" u="none" strike="noStrike" kern="1400" baseline="0" dirty="0">
                        <a:solidFill>
                          <a:srgbClr val="000000"/>
                        </a:solidFill>
                        <a:effectLst/>
                        <a:latin typeface="Calibri" panose="020F0502020204030204" pitchFamily="34" charset="0"/>
                        <a:ea typeface="等线" panose="02010600030101010101" pitchFamily="2" charset="-122"/>
                      </a:endParaRPr>
                    </a:p>
                  </a:txBody>
                  <a:tcPr marL="4763" marR="4763" marT="4763" marB="0" anchor="ct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C1A6-7038-479D-BD64-77B748BDF932}"/>
              </a:ext>
            </a:extLst>
          </p:cNvPr>
          <p:cNvSpPr>
            <a:spLocks noGrp="1"/>
          </p:cNvSpPr>
          <p:nvPr>
            <p:ph type="title"/>
          </p:nvPr>
        </p:nvSpPr>
        <p:spPr/>
        <p:txBody>
          <a:bodyPr/>
          <a:lstStyle/>
          <a:p>
            <a:r>
              <a:rPr lang="en-US" altLang="zh-CN" dirty="0"/>
              <a:t>Numerical Variables</a:t>
            </a:r>
            <a:endParaRPr lang="zh-CN" altLang="en-US" dirty="0"/>
          </a:p>
        </p:txBody>
      </p:sp>
      <p:pic>
        <p:nvPicPr>
          <p:cNvPr id="5" name="Content Placeholder 4">
            <a:extLst>
              <a:ext uri="{FF2B5EF4-FFF2-40B4-BE49-F238E27FC236}">
                <a16:creationId xmlns:a16="http://schemas.microsoft.com/office/drawing/2014/main" id="{56CC19B6-1746-4F57-A538-137A1E26E0DD}"/>
              </a:ext>
            </a:extLst>
          </p:cNvPr>
          <p:cNvPicPr>
            <a:picLocks noGrp="1"/>
          </p:cNvPicPr>
          <p:nvPr>
            <p:ph sz="half" idx="1"/>
          </p:nvPr>
        </p:nvPicPr>
        <p:blipFill>
          <a:blip r:embed="rId3"/>
          <a:stretch>
            <a:fillRect/>
          </a:stretch>
        </p:blipFill>
        <p:spPr>
          <a:xfrm>
            <a:off x="1096963" y="2563092"/>
            <a:ext cx="4640262" cy="2863704"/>
          </a:xfrm>
          <a:prstGeom prst="rect">
            <a:avLst/>
          </a:prstGeom>
        </p:spPr>
      </p:pic>
      <p:pic>
        <p:nvPicPr>
          <p:cNvPr id="6" name="Content Placeholder 5">
            <a:extLst>
              <a:ext uri="{FF2B5EF4-FFF2-40B4-BE49-F238E27FC236}">
                <a16:creationId xmlns:a16="http://schemas.microsoft.com/office/drawing/2014/main" id="{B2D196B6-7A43-43D2-B901-568D36A16B02}"/>
              </a:ext>
            </a:extLst>
          </p:cNvPr>
          <p:cNvPicPr>
            <a:picLocks noGrp="1"/>
          </p:cNvPicPr>
          <p:nvPr>
            <p:ph sz="half" idx="2"/>
          </p:nvPr>
        </p:nvPicPr>
        <p:blipFill>
          <a:blip r:embed="rId4"/>
          <a:stretch>
            <a:fillRect/>
          </a:stretch>
        </p:blipFill>
        <p:spPr>
          <a:xfrm>
            <a:off x="6516688" y="2563581"/>
            <a:ext cx="4638675" cy="2862725"/>
          </a:xfrm>
          <a:prstGeom prst="rect">
            <a:avLst/>
          </a:prstGeom>
        </p:spPr>
      </p:pic>
    </p:spTree>
    <p:extLst>
      <p:ext uri="{BB962C8B-B14F-4D97-AF65-F5344CB8AC3E}">
        <p14:creationId xmlns:p14="http://schemas.microsoft.com/office/powerpoint/2010/main" val="376803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C1A6-7038-479D-BD64-77B748BDF932}"/>
              </a:ext>
            </a:extLst>
          </p:cNvPr>
          <p:cNvSpPr>
            <a:spLocks noGrp="1"/>
          </p:cNvSpPr>
          <p:nvPr>
            <p:ph type="title"/>
          </p:nvPr>
        </p:nvSpPr>
        <p:spPr/>
        <p:txBody>
          <a:bodyPr/>
          <a:lstStyle/>
          <a:p>
            <a:r>
              <a:rPr lang="en-US" altLang="zh-CN" dirty="0"/>
              <a:t>Dummy Variable</a:t>
            </a:r>
            <a:endParaRPr lang="zh-CN" altLang="en-US" dirty="0"/>
          </a:p>
        </p:txBody>
      </p:sp>
      <p:pic>
        <p:nvPicPr>
          <p:cNvPr id="8" name="Content Placeholder 7">
            <a:extLst>
              <a:ext uri="{FF2B5EF4-FFF2-40B4-BE49-F238E27FC236}">
                <a16:creationId xmlns:a16="http://schemas.microsoft.com/office/drawing/2014/main" id="{ED79CEFE-F028-46B0-841E-3F9F02902FE5}"/>
              </a:ext>
            </a:extLst>
          </p:cNvPr>
          <p:cNvPicPr>
            <a:picLocks noGrp="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96963" y="2744422"/>
            <a:ext cx="4640262" cy="2501043"/>
          </a:xfrm>
          <a:prstGeom prst="rect">
            <a:avLst/>
          </a:prstGeom>
          <a:noFill/>
          <a:ln>
            <a:noFill/>
          </a:ln>
        </p:spPr>
      </p:pic>
      <p:pic>
        <p:nvPicPr>
          <p:cNvPr id="13" name="Content Placeholder 12">
            <a:extLst>
              <a:ext uri="{FF2B5EF4-FFF2-40B4-BE49-F238E27FC236}">
                <a16:creationId xmlns:a16="http://schemas.microsoft.com/office/drawing/2014/main" id="{992424BA-01EB-48EA-A7A0-1D748FA92D58}"/>
              </a:ext>
            </a:extLst>
          </p:cNvPr>
          <p:cNvPicPr>
            <a:picLocks noGrp="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6516688" y="2838410"/>
            <a:ext cx="4638675" cy="2313068"/>
          </a:xfrm>
          <a:prstGeom prst="rect">
            <a:avLst/>
          </a:prstGeom>
          <a:noFill/>
          <a:ln>
            <a:noFill/>
          </a:ln>
        </p:spPr>
      </p:pic>
    </p:spTree>
    <p:extLst>
      <p:ext uri="{BB962C8B-B14F-4D97-AF65-F5344CB8AC3E}">
        <p14:creationId xmlns:p14="http://schemas.microsoft.com/office/powerpoint/2010/main" val="316070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C1A6-7038-479D-BD64-77B748BDF932}"/>
              </a:ext>
            </a:extLst>
          </p:cNvPr>
          <p:cNvSpPr>
            <a:spLocks noGrp="1"/>
          </p:cNvSpPr>
          <p:nvPr>
            <p:ph type="title"/>
          </p:nvPr>
        </p:nvSpPr>
        <p:spPr/>
        <p:txBody>
          <a:bodyPr/>
          <a:lstStyle/>
          <a:p>
            <a:r>
              <a:rPr lang="en-US" altLang="zh-CN" dirty="0"/>
              <a:t>Dummy Variable</a:t>
            </a:r>
            <a:endParaRPr lang="zh-CN" altLang="en-US" dirty="0"/>
          </a:p>
        </p:txBody>
      </p:sp>
      <p:pic>
        <p:nvPicPr>
          <p:cNvPr id="9" name="Content Placeholder 8">
            <a:extLst>
              <a:ext uri="{FF2B5EF4-FFF2-40B4-BE49-F238E27FC236}">
                <a16:creationId xmlns:a16="http://schemas.microsoft.com/office/drawing/2014/main" id="{A9BB37DB-4BB1-4C72-B1C9-FDA452D1F529}"/>
              </a:ext>
            </a:extLst>
          </p:cNvPr>
          <p:cNvPicPr>
            <a:picLocks noGrp="1"/>
          </p:cNvPicPr>
          <p:nvPr>
            <p:ph sz="half" idx="1"/>
          </p:nvPr>
        </p:nvPicPr>
        <p:blipFill>
          <a:blip r:embed="rId3"/>
          <a:stretch>
            <a:fillRect/>
          </a:stretch>
        </p:blipFill>
        <p:spPr>
          <a:xfrm>
            <a:off x="1096963" y="2493683"/>
            <a:ext cx="4640262" cy="3002522"/>
          </a:xfrm>
          <a:prstGeom prst="rect">
            <a:avLst/>
          </a:prstGeom>
        </p:spPr>
      </p:pic>
      <p:sp>
        <p:nvSpPr>
          <p:cNvPr id="10" name="Content Placeholder 9">
            <a:extLst>
              <a:ext uri="{FF2B5EF4-FFF2-40B4-BE49-F238E27FC236}">
                <a16:creationId xmlns:a16="http://schemas.microsoft.com/office/drawing/2014/main" id="{2A5FC462-A6EC-48DE-8DED-F74F667BB7A9}"/>
              </a:ext>
            </a:extLst>
          </p:cNvPr>
          <p:cNvSpPr>
            <a:spLocks noGrp="1"/>
          </p:cNvSpPr>
          <p:nvPr>
            <p:ph sz="half" idx="2"/>
          </p:nvPr>
        </p:nvSpPr>
        <p:spPr>
          <a:xfrm>
            <a:off x="6515944" y="2120900"/>
            <a:ext cx="2691316" cy="1185892"/>
          </a:xfrm>
        </p:spPr>
        <p:txBody>
          <a:bodyPr>
            <a:normAutofit fontScale="85000" lnSpcReduction="20000"/>
          </a:bodyPr>
          <a:lstStyle/>
          <a:p>
            <a:r>
              <a:rPr lang="en-US" altLang="zh-CN" dirty="0"/>
              <a:t>Difference?</a:t>
            </a:r>
          </a:p>
          <a:p>
            <a:r>
              <a:rPr lang="en-US" altLang="zh-CN" dirty="0"/>
              <a:t>Each day of week?</a:t>
            </a:r>
          </a:p>
          <a:p>
            <a:r>
              <a:rPr lang="en-US" altLang="zh-CN" dirty="0"/>
              <a:t>Weekdays and weekends?</a:t>
            </a:r>
          </a:p>
          <a:p>
            <a:endParaRPr lang="zh-CN" altLang="en-US" dirty="0"/>
          </a:p>
        </p:txBody>
      </p:sp>
    </p:spTree>
    <p:extLst>
      <p:ext uri="{BB962C8B-B14F-4D97-AF65-F5344CB8AC3E}">
        <p14:creationId xmlns:p14="http://schemas.microsoft.com/office/powerpoint/2010/main" val="383270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C1A6-7038-479D-BD64-77B748BDF932}"/>
              </a:ext>
            </a:extLst>
          </p:cNvPr>
          <p:cNvSpPr>
            <a:spLocks noGrp="1"/>
          </p:cNvSpPr>
          <p:nvPr>
            <p:ph type="title"/>
          </p:nvPr>
        </p:nvSpPr>
        <p:spPr/>
        <p:txBody>
          <a:bodyPr/>
          <a:lstStyle/>
          <a:p>
            <a:r>
              <a:rPr lang="en-US" altLang="zh-CN" dirty="0"/>
              <a:t>Dummy Variable</a:t>
            </a:r>
            <a:endParaRPr lang="zh-CN" altLang="en-US" dirty="0"/>
          </a:p>
        </p:txBody>
      </p:sp>
      <p:sp>
        <p:nvSpPr>
          <p:cNvPr id="10" name="Content Placeholder 9">
            <a:extLst>
              <a:ext uri="{FF2B5EF4-FFF2-40B4-BE49-F238E27FC236}">
                <a16:creationId xmlns:a16="http://schemas.microsoft.com/office/drawing/2014/main" id="{2A5FC462-A6EC-48DE-8DED-F74F667BB7A9}"/>
              </a:ext>
            </a:extLst>
          </p:cNvPr>
          <p:cNvSpPr>
            <a:spLocks noGrp="1"/>
          </p:cNvSpPr>
          <p:nvPr>
            <p:ph sz="half" idx="2"/>
          </p:nvPr>
        </p:nvSpPr>
        <p:spPr>
          <a:xfrm>
            <a:off x="6454986" y="2057639"/>
            <a:ext cx="3657475" cy="1185892"/>
          </a:xfrm>
        </p:spPr>
        <p:txBody>
          <a:bodyPr>
            <a:normAutofit fontScale="85000" lnSpcReduction="10000"/>
          </a:bodyPr>
          <a:lstStyle/>
          <a:p>
            <a:r>
              <a:rPr lang="en-US" altLang="zh-CN" dirty="0"/>
              <a:t>Different?   </a:t>
            </a:r>
          </a:p>
          <a:p>
            <a:r>
              <a:rPr lang="en-US" altLang="zh-CN" dirty="0"/>
              <a:t>Each day of week?</a:t>
            </a:r>
          </a:p>
          <a:p>
            <a:r>
              <a:rPr lang="en-US" altLang="zh-CN" dirty="0"/>
              <a:t>Weekdays and weekends?  </a:t>
            </a:r>
            <a:endParaRPr lang="zh-CN" altLang="en-US" dirty="0"/>
          </a:p>
        </p:txBody>
      </p:sp>
      <p:sp>
        <p:nvSpPr>
          <p:cNvPr id="4" name="Content Placeholder 3">
            <a:extLst>
              <a:ext uri="{FF2B5EF4-FFF2-40B4-BE49-F238E27FC236}">
                <a16:creationId xmlns:a16="http://schemas.microsoft.com/office/drawing/2014/main" id="{9662E7D8-D598-4F6A-A645-705D5B6B3D61}"/>
              </a:ext>
            </a:extLst>
          </p:cNvPr>
          <p:cNvSpPr>
            <a:spLocks noGrp="1"/>
          </p:cNvSpPr>
          <p:nvPr>
            <p:ph sz="half" idx="1"/>
          </p:nvPr>
        </p:nvSpPr>
        <p:spPr/>
        <p:txBody>
          <a:bodyPr>
            <a:normAutofit fontScale="85000" lnSpcReduction="10000"/>
          </a:bodyPr>
          <a:lstStyle/>
          <a:p>
            <a:r>
              <a:rPr lang="en-US" altLang="zh-CN" dirty="0"/>
              <a:t>NH:</a:t>
            </a:r>
            <a:r>
              <a:rPr lang="el-GR" altLang="zh-CN" dirty="0"/>
              <a:t>μ</a:t>
            </a:r>
            <a:r>
              <a:rPr lang="en-US" altLang="zh-CN" dirty="0"/>
              <a:t>1=</a:t>
            </a:r>
            <a:r>
              <a:rPr lang="el-GR" altLang="zh-CN" dirty="0"/>
              <a:t> μ</a:t>
            </a:r>
            <a:r>
              <a:rPr lang="en-US" altLang="zh-CN" dirty="0"/>
              <a:t>2=</a:t>
            </a:r>
            <a:r>
              <a:rPr lang="el-GR" altLang="zh-CN" dirty="0"/>
              <a:t> μ</a:t>
            </a:r>
            <a:r>
              <a:rPr lang="en-US" altLang="zh-CN" dirty="0"/>
              <a:t>3=</a:t>
            </a:r>
            <a:r>
              <a:rPr lang="el-GR" altLang="zh-CN" dirty="0"/>
              <a:t> μ</a:t>
            </a:r>
            <a:r>
              <a:rPr lang="en-US" altLang="zh-CN" dirty="0"/>
              <a:t>4=</a:t>
            </a:r>
            <a:r>
              <a:rPr lang="el-GR" altLang="zh-CN" dirty="0"/>
              <a:t> μ</a:t>
            </a:r>
            <a:r>
              <a:rPr lang="en-US" altLang="zh-CN" dirty="0"/>
              <a:t>5=</a:t>
            </a:r>
            <a:r>
              <a:rPr lang="el-GR" altLang="zh-CN" dirty="0"/>
              <a:t> μ</a:t>
            </a:r>
            <a:r>
              <a:rPr lang="en-US" altLang="zh-CN" dirty="0"/>
              <a:t>6=</a:t>
            </a:r>
            <a:r>
              <a:rPr lang="el-GR" altLang="zh-CN" dirty="0"/>
              <a:t> μ</a:t>
            </a:r>
            <a:r>
              <a:rPr lang="en-US" altLang="zh-CN" dirty="0"/>
              <a:t>7</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Model 1: Total ~ 1</a:t>
            </a:r>
            <a:endParaRPr lang="zh-CN" altLang="zh-CN" sz="1300" dirty="0">
              <a:latin typeface="Lucida Console" panose="020B0609040504020204" pitchFamily="49" charset="0"/>
              <a:cs typeface="Times New Roman" panose="02020603050405020304" pitchFamily="18" charset="0"/>
            </a:endParaRP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Model 2: Total ~ 0 + Day</a:t>
            </a:r>
            <a:endParaRPr lang="zh-CN" altLang="zh-CN" sz="1300" dirty="0">
              <a:latin typeface="Lucida Console" panose="020B0609040504020204" pitchFamily="49" charset="0"/>
              <a:cs typeface="Times New Roman" panose="02020603050405020304" pitchFamily="18" charset="0"/>
            </a:endParaRP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  </a:t>
            </a:r>
            <a:r>
              <a:rPr lang="en-US" altLang="zh-CN" sz="1300" dirty="0" err="1">
                <a:latin typeface="Lucida Console" panose="020B0609040504020204" pitchFamily="49" charset="0"/>
                <a:cs typeface="Times New Roman" panose="02020603050405020304" pitchFamily="18" charset="0"/>
              </a:rPr>
              <a:t>Res.Df</a:t>
            </a:r>
            <a:r>
              <a:rPr lang="en-US" altLang="zh-CN" sz="1300" dirty="0">
                <a:latin typeface="Lucida Console" panose="020B0609040504020204" pitchFamily="49" charset="0"/>
                <a:cs typeface="Times New Roman" panose="02020603050405020304" pitchFamily="18" charset="0"/>
              </a:rPr>
              <a:t>        RSS Df Sum of </a:t>
            </a:r>
            <a:r>
              <a:rPr lang="en-US" altLang="zh-CN" sz="1300" dirty="0" err="1">
                <a:latin typeface="Lucida Console" panose="020B0609040504020204" pitchFamily="49" charset="0"/>
                <a:cs typeface="Times New Roman" panose="02020603050405020304" pitchFamily="18" charset="0"/>
              </a:rPr>
              <a:t>Sq</a:t>
            </a:r>
            <a:r>
              <a:rPr lang="en-US" altLang="zh-CN" sz="1300" dirty="0">
                <a:latin typeface="Lucida Console" panose="020B0609040504020204" pitchFamily="49" charset="0"/>
                <a:cs typeface="Times New Roman" panose="02020603050405020304" pitchFamily="18" charset="0"/>
              </a:rPr>
              <a:t>     F    </a:t>
            </a:r>
            <a:r>
              <a:rPr lang="en-US" altLang="zh-CN" sz="1300" dirty="0" err="1">
                <a:latin typeface="Lucida Console" panose="020B0609040504020204" pitchFamily="49" charset="0"/>
                <a:cs typeface="Times New Roman" panose="02020603050405020304" pitchFamily="18" charset="0"/>
              </a:rPr>
              <a:t>Pr</a:t>
            </a:r>
            <a:r>
              <a:rPr lang="en-US" altLang="zh-CN" sz="1300" dirty="0">
                <a:latin typeface="Lucida Console" panose="020B0609040504020204" pitchFamily="49" charset="0"/>
                <a:cs typeface="Times New Roman" panose="02020603050405020304" pitchFamily="18" charset="0"/>
              </a:rPr>
              <a:t>(&gt;F)    </a:t>
            </a:r>
            <a:endParaRPr lang="zh-CN" altLang="zh-CN" sz="1300" dirty="0">
              <a:latin typeface="Lucida Console" panose="020B0609040504020204" pitchFamily="49" charset="0"/>
              <a:cs typeface="Times New Roman" panose="02020603050405020304" pitchFamily="18" charset="0"/>
            </a:endParaRP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1    213 4846732741                                 </a:t>
            </a:r>
            <a:endParaRPr lang="zh-CN" altLang="zh-CN" sz="1300" dirty="0">
              <a:latin typeface="Lucida Console" panose="020B0609040504020204" pitchFamily="49" charset="0"/>
              <a:cs typeface="Times New Roman" panose="02020603050405020304" pitchFamily="18" charset="0"/>
            </a:endParaRP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2    207 4099246022  6 747486720 6.291 </a:t>
            </a:r>
            <a:r>
              <a:rPr lang="en-US" altLang="zh-CN" sz="1300" b="1" dirty="0">
                <a:solidFill>
                  <a:srgbClr val="FF0000"/>
                </a:solidFill>
                <a:latin typeface="Lucida Console" panose="020B0609040504020204" pitchFamily="49" charset="0"/>
                <a:cs typeface="Times New Roman" panose="02020603050405020304" pitchFamily="18" charset="0"/>
              </a:rPr>
              <a:t>4.305e-06</a:t>
            </a:r>
          </a:p>
          <a:p>
            <a:pPr marL="0" indent="0">
              <a:buNone/>
            </a:pPr>
            <a:r>
              <a:rPr lang="en-US" altLang="zh-CN" dirty="0"/>
              <a:t> NH:</a:t>
            </a:r>
            <a:r>
              <a:rPr lang="el-GR" altLang="zh-CN" dirty="0"/>
              <a:t>μ</a:t>
            </a:r>
            <a:r>
              <a:rPr lang="en-US" altLang="zh-CN" dirty="0"/>
              <a:t>1=</a:t>
            </a:r>
            <a:r>
              <a:rPr lang="el-GR" altLang="zh-CN" dirty="0"/>
              <a:t> μ</a:t>
            </a:r>
            <a:r>
              <a:rPr lang="en-US" altLang="zh-CN" dirty="0"/>
              <a:t>2=</a:t>
            </a:r>
            <a:r>
              <a:rPr lang="el-GR" altLang="zh-CN" dirty="0"/>
              <a:t> μ</a:t>
            </a:r>
            <a:r>
              <a:rPr lang="en-US" altLang="zh-CN" dirty="0"/>
              <a:t>3=</a:t>
            </a:r>
            <a:r>
              <a:rPr lang="el-GR" altLang="zh-CN" dirty="0"/>
              <a:t> μ</a:t>
            </a:r>
            <a:r>
              <a:rPr lang="en-US" altLang="zh-CN" dirty="0"/>
              <a:t>4=</a:t>
            </a:r>
            <a:r>
              <a:rPr lang="el-GR" altLang="zh-CN" dirty="0"/>
              <a:t> μ</a:t>
            </a:r>
            <a:r>
              <a:rPr lang="en-US" altLang="zh-CN" dirty="0"/>
              <a:t>5,</a:t>
            </a:r>
            <a:r>
              <a:rPr lang="el-GR" altLang="zh-CN" dirty="0"/>
              <a:t> μ</a:t>
            </a:r>
            <a:r>
              <a:rPr lang="en-US" altLang="zh-CN" dirty="0"/>
              <a:t>6=</a:t>
            </a:r>
            <a:r>
              <a:rPr lang="el-GR" altLang="zh-CN" dirty="0"/>
              <a:t> μ</a:t>
            </a:r>
            <a:r>
              <a:rPr lang="en-US" altLang="zh-CN" dirty="0"/>
              <a:t>7</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Model 1: Total ~ 0 + Weekend</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Model 2: Total ~ 0 + Day</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  </a:t>
            </a:r>
            <a:r>
              <a:rPr lang="en-US" altLang="zh-CN" sz="1300" dirty="0" err="1">
                <a:latin typeface="Lucida Console" panose="020B0609040504020204" pitchFamily="49" charset="0"/>
                <a:cs typeface="Times New Roman" panose="02020603050405020304" pitchFamily="18" charset="0"/>
              </a:rPr>
              <a:t>Res.Df</a:t>
            </a:r>
            <a:r>
              <a:rPr lang="en-US" altLang="zh-CN" sz="1300" dirty="0">
                <a:latin typeface="Lucida Console" panose="020B0609040504020204" pitchFamily="49" charset="0"/>
                <a:cs typeface="Times New Roman" panose="02020603050405020304" pitchFamily="18" charset="0"/>
              </a:rPr>
              <a:t>        RSS Df Sum of </a:t>
            </a:r>
            <a:r>
              <a:rPr lang="en-US" altLang="zh-CN" sz="1300" dirty="0" err="1">
                <a:latin typeface="Lucida Console" panose="020B0609040504020204" pitchFamily="49" charset="0"/>
                <a:cs typeface="Times New Roman" panose="02020603050405020304" pitchFamily="18" charset="0"/>
              </a:rPr>
              <a:t>Sq</a:t>
            </a:r>
            <a:r>
              <a:rPr lang="en-US" altLang="zh-CN" sz="1300" dirty="0">
                <a:latin typeface="Lucida Console" panose="020B0609040504020204" pitchFamily="49" charset="0"/>
                <a:cs typeface="Times New Roman" panose="02020603050405020304" pitchFamily="18" charset="0"/>
              </a:rPr>
              <a:t>      F </a:t>
            </a:r>
            <a:r>
              <a:rPr lang="en-US" altLang="zh-CN" sz="1300" dirty="0" err="1">
                <a:latin typeface="Lucida Console" panose="020B0609040504020204" pitchFamily="49" charset="0"/>
                <a:cs typeface="Times New Roman" panose="02020603050405020304" pitchFamily="18" charset="0"/>
              </a:rPr>
              <a:t>Pr</a:t>
            </a:r>
            <a:r>
              <a:rPr lang="en-US" altLang="zh-CN" sz="1300" dirty="0">
                <a:latin typeface="Lucida Console" panose="020B0609040504020204" pitchFamily="49" charset="0"/>
                <a:cs typeface="Times New Roman" panose="02020603050405020304" pitchFamily="18" charset="0"/>
              </a:rPr>
              <a:t>(&gt;F)</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1    212 4279899964                           </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2    207 4099246022  5 180653943 1.8245 </a:t>
            </a:r>
            <a:r>
              <a:rPr lang="en-US" altLang="zh-CN" sz="1300" b="1" dirty="0">
                <a:solidFill>
                  <a:srgbClr val="FF0000"/>
                </a:solidFill>
                <a:latin typeface="Lucida Console" panose="020B0609040504020204" pitchFamily="49" charset="0"/>
                <a:cs typeface="Times New Roman" panose="02020603050405020304" pitchFamily="18" charset="0"/>
              </a:rPr>
              <a:t>0.1094</a:t>
            </a:r>
          </a:p>
          <a:p>
            <a:pPr marL="0" indent="0">
              <a:buNone/>
            </a:pPr>
            <a:r>
              <a:rPr lang="en-US" altLang="zh-CN" dirty="0"/>
              <a:t>NH:</a:t>
            </a:r>
            <a:r>
              <a:rPr lang="el-GR" altLang="zh-CN" dirty="0"/>
              <a:t>μ</a:t>
            </a:r>
            <a:r>
              <a:rPr lang="en-US" altLang="zh-CN" dirty="0"/>
              <a:t>1=</a:t>
            </a:r>
            <a:r>
              <a:rPr lang="el-GR" altLang="zh-CN" dirty="0"/>
              <a:t> μ</a:t>
            </a:r>
            <a:r>
              <a:rPr lang="en-US" altLang="zh-CN" dirty="0"/>
              <a:t>2=</a:t>
            </a:r>
            <a:r>
              <a:rPr lang="el-GR" altLang="zh-CN" dirty="0"/>
              <a:t> μ</a:t>
            </a:r>
            <a:r>
              <a:rPr lang="en-US" altLang="zh-CN" dirty="0"/>
              <a:t>3=</a:t>
            </a:r>
            <a:r>
              <a:rPr lang="el-GR" altLang="zh-CN" dirty="0"/>
              <a:t> μ</a:t>
            </a:r>
            <a:r>
              <a:rPr lang="en-US" altLang="zh-CN" dirty="0"/>
              <a:t>4=</a:t>
            </a:r>
            <a:r>
              <a:rPr lang="el-GR" altLang="zh-CN" dirty="0"/>
              <a:t> μ</a:t>
            </a:r>
            <a:r>
              <a:rPr lang="en-US" altLang="zh-CN" dirty="0"/>
              <a:t>5</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Model 1: Total ~ Sunday + Saturday</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Model 2: Total ~ 0 + Day</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  </a:t>
            </a:r>
            <a:r>
              <a:rPr lang="en-US" altLang="zh-CN" sz="1300" dirty="0" err="1">
                <a:latin typeface="Lucida Console" panose="020B0609040504020204" pitchFamily="49" charset="0"/>
                <a:cs typeface="Times New Roman" panose="02020603050405020304" pitchFamily="18" charset="0"/>
              </a:rPr>
              <a:t>Res.Df</a:t>
            </a:r>
            <a:r>
              <a:rPr lang="en-US" altLang="zh-CN" sz="1300" dirty="0">
                <a:latin typeface="Lucida Console" panose="020B0609040504020204" pitchFamily="49" charset="0"/>
                <a:cs typeface="Times New Roman" panose="02020603050405020304" pitchFamily="18" charset="0"/>
              </a:rPr>
              <a:t>        RSS Df Sum of </a:t>
            </a:r>
            <a:r>
              <a:rPr lang="en-US" altLang="zh-CN" sz="1300" dirty="0" err="1">
                <a:latin typeface="Lucida Console" panose="020B0609040504020204" pitchFamily="49" charset="0"/>
                <a:cs typeface="Times New Roman" panose="02020603050405020304" pitchFamily="18" charset="0"/>
              </a:rPr>
              <a:t>Sq</a:t>
            </a:r>
            <a:r>
              <a:rPr lang="en-US" altLang="zh-CN" sz="1300" dirty="0">
                <a:latin typeface="Lucida Console" panose="020B0609040504020204" pitchFamily="49" charset="0"/>
                <a:cs typeface="Times New Roman" panose="02020603050405020304" pitchFamily="18" charset="0"/>
              </a:rPr>
              <a:t>     F </a:t>
            </a:r>
            <a:r>
              <a:rPr lang="en-US" altLang="zh-CN" sz="1300" dirty="0" err="1">
                <a:latin typeface="Lucida Console" panose="020B0609040504020204" pitchFamily="49" charset="0"/>
                <a:cs typeface="Times New Roman" panose="02020603050405020304" pitchFamily="18" charset="0"/>
              </a:rPr>
              <a:t>Pr</a:t>
            </a:r>
            <a:r>
              <a:rPr lang="en-US" altLang="zh-CN" sz="1300" dirty="0">
                <a:latin typeface="Lucida Console" panose="020B0609040504020204" pitchFamily="49" charset="0"/>
                <a:cs typeface="Times New Roman" panose="02020603050405020304" pitchFamily="18" charset="0"/>
              </a:rPr>
              <a:t>(&gt;F)</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1    211 4165464780                          </a:t>
            </a:r>
          </a:p>
          <a:p>
            <a:pPr marL="0" latinLnBrk="1">
              <a:lnSpc>
                <a:spcPct val="100000"/>
              </a:lnSpc>
              <a:spcBef>
                <a:spcPts val="0"/>
              </a:spcBef>
              <a:spcAft>
                <a:spcPts val="0"/>
              </a:spcAft>
            </a:pPr>
            <a:r>
              <a:rPr lang="en-US" altLang="zh-CN" sz="1300" dirty="0">
                <a:latin typeface="Lucida Console" panose="020B0609040504020204" pitchFamily="49" charset="0"/>
                <a:cs typeface="Times New Roman" panose="02020603050405020304" pitchFamily="18" charset="0"/>
              </a:rPr>
              <a:t>2    207 4099246022  4  66218759 0.836 </a:t>
            </a:r>
            <a:r>
              <a:rPr lang="en-US" altLang="zh-CN" sz="1300" b="1" dirty="0">
                <a:solidFill>
                  <a:srgbClr val="FF0000"/>
                </a:solidFill>
                <a:latin typeface="Lucida Console" panose="020B0609040504020204" pitchFamily="49" charset="0"/>
                <a:cs typeface="Times New Roman" panose="02020603050405020304" pitchFamily="18" charset="0"/>
              </a:rPr>
              <a:t>0.5037</a:t>
            </a:r>
          </a:p>
          <a:p>
            <a:pPr marL="0" indent="0">
              <a:buNone/>
            </a:pPr>
            <a:endParaRPr lang="en-US" altLang="zh-CN" dirty="0"/>
          </a:p>
          <a:p>
            <a:endParaRPr lang="en-US" altLang="zh-CN" dirty="0"/>
          </a:p>
          <a:p>
            <a:endParaRPr lang="zh-CN" altLang="en-US" dirty="0"/>
          </a:p>
        </p:txBody>
      </p:sp>
      <p:graphicFrame>
        <p:nvGraphicFramePr>
          <p:cNvPr id="5" name="Object 4">
            <a:extLst>
              <a:ext uri="{FF2B5EF4-FFF2-40B4-BE49-F238E27FC236}">
                <a16:creationId xmlns:a16="http://schemas.microsoft.com/office/drawing/2014/main" id="{95DD40D6-1F0F-4565-B2E2-D600CDEA871B}"/>
              </a:ext>
            </a:extLst>
          </p:cNvPr>
          <p:cNvGraphicFramePr>
            <a:graphicFrameLocks noChangeAspect="1"/>
          </p:cNvGraphicFramePr>
          <p:nvPr>
            <p:extLst>
              <p:ext uri="{D42A27DB-BD31-4B8C-83A1-F6EECF244321}">
                <p14:modId xmlns:p14="http://schemas.microsoft.com/office/powerpoint/2010/main" val="2905165084"/>
              </p:ext>
            </p:extLst>
          </p:nvPr>
        </p:nvGraphicFramePr>
        <p:xfrm>
          <a:off x="4781550" y="2816225"/>
          <a:ext cx="114300" cy="177800"/>
        </p:xfrm>
        <a:graphic>
          <a:graphicData uri="http://schemas.openxmlformats.org/presentationml/2006/ole">
            <mc:AlternateContent xmlns:mc="http://schemas.openxmlformats.org/markup-compatibility/2006">
              <mc:Choice xmlns:v="urn:schemas-microsoft-com:vml" Requires="v">
                <p:oleObj spid="_x0000_s2068" name="Equation" r:id="rId4" imgW="114120" imgH="177480" progId="Equation.DSMT4">
                  <p:embed/>
                </p:oleObj>
              </mc:Choice>
              <mc:Fallback>
                <p:oleObj name="Equation" r:id="rId4" imgW="114120" imgH="177480" progId="Equation.DSMT4">
                  <p:embed/>
                  <p:pic>
                    <p:nvPicPr>
                      <p:cNvPr id="0" name=""/>
                      <p:cNvPicPr/>
                      <p:nvPr/>
                    </p:nvPicPr>
                    <p:blipFill>
                      <a:blip r:embed="rId5"/>
                      <a:stretch>
                        <a:fillRect/>
                      </a:stretch>
                    </p:blipFill>
                    <p:spPr>
                      <a:xfrm>
                        <a:off x="4781550" y="2816225"/>
                        <a:ext cx="114300" cy="177800"/>
                      </a:xfrm>
                      <a:prstGeom prst="rect">
                        <a:avLst/>
                      </a:prstGeom>
                    </p:spPr>
                  </p:pic>
                </p:oleObj>
              </mc:Fallback>
            </mc:AlternateContent>
          </a:graphicData>
        </a:graphic>
      </p:graphicFrame>
      <p:sp>
        <p:nvSpPr>
          <p:cNvPr id="11" name="Content Placeholder 9">
            <a:extLst>
              <a:ext uri="{FF2B5EF4-FFF2-40B4-BE49-F238E27FC236}">
                <a16:creationId xmlns:a16="http://schemas.microsoft.com/office/drawing/2014/main" id="{DFE8FAB9-81AB-4D4E-AE31-5E2B82A23EEF}"/>
              </a:ext>
            </a:extLst>
          </p:cNvPr>
          <p:cNvSpPr txBox="1">
            <a:spLocks/>
          </p:cNvSpPr>
          <p:nvPr/>
        </p:nvSpPr>
        <p:spPr>
          <a:xfrm>
            <a:off x="5919059" y="3429000"/>
            <a:ext cx="5236621" cy="1185892"/>
          </a:xfrm>
          <a:prstGeom prst="rect">
            <a:avLst/>
          </a:prstGeom>
        </p:spPr>
        <p:txBody>
          <a:bodyPr vert="horz" lIns="0" tIns="45720" rIns="0" bIns="45720" rtlCol="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CN" sz="900" dirty="0"/>
              <a:t> </a:t>
            </a:r>
            <a:r>
              <a:rPr lang="en-US" altLang="zh-CN" sz="900" dirty="0">
                <a:latin typeface="Lucida Console" panose="020B0609040504020204" pitchFamily="49" charset="0"/>
              </a:rPr>
              <a:t>Tukey multiple comparisons of means</a:t>
            </a:r>
          </a:p>
          <a:p>
            <a:r>
              <a:rPr lang="en-US" altLang="zh-CN" sz="900" dirty="0">
                <a:latin typeface="Lucida Console" panose="020B0609040504020204" pitchFamily="49" charset="0"/>
              </a:rPr>
              <a:t>    95% family-wise confidence level</a:t>
            </a:r>
          </a:p>
          <a:p>
            <a:r>
              <a:rPr lang="en-US" altLang="zh-CN" sz="900" dirty="0">
                <a:latin typeface="Lucida Console" panose="020B0609040504020204" pitchFamily="49" charset="0"/>
              </a:rPr>
              <a:t>Fit: </a:t>
            </a:r>
            <a:r>
              <a:rPr lang="en-US" altLang="zh-CN" sz="900" dirty="0" err="1">
                <a:latin typeface="Lucida Console" panose="020B0609040504020204" pitchFamily="49" charset="0"/>
              </a:rPr>
              <a:t>aov</a:t>
            </a:r>
            <a:r>
              <a:rPr lang="en-US" altLang="zh-CN" sz="900" dirty="0">
                <a:latin typeface="Lucida Console" panose="020B0609040504020204" pitchFamily="49" charset="0"/>
              </a:rPr>
              <a:t>(formula = Total ~ </a:t>
            </a:r>
            <a:r>
              <a:rPr lang="en-US" altLang="zh-CN" sz="900" dirty="0" err="1">
                <a:latin typeface="Lucida Console" panose="020B0609040504020204" pitchFamily="49" charset="0"/>
              </a:rPr>
              <a:t>weekfactor</a:t>
            </a:r>
            <a:r>
              <a:rPr lang="en-US" altLang="zh-CN" sz="900" dirty="0">
                <a:latin typeface="Lucida Console" panose="020B0609040504020204" pitchFamily="49" charset="0"/>
              </a:rPr>
              <a:t>, data = bicycle)</a:t>
            </a:r>
          </a:p>
          <a:p>
            <a:r>
              <a:rPr lang="en-US" altLang="zh-CN" sz="900" dirty="0">
                <a:latin typeface="Lucida Console" panose="020B0609040504020204" pitchFamily="49" charset="0"/>
              </a:rPr>
              <a:t>                  diff         </a:t>
            </a:r>
            <a:r>
              <a:rPr lang="en-US" altLang="zh-CN" sz="900" dirty="0" err="1">
                <a:latin typeface="Lucida Console" panose="020B0609040504020204" pitchFamily="49" charset="0"/>
              </a:rPr>
              <a:t>lwr</a:t>
            </a:r>
            <a:r>
              <a:rPr lang="en-US" altLang="zh-CN" sz="900" dirty="0">
                <a:latin typeface="Lucida Console" panose="020B0609040504020204" pitchFamily="49" charset="0"/>
              </a:rPr>
              <a:t>         </a:t>
            </a:r>
            <a:r>
              <a:rPr lang="en-US" altLang="zh-CN" sz="900" dirty="0" err="1">
                <a:latin typeface="Lucida Console" panose="020B0609040504020204" pitchFamily="49" charset="0"/>
              </a:rPr>
              <a:t>upr</a:t>
            </a:r>
            <a:r>
              <a:rPr lang="en-US" altLang="zh-CN" sz="900" dirty="0">
                <a:latin typeface="Lucida Console" panose="020B0609040504020204" pitchFamily="49" charset="0"/>
              </a:rPr>
              <a:t>     p adj</a:t>
            </a:r>
          </a:p>
          <a:p>
            <a:r>
              <a:rPr lang="en-US" altLang="zh-CN" sz="900" dirty="0" err="1">
                <a:latin typeface="Lucida Console" panose="020B0609040504020204" pitchFamily="49" charset="0"/>
              </a:rPr>
              <a:t>sunday-saturday</a:t>
            </a:r>
            <a:r>
              <a:rPr lang="en-US" altLang="zh-CN" sz="900" dirty="0">
                <a:latin typeface="Lucida Console" panose="020B0609040504020204" pitchFamily="49" charset="0"/>
              </a:rPr>
              <a:t>  -2762.067 -5469.9221  -54.21125 </a:t>
            </a:r>
            <a:r>
              <a:rPr lang="en-US" altLang="zh-CN" sz="900" b="1" dirty="0">
                <a:solidFill>
                  <a:srgbClr val="FF0000"/>
                </a:solidFill>
                <a:latin typeface="Lucida Console" panose="020B0609040504020204" pitchFamily="49" charset="0"/>
              </a:rPr>
              <a:t>0.0444270</a:t>
            </a:r>
          </a:p>
          <a:p>
            <a:r>
              <a:rPr lang="en-US" altLang="zh-CN" sz="900" dirty="0">
                <a:latin typeface="Lucida Console" panose="020B0609040504020204" pitchFamily="49" charset="0"/>
              </a:rPr>
              <a:t>weekday-</a:t>
            </a:r>
            <a:r>
              <a:rPr lang="en-US" altLang="zh-CN" sz="900" dirty="0" err="1">
                <a:latin typeface="Lucida Console" panose="020B0609040504020204" pitchFamily="49" charset="0"/>
              </a:rPr>
              <a:t>saturday</a:t>
            </a:r>
            <a:r>
              <a:rPr lang="en-US" altLang="zh-CN" sz="900" dirty="0">
                <a:latin typeface="Lucida Console" panose="020B0609040504020204" pitchFamily="49" charset="0"/>
              </a:rPr>
              <a:t>  2242.217   149.2665 4335.16814 0.0325047</a:t>
            </a:r>
          </a:p>
          <a:p>
            <a:r>
              <a:rPr lang="en-US" altLang="zh-CN" sz="900" dirty="0">
                <a:latin typeface="Lucida Console" panose="020B0609040504020204" pitchFamily="49" charset="0"/>
              </a:rPr>
              <a:t>weekday-</a:t>
            </a:r>
            <a:r>
              <a:rPr lang="en-US" altLang="zh-CN" sz="900" dirty="0" err="1">
                <a:latin typeface="Lucida Console" panose="020B0609040504020204" pitchFamily="49" charset="0"/>
              </a:rPr>
              <a:t>sunday</a:t>
            </a:r>
            <a:r>
              <a:rPr lang="en-US" altLang="zh-CN" sz="900" dirty="0">
                <a:latin typeface="Lucida Console" panose="020B0609040504020204" pitchFamily="49" charset="0"/>
              </a:rPr>
              <a:t>    5004.284  2911.3332 7097.23481 0.0000002</a:t>
            </a:r>
            <a:endParaRPr lang="zh-CN" altLang="en-US" sz="900" dirty="0">
              <a:latin typeface="Lucida Console" panose="020B0609040504020204" pitchFamily="49" charset="0"/>
            </a:endParaRPr>
          </a:p>
        </p:txBody>
      </p:sp>
    </p:spTree>
    <p:extLst>
      <p:ext uri="{BB962C8B-B14F-4D97-AF65-F5344CB8AC3E}">
        <p14:creationId xmlns:p14="http://schemas.microsoft.com/office/powerpoint/2010/main" val="99279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5C1A6-7038-479D-BD64-77B748BDF932}"/>
              </a:ext>
            </a:extLst>
          </p:cNvPr>
          <p:cNvSpPr>
            <a:spLocks noGrp="1"/>
          </p:cNvSpPr>
          <p:nvPr>
            <p:ph type="title"/>
          </p:nvPr>
        </p:nvSpPr>
        <p:spPr/>
        <p:txBody>
          <a:bodyPr/>
          <a:lstStyle/>
          <a:p>
            <a:r>
              <a:rPr lang="en-US" altLang="zh-CN" dirty="0"/>
              <a:t>Model &amp; Prediction</a:t>
            </a:r>
            <a:endParaRPr lang="zh-CN" altLang="en-US" dirty="0"/>
          </a:p>
        </p:txBody>
      </p:sp>
      <p:sp>
        <p:nvSpPr>
          <p:cNvPr id="4" name="Content Placeholder 3">
            <a:extLst>
              <a:ext uri="{FF2B5EF4-FFF2-40B4-BE49-F238E27FC236}">
                <a16:creationId xmlns:a16="http://schemas.microsoft.com/office/drawing/2014/main" id="{5EF0AA22-D9B8-455E-BDBA-EBA3A699EE87}"/>
              </a:ext>
            </a:extLst>
          </p:cNvPr>
          <p:cNvSpPr>
            <a:spLocks noGrp="1"/>
          </p:cNvSpPr>
          <p:nvPr>
            <p:ph sz="half" idx="1"/>
          </p:nvPr>
        </p:nvSpPr>
        <p:spPr>
          <a:xfrm>
            <a:off x="1097280" y="2120900"/>
            <a:ext cx="3946297" cy="3957848"/>
          </a:xfrm>
        </p:spPr>
        <p:txBody>
          <a:bodyPr>
            <a:normAutofit fontScale="25000" lnSpcReduction="20000"/>
          </a:bodyPr>
          <a:lstStyle/>
          <a:p>
            <a:r>
              <a:rPr lang="en-US" altLang="zh-CN" sz="3600" dirty="0">
                <a:latin typeface="Lucida Console" panose="020B0609040504020204" pitchFamily="49" charset="0"/>
              </a:rPr>
              <a:t>By Stepwise AIC backward regression:</a:t>
            </a:r>
          </a:p>
          <a:p>
            <a:r>
              <a:rPr lang="en-US" altLang="zh-CN" sz="3600" dirty="0" err="1">
                <a:latin typeface="Lucida Console" panose="020B0609040504020204" pitchFamily="49" charset="0"/>
              </a:rPr>
              <a:t>lm</a:t>
            </a:r>
            <a:r>
              <a:rPr lang="en-US" altLang="zh-CN" sz="3600" dirty="0">
                <a:latin typeface="Lucida Console" panose="020B0609040504020204" pitchFamily="49" charset="0"/>
              </a:rPr>
              <a:t>(formula = Total ~ </a:t>
            </a:r>
            <a:r>
              <a:rPr lang="en-US" altLang="zh-CN" sz="3600" dirty="0" err="1">
                <a:latin typeface="Lucida Console" panose="020B0609040504020204" pitchFamily="49" charset="0"/>
              </a:rPr>
              <a:t>High.Temp</a:t>
            </a:r>
            <a:r>
              <a:rPr lang="en-US" altLang="zh-CN" sz="3600" dirty="0">
                <a:latin typeface="Lucida Console" panose="020B0609040504020204" pitchFamily="49" charset="0"/>
              </a:rPr>
              <a:t> + Precipitation + Sunday + Saturday, data = bicycle)</a:t>
            </a:r>
          </a:p>
          <a:p>
            <a:r>
              <a:rPr lang="en-US" altLang="zh-CN" sz="3600" dirty="0">
                <a:latin typeface="Lucida Console" panose="020B0609040504020204" pitchFamily="49" charset="0"/>
              </a:rPr>
              <a:t>Estimate Std. Error t value </a:t>
            </a:r>
            <a:r>
              <a:rPr lang="en-US" altLang="zh-CN" sz="3600" dirty="0" err="1">
                <a:latin typeface="Lucida Console" panose="020B0609040504020204" pitchFamily="49" charset="0"/>
              </a:rPr>
              <a:t>Pr</a:t>
            </a:r>
            <a:r>
              <a:rPr lang="en-US" altLang="zh-CN" sz="3600" dirty="0">
                <a:latin typeface="Lucida Console" panose="020B0609040504020204" pitchFamily="49" charset="0"/>
              </a:rPr>
              <a:t>(&gt;|t|)    </a:t>
            </a:r>
          </a:p>
          <a:p>
            <a:r>
              <a:rPr lang="en-US" altLang="zh-CN" sz="3600" dirty="0">
                <a:latin typeface="Lucida Console" panose="020B0609040504020204" pitchFamily="49" charset="0"/>
              </a:rPr>
              <a:t>(Intercept)    8684.92    1715.76   5.062 9.09e-07 ***</a:t>
            </a:r>
          </a:p>
          <a:p>
            <a:r>
              <a:rPr lang="en-US" altLang="zh-CN" sz="3600" dirty="0" err="1">
                <a:latin typeface="Lucida Console" panose="020B0609040504020204" pitchFamily="49" charset="0"/>
              </a:rPr>
              <a:t>High.Temp</a:t>
            </a:r>
            <a:r>
              <a:rPr lang="en-US" altLang="zh-CN" sz="3600" dirty="0">
                <a:latin typeface="Lucida Console" panose="020B0609040504020204" pitchFamily="49" charset="0"/>
              </a:rPr>
              <a:t>       134.31      21.87   6.141 4.08e-09 ***</a:t>
            </a:r>
          </a:p>
          <a:p>
            <a:r>
              <a:rPr lang="en-US" altLang="zh-CN" sz="3600" dirty="0">
                <a:latin typeface="Lucida Console" panose="020B0609040504020204" pitchFamily="49" charset="0"/>
              </a:rPr>
              <a:t>Precipitation -5123.59     588.92  -8.700 9.93e-16 ***</a:t>
            </a:r>
          </a:p>
          <a:p>
            <a:r>
              <a:rPr lang="en-US" altLang="zh-CN" sz="3600" dirty="0">
                <a:latin typeface="Lucida Console" panose="020B0609040504020204" pitchFamily="49" charset="0"/>
              </a:rPr>
              <a:t>Sunday        -4777.09     701.94  -6.806 1.04e-10 ***</a:t>
            </a:r>
          </a:p>
          <a:p>
            <a:r>
              <a:rPr lang="en-US" altLang="zh-CN" sz="3600" dirty="0">
                <a:latin typeface="Lucida Console" panose="020B0609040504020204" pitchFamily="49" charset="0"/>
              </a:rPr>
              <a:t>Saturday      -2602.79     699.69  -3.720 0.000256 ***</a:t>
            </a:r>
          </a:p>
          <a:p>
            <a:endParaRPr lang="en-US" altLang="zh-CN" sz="3600" dirty="0">
              <a:latin typeface="Lucida Console" panose="020B0609040504020204" pitchFamily="49" charset="0"/>
            </a:endParaRPr>
          </a:p>
          <a:p>
            <a:r>
              <a:rPr lang="en-US" altLang="zh-CN" sz="3600" dirty="0">
                <a:latin typeface="Lucida Console" panose="020B0609040504020204" pitchFamily="49" charset="0"/>
              </a:rPr>
              <a:t>Residual standard error: 3499 on 209 degrees of freedom</a:t>
            </a:r>
          </a:p>
          <a:p>
            <a:r>
              <a:rPr lang="en-US" altLang="zh-CN" sz="3600" dirty="0">
                <a:latin typeface="Lucida Console" panose="020B0609040504020204" pitchFamily="49" charset="0"/>
              </a:rPr>
              <a:t>Multiple R-squared:  0.4719,	Adjusted R-squared:  0.4618 </a:t>
            </a:r>
          </a:p>
          <a:p>
            <a:r>
              <a:rPr lang="en-US" altLang="zh-CN" sz="3600" dirty="0">
                <a:latin typeface="Lucida Console" panose="020B0609040504020204" pitchFamily="49" charset="0"/>
              </a:rPr>
              <a:t>F-statistic: 46.69 on 4 and 209 DF,  p-value: &lt; 2.2e-16</a:t>
            </a:r>
          </a:p>
          <a:p>
            <a:endParaRPr lang="zh-CN" altLang="en-US" dirty="0"/>
          </a:p>
        </p:txBody>
      </p:sp>
      <p:sp>
        <p:nvSpPr>
          <p:cNvPr id="8" name="Content Placeholder 7">
            <a:extLst>
              <a:ext uri="{FF2B5EF4-FFF2-40B4-BE49-F238E27FC236}">
                <a16:creationId xmlns:a16="http://schemas.microsoft.com/office/drawing/2014/main" id="{D2F3865D-87EE-4F95-B4E5-0304EF46CEC5}"/>
              </a:ext>
            </a:extLst>
          </p:cNvPr>
          <p:cNvSpPr>
            <a:spLocks noGrp="1"/>
          </p:cNvSpPr>
          <p:nvPr>
            <p:ph sz="half" idx="2"/>
          </p:nvPr>
        </p:nvSpPr>
        <p:spPr>
          <a:xfrm>
            <a:off x="5900468" y="3108960"/>
            <a:ext cx="6130506" cy="2760134"/>
          </a:xfrm>
        </p:spPr>
        <p:txBody>
          <a:bodyPr>
            <a:normAutofit fontScale="25000" lnSpcReduction="20000"/>
          </a:bodyPr>
          <a:lstStyle/>
          <a:p>
            <a:r>
              <a:rPr lang="en-US" altLang="zh-CN" sz="7200" dirty="0">
                <a:latin typeface="Times New Roman" panose="02020603050405020304" pitchFamily="18" charset="0"/>
                <a:cs typeface="Times New Roman" panose="02020603050405020304" pitchFamily="18" charset="0"/>
              </a:rPr>
              <a:t>Total= 8684.92+ 134.31*High.Temp-5123.59*Precipitation-2602.79*Saturday-4777.09*Saturday </a:t>
            </a:r>
          </a:p>
          <a:p>
            <a:r>
              <a:rPr lang="en-US" altLang="zh-CN" sz="7200" dirty="0">
                <a:latin typeface="Times New Roman" panose="02020603050405020304" pitchFamily="18" charset="0"/>
                <a:cs typeface="Times New Roman" panose="02020603050405020304" pitchFamily="18" charset="0"/>
              </a:rPr>
              <a:t>Specifically:</a:t>
            </a:r>
          </a:p>
          <a:p>
            <a:r>
              <a:rPr lang="en-US" altLang="zh-CN" sz="7200" dirty="0">
                <a:latin typeface="Times New Roman" panose="02020603050405020304" pitchFamily="18" charset="0"/>
                <a:cs typeface="Times New Roman" panose="02020603050405020304" pitchFamily="18" charset="0"/>
              </a:rPr>
              <a:t> </a:t>
            </a:r>
            <a:r>
              <a:rPr lang="en-US" altLang="zh-CN" sz="7200" dirty="0" err="1">
                <a:latin typeface="Times New Roman" panose="02020603050405020304" pitchFamily="18" charset="0"/>
                <a:cs typeface="Times New Roman" panose="02020603050405020304" pitchFamily="18" charset="0"/>
              </a:rPr>
              <a:t>Williamsburg.Bridge</a:t>
            </a:r>
            <a:r>
              <a:rPr lang="en-US" altLang="zh-CN" sz="7200" dirty="0">
                <a:latin typeface="Times New Roman" panose="02020603050405020304" pitchFamily="18" charset="0"/>
                <a:cs typeface="Times New Roman" panose="02020603050405020304" pitchFamily="18" charset="0"/>
              </a:rPr>
              <a:t>=2724.986+49.572*High.Temp-1778.629 </a:t>
            </a:r>
          </a:p>
          <a:p>
            <a:r>
              <a:rPr lang="en-US" altLang="zh-CN" sz="7200" dirty="0">
                <a:latin typeface="Times New Roman" panose="02020603050405020304" pitchFamily="18" charset="0"/>
                <a:cs typeface="Times New Roman" panose="02020603050405020304" pitchFamily="18" charset="0"/>
              </a:rPr>
              <a:t>*Precipitation-1495.640*Sunday-641.913*Saturday</a:t>
            </a:r>
          </a:p>
          <a:p>
            <a:r>
              <a:rPr lang="en-US" altLang="zh-CN" sz="7200" dirty="0">
                <a:latin typeface="Times New Roman" panose="02020603050405020304" pitchFamily="18" charset="0"/>
                <a:cs typeface="Times New Roman" panose="02020603050405020304" pitchFamily="18" charset="0"/>
              </a:rPr>
              <a:t>...</a:t>
            </a:r>
          </a:p>
          <a:p>
            <a:endParaRPr lang="en-US" altLang="zh-CN"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00882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{C0C63D26-DEB2-4F1F-932A-6D023CFDEE46}tf22712842</Template>
  <TotalTime>0</TotalTime>
  <Words>678</Words>
  <Application>Microsoft Office PowerPoint</Application>
  <PresentationFormat>Widescreen</PresentationFormat>
  <Paragraphs>127</Paragraphs>
  <Slides>7</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6" baseType="lpstr">
      <vt:lpstr>DengXian</vt:lpstr>
      <vt:lpstr>Arial</vt:lpstr>
      <vt:lpstr>Bookman Old Style</vt:lpstr>
      <vt:lpstr>Calibri</vt:lpstr>
      <vt:lpstr>Franklin Gothic Book</vt:lpstr>
      <vt:lpstr>Lucida Console</vt:lpstr>
      <vt:lpstr>Times New Roman</vt:lpstr>
      <vt:lpstr>1_RetrospectVTI</vt:lpstr>
      <vt:lpstr>MathType 6.0 Equation</vt:lpstr>
      <vt:lpstr>Analysis of Cyclist Counts At East River Bridge Locations </vt:lpstr>
      <vt:lpstr>Data</vt:lpstr>
      <vt:lpstr>Numerical Variables</vt:lpstr>
      <vt:lpstr>Dummy Variable</vt:lpstr>
      <vt:lpstr>Dummy Variable</vt:lpstr>
      <vt:lpstr>Dummy Variable</vt:lpstr>
      <vt:lpstr>Model &amp; Prediction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2020-05-06T02:52:06Z</dcterms:created>
  <dcterms:modified xsi:type="dcterms:W3CDTF">2020-05-06T18:57:31Z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