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6"/>
  </p:notesMasterIdLst>
  <p:sldIdLst>
    <p:sldId id="271" r:id="rId2"/>
    <p:sldId id="281" r:id="rId3"/>
    <p:sldId id="287" r:id="rId4"/>
    <p:sldId id="278" r:id="rId5"/>
    <p:sldId id="280" r:id="rId6"/>
    <p:sldId id="288" r:id="rId7"/>
    <p:sldId id="279" r:id="rId8"/>
    <p:sldId id="277" r:id="rId9"/>
    <p:sldId id="285" r:id="rId10"/>
    <p:sldId id="284" r:id="rId11"/>
    <p:sldId id="291" r:id="rId12"/>
    <p:sldId id="289" r:id="rId13"/>
    <p:sldId id="290" r:id="rId14"/>
    <p:sldId id="292" r:id="rId15"/>
    <p:sldId id="293" r:id="rId16"/>
    <p:sldId id="294" r:id="rId17"/>
    <p:sldId id="295" r:id="rId18"/>
    <p:sldId id="305" r:id="rId19"/>
    <p:sldId id="297" r:id="rId20"/>
    <p:sldId id="298" r:id="rId21"/>
    <p:sldId id="306" r:id="rId22"/>
    <p:sldId id="307" r:id="rId23"/>
    <p:sldId id="308" r:id="rId24"/>
    <p:sldId id="309" r:id="rId25"/>
    <p:sldId id="310" r:id="rId26"/>
    <p:sldId id="311" r:id="rId27"/>
    <p:sldId id="312" r:id="rId28"/>
    <p:sldId id="313" r:id="rId29"/>
    <p:sldId id="315" r:id="rId30"/>
    <p:sldId id="314" r:id="rId31"/>
    <p:sldId id="316" r:id="rId32"/>
    <p:sldId id="317" r:id="rId33"/>
    <p:sldId id="318" r:id="rId34"/>
    <p:sldId id="30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270" autoAdjust="0"/>
  </p:normalViewPr>
  <p:slideViewPr>
    <p:cSldViewPr snapToGrid="0">
      <p:cViewPr varScale="1">
        <p:scale>
          <a:sx n="68" d="100"/>
          <a:sy n="68" d="100"/>
        </p:scale>
        <p:origin x="774"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6BF52F-8FD3-42D3-A72C-89B88D60FA9F}" type="doc">
      <dgm:prSet loTypeId="urn:microsoft.com/office/officeart/2005/8/layout/hProcess9" loCatId="process" qsTypeId="urn:microsoft.com/office/officeart/2005/8/quickstyle/simple1" qsCatId="simple" csTypeId="urn:microsoft.com/office/officeart/2005/8/colors/accent1_2" csCatId="accent1" phldr="1"/>
      <dgm:spPr/>
    </dgm:pt>
    <dgm:pt modelId="{A2485D86-E243-453E-80AC-3F56A25B228C}">
      <dgm:prSet phldrT="[文本]"/>
      <dgm:spPr/>
      <dgm:t>
        <a:bodyPr/>
        <a:lstStyle/>
        <a:p>
          <a:r>
            <a:rPr lang="zh-CN" altLang="en-US" dirty="0"/>
            <a:t>计算模型</a:t>
          </a:r>
        </a:p>
      </dgm:t>
    </dgm:pt>
    <dgm:pt modelId="{E532344F-AAFE-4343-85AF-F499ACC002E7}" type="parTrans" cxnId="{A4F35375-2A90-41A0-9F79-CBC5C48C6059}">
      <dgm:prSet/>
      <dgm:spPr/>
      <dgm:t>
        <a:bodyPr/>
        <a:lstStyle/>
        <a:p>
          <a:endParaRPr lang="zh-CN" altLang="en-US"/>
        </a:p>
      </dgm:t>
    </dgm:pt>
    <dgm:pt modelId="{3175C3F0-7001-43F8-894C-4A747C496F4D}" type="sibTrans" cxnId="{A4F35375-2A90-41A0-9F79-CBC5C48C6059}">
      <dgm:prSet/>
      <dgm:spPr/>
      <dgm:t>
        <a:bodyPr/>
        <a:lstStyle/>
        <a:p>
          <a:endParaRPr lang="zh-CN" altLang="en-US"/>
        </a:p>
      </dgm:t>
    </dgm:pt>
    <dgm:pt modelId="{F2879276-997A-4CD1-8E1E-65C6C0A3E707}">
      <dgm:prSet phldrT="[文本]"/>
      <dgm:spPr/>
      <dgm:t>
        <a:bodyPr/>
        <a:lstStyle/>
        <a:p>
          <a:r>
            <a:rPr lang="zh-CN" altLang="en-US" dirty="0"/>
            <a:t>算法设计与分析</a:t>
          </a:r>
        </a:p>
      </dgm:t>
    </dgm:pt>
    <dgm:pt modelId="{7D949891-AB25-42B9-8672-CFEE61F1CECC}" type="parTrans" cxnId="{5B2C2D03-EFE9-402D-ACA6-DDCF627DFEFE}">
      <dgm:prSet/>
      <dgm:spPr/>
      <dgm:t>
        <a:bodyPr/>
        <a:lstStyle/>
        <a:p>
          <a:endParaRPr lang="zh-CN" altLang="en-US"/>
        </a:p>
      </dgm:t>
    </dgm:pt>
    <dgm:pt modelId="{537680A1-4FD7-4ADD-A90A-86BB9B809BBC}" type="sibTrans" cxnId="{5B2C2D03-EFE9-402D-ACA6-DDCF627DFEFE}">
      <dgm:prSet/>
      <dgm:spPr/>
      <dgm:t>
        <a:bodyPr/>
        <a:lstStyle/>
        <a:p>
          <a:endParaRPr lang="zh-CN" altLang="en-US"/>
        </a:p>
      </dgm:t>
    </dgm:pt>
    <dgm:pt modelId="{651E27D6-432D-4F41-B1E9-F165B81A3226}">
      <dgm:prSet phldrT="[文本]"/>
      <dgm:spPr/>
      <dgm:t>
        <a:bodyPr/>
        <a:lstStyle/>
        <a:p>
          <a:r>
            <a:rPr lang="zh-CN" altLang="en-US" dirty="0"/>
            <a:t>计算复杂性</a:t>
          </a:r>
        </a:p>
      </dgm:t>
    </dgm:pt>
    <dgm:pt modelId="{5F950361-69BE-4557-A152-3539A3E1EC93}" type="parTrans" cxnId="{1619E9B5-5254-405D-8DC1-AAD5AEA1D27A}">
      <dgm:prSet/>
      <dgm:spPr/>
      <dgm:t>
        <a:bodyPr/>
        <a:lstStyle/>
        <a:p>
          <a:endParaRPr lang="zh-CN" altLang="en-US"/>
        </a:p>
      </dgm:t>
    </dgm:pt>
    <dgm:pt modelId="{1FFF39AC-F0E2-43C0-BC62-58683E518C5D}" type="sibTrans" cxnId="{1619E9B5-5254-405D-8DC1-AAD5AEA1D27A}">
      <dgm:prSet/>
      <dgm:spPr/>
      <dgm:t>
        <a:bodyPr/>
        <a:lstStyle/>
        <a:p>
          <a:endParaRPr lang="zh-CN" altLang="en-US"/>
        </a:p>
      </dgm:t>
    </dgm:pt>
    <dgm:pt modelId="{A772341C-A26C-40BA-B3C1-5EACC15D8344}" type="pres">
      <dgm:prSet presAssocID="{126BF52F-8FD3-42D3-A72C-89B88D60FA9F}" presName="CompostProcess" presStyleCnt="0">
        <dgm:presLayoutVars>
          <dgm:dir/>
          <dgm:resizeHandles val="exact"/>
        </dgm:presLayoutVars>
      </dgm:prSet>
      <dgm:spPr/>
    </dgm:pt>
    <dgm:pt modelId="{81F5185B-BEC8-4A88-AE87-5E146B074D61}" type="pres">
      <dgm:prSet presAssocID="{126BF52F-8FD3-42D3-A72C-89B88D60FA9F}" presName="arrow" presStyleLbl="bgShp" presStyleIdx="0" presStyleCnt="1"/>
      <dgm:spPr/>
    </dgm:pt>
    <dgm:pt modelId="{2DB654D0-D8D3-4352-B578-43F781819EBB}" type="pres">
      <dgm:prSet presAssocID="{126BF52F-8FD3-42D3-A72C-89B88D60FA9F}" presName="linearProcess" presStyleCnt="0"/>
      <dgm:spPr/>
    </dgm:pt>
    <dgm:pt modelId="{DBADC63B-E5EC-42DF-9074-7D896BC04A12}" type="pres">
      <dgm:prSet presAssocID="{A2485D86-E243-453E-80AC-3F56A25B228C}" presName="textNode" presStyleLbl="node1" presStyleIdx="0" presStyleCnt="3">
        <dgm:presLayoutVars>
          <dgm:bulletEnabled val="1"/>
        </dgm:presLayoutVars>
      </dgm:prSet>
      <dgm:spPr/>
    </dgm:pt>
    <dgm:pt modelId="{87A808C8-A8F7-451E-8B7F-31C794A1C6B7}" type="pres">
      <dgm:prSet presAssocID="{3175C3F0-7001-43F8-894C-4A747C496F4D}" presName="sibTrans" presStyleCnt="0"/>
      <dgm:spPr/>
    </dgm:pt>
    <dgm:pt modelId="{A3E27485-20DC-4E54-947D-3050F3004CA9}" type="pres">
      <dgm:prSet presAssocID="{F2879276-997A-4CD1-8E1E-65C6C0A3E707}" presName="textNode" presStyleLbl="node1" presStyleIdx="1" presStyleCnt="3">
        <dgm:presLayoutVars>
          <dgm:bulletEnabled val="1"/>
        </dgm:presLayoutVars>
      </dgm:prSet>
      <dgm:spPr/>
    </dgm:pt>
    <dgm:pt modelId="{74AE06BC-36E2-4789-A960-3A5A33D09CB0}" type="pres">
      <dgm:prSet presAssocID="{537680A1-4FD7-4ADD-A90A-86BB9B809BBC}" presName="sibTrans" presStyleCnt="0"/>
      <dgm:spPr/>
    </dgm:pt>
    <dgm:pt modelId="{AF932C5A-5D22-4D83-81E1-ED8B380A43D8}" type="pres">
      <dgm:prSet presAssocID="{651E27D6-432D-4F41-B1E9-F165B81A3226}" presName="textNode" presStyleLbl="node1" presStyleIdx="2" presStyleCnt="3">
        <dgm:presLayoutVars>
          <dgm:bulletEnabled val="1"/>
        </dgm:presLayoutVars>
      </dgm:prSet>
      <dgm:spPr/>
    </dgm:pt>
  </dgm:ptLst>
  <dgm:cxnLst>
    <dgm:cxn modelId="{5B2C2D03-EFE9-402D-ACA6-DDCF627DFEFE}" srcId="{126BF52F-8FD3-42D3-A72C-89B88D60FA9F}" destId="{F2879276-997A-4CD1-8E1E-65C6C0A3E707}" srcOrd="1" destOrd="0" parTransId="{7D949891-AB25-42B9-8672-CFEE61F1CECC}" sibTransId="{537680A1-4FD7-4ADD-A90A-86BB9B809BBC}"/>
    <dgm:cxn modelId="{1A10BA09-826C-4C29-98CB-20D51BF12AED}" type="presOf" srcId="{126BF52F-8FD3-42D3-A72C-89B88D60FA9F}" destId="{A772341C-A26C-40BA-B3C1-5EACC15D8344}" srcOrd="0" destOrd="0" presId="urn:microsoft.com/office/officeart/2005/8/layout/hProcess9"/>
    <dgm:cxn modelId="{A4F35375-2A90-41A0-9F79-CBC5C48C6059}" srcId="{126BF52F-8FD3-42D3-A72C-89B88D60FA9F}" destId="{A2485D86-E243-453E-80AC-3F56A25B228C}" srcOrd="0" destOrd="0" parTransId="{E532344F-AAFE-4343-85AF-F499ACC002E7}" sibTransId="{3175C3F0-7001-43F8-894C-4A747C496F4D}"/>
    <dgm:cxn modelId="{2925557E-B814-4ECD-8892-A5B5168BE082}" type="presOf" srcId="{F2879276-997A-4CD1-8E1E-65C6C0A3E707}" destId="{A3E27485-20DC-4E54-947D-3050F3004CA9}" srcOrd="0" destOrd="0" presId="urn:microsoft.com/office/officeart/2005/8/layout/hProcess9"/>
    <dgm:cxn modelId="{28C5C09E-7038-4C40-9B88-83FD33662006}" type="presOf" srcId="{A2485D86-E243-453E-80AC-3F56A25B228C}" destId="{DBADC63B-E5EC-42DF-9074-7D896BC04A12}" srcOrd="0" destOrd="0" presId="urn:microsoft.com/office/officeart/2005/8/layout/hProcess9"/>
    <dgm:cxn modelId="{1619E9B5-5254-405D-8DC1-AAD5AEA1D27A}" srcId="{126BF52F-8FD3-42D3-A72C-89B88D60FA9F}" destId="{651E27D6-432D-4F41-B1E9-F165B81A3226}" srcOrd="2" destOrd="0" parTransId="{5F950361-69BE-4557-A152-3539A3E1EC93}" sibTransId="{1FFF39AC-F0E2-43C0-BC62-58683E518C5D}"/>
    <dgm:cxn modelId="{731365D6-374E-4738-AC93-F14F27F175A8}" type="presOf" srcId="{651E27D6-432D-4F41-B1E9-F165B81A3226}" destId="{AF932C5A-5D22-4D83-81E1-ED8B380A43D8}" srcOrd="0" destOrd="0" presId="urn:microsoft.com/office/officeart/2005/8/layout/hProcess9"/>
    <dgm:cxn modelId="{12A6F624-AB4B-4019-A80D-4D827712C93F}" type="presParOf" srcId="{A772341C-A26C-40BA-B3C1-5EACC15D8344}" destId="{81F5185B-BEC8-4A88-AE87-5E146B074D61}" srcOrd="0" destOrd="0" presId="urn:microsoft.com/office/officeart/2005/8/layout/hProcess9"/>
    <dgm:cxn modelId="{54D87913-366F-4715-AED8-B7E2CC24AF3F}" type="presParOf" srcId="{A772341C-A26C-40BA-B3C1-5EACC15D8344}" destId="{2DB654D0-D8D3-4352-B578-43F781819EBB}" srcOrd="1" destOrd="0" presId="urn:microsoft.com/office/officeart/2005/8/layout/hProcess9"/>
    <dgm:cxn modelId="{B761AC9B-B087-4B34-BB3E-B6FEBC1B4824}" type="presParOf" srcId="{2DB654D0-D8D3-4352-B578-43F781819EBB}" destId="{DBADC63B-E5EC-42DF-9074-7D896BC04A12}" srcOrd="0" destOrd="0" presId="urn:microsoft.com/office/officeart/2005/8/layout/hProcess9"/>
    <dgm:cxn modelId="{6B3152AA-C730-454D-BA32-2027335A79E9}" type="presParOf" srcId="{2DB654D0-D8D3-4352-B578-43F781819EBB}" destId="{87A808C8-A8F7-451E-8B7F-31C794A1C6B7}" srcOrd="1" destOrd="0" presId="urn:microsoft.com/office/officeart/2005/8/layout/hProcess9"/>
    <dgm:cxn modelId="{F7E47D8A-F54C-4971-B3CA-1F63FFCD3382}" type="presParOf" srcId="{2DB654D0-D8D3-4352-B578-43F781819EBB}" destId="{A3E27485-20DC-4E54-947D-3050F3004CA9}" srcOrd="2" destOrd="0" presId="urn:microsoft.com/office/officeart/2005/8/layout/hProcess9"/>
    <dgm:cxn modelId="{E385E561-ECCC-482F-BBC7-268FD14997D6}" type="presParOf" srcId="{2DB654D0-D8D3-4352-B578-43F781819EBB}" destId="{74AE06BC-36E2-4789-A960-3A5A33D09CB0}" srcOrd="3" destOrd="0" presId="urn:microsoft.com/office/officeart/2005/8/layout/hProcess9"/>
    <dgm:cxn modelId="{1ADC6079-CDBD-4CDE-8F38-935783416631}" type="presParOf" srcId="{2DB654D0-D8D3-4352-B578-43F781819EBB}" destId="{AF932C5A-5D22-4D83-81E1-ED8B380A43D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5185B-BEC8-4A88-AE87-5E146B074D61}">
      <dsp:nvSpPr>
        <dsp:cNvPr id="0" name=""/>
        <dsp:cNvSpPr/>
      </dsp:nvSpPr>
      <dsp:spPr>
        <a:xfrm>
          <a:off x="516503" y="0"/>
          <a:ext cx="5853706" cy="424327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DC63B-E5EC-42DF-9074-7D896BC04A12}">
      <dsp:nvSpPr>
        <dsp:cNvPr id="0" name=""/>
        <dsp:cNvSpPr/>
      </dsp:nvSpPr>
      <dsp:spPr>
        <a:xfrm>
          <a:off x="3063" y="1272981"/>
          <a:ext cx="2215626" cy="169730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计算模型</a:t>
          </a:r>
        </a:p>
      </dsp:txBody>
      <dsp:txXfrm>
        <a:off x="85919" y="1355837"/>
        <a:ext cx="2049914" cy="1531596"/>
      </dsp:txXfrm>
    </dsp:sp>
    <dsp:sp modelId="{A3E27485-20DC-4E54-947D-3050F3004CA9}">
      <dsp:nvSpPr>
        <dsp:cNvPr id="0" name=""/>
        <dsp:cNvSpPr/>
      </dsp:nvSpPr>
      <dsp:spPr>
        <a:xfrm>
          <a:off x="2335543" y="1272981"/>
          <a:ext cx="2215626" cy="169730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算法设计与分析</a:t>
          </a:r>
        </a:p>
      </dsp:txBody>
      <dsp:txXfrm>
        <a:off x="2418399" y="1355837"/>
        <a:ext cx="2049914" cy="1531596"/>
      </dsp:txXfrm>
    </dsp:sp>
    <dsp:sp modelId="{AF932C5A-5D22-4D83-81E1-ED8B380A43D8}">
      <dsp:nvSpPr>
        <dsp:cNvPr id="0" name=""/>
        <dsp:cNvSpPr/>
      </dsp:nvSpPr>
      <dsp:spPr>
        <a:xfrm>
          <a:off x="4668022" y="1272981"/>
          <a:ext cx="2215626" cy="169730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计算复杂性</a:t>
          </a:r>
        </a:p>
      </dsp:txBody>
      <dsp:txXfrm>
        <a:off x="4750878" y="1355837"/>
        <a:ext cx="2049914" cy="15315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F12E9-9169-4372-8BE9-DBC92B073FCE}" type="datetimeFigureOut">
              <a:rPr lang="zh-CN" altLang="en-US" smtClean="0"/>
              <a:t>2021/10/4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9B0EA-5B78-4E78-A6FD-1EBE802D3BCD}" type="slidenum">
              <a:rPr lang="zh-CN" altLang="en-US" smtClean="0"/>
              <a:t>‹#›</a:t>
            </a:fld>
            <a:endParaRPr lang="zh-CN" altLang="en-US"/>
          </a:p>
        </p:txBody>
      </p:sp>
    </p:spTree>
    <p:extLst>
      <p:ext uri="{BB962C8B-B14F-4D97-AF65-F5344CB8AC3E}">
        <p14:creationId xmlns:p14="http://schemas.microsoft.com/office/powerpoint/2010/main" val="205977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79B0EA-5B78-4E78-A6FD-1EBE802D3BCD}" type="slidenum">
              <a:rPr lang="zh-CN" altLang="en-US" smtClean="0"/>
              <a:t>12</a:t>
            </a:fld>
            <a:endParaRPr lang="zh-CN" altLang="en-US"/>
          </a:p>
        </p:txBody>
      </p:sp>
    </p:spTree>
    <p:extLst>
      <p:ext uri="{BB962C8B-B14F-4D97-AF65-F5344CB8AC3E}">
        <p14:creationId xmlns:p14="http://schemas.microsoft.com/office/powerpoint/2010/main" val="166440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有限操作的无限组合，完成几乎无所不能的任务</a:t>
            </a:r>
          </a:p>
        </p:txBody>
      </p:sp>
      <p:sp>
        <p:nvSpPr>
          <p:cNvPr id="4" name="灯片编号占位符 3"/>
          <p:cNvSpPr>
            <a:spLocks noGrp="1"/>
          </p:cNvSpPr>
          <p:nvPr>
            <p:ph type="sldNum" sz="quarter" idx="5"/>
          </p:nvPr>
        </p:nvSpPr>
        <p:spPr/>
        <p:txBody>
          <a:bodyPr/>
          <a:lstStyle/>
          <a:p>
            <a:fld id="{C279B0EA-5B78-4E78-A6FD-1EBE802D3BCD}" type="slidenum">
              <a:rPr lang="zh-CN" altLang="en-US" smtClean="0"/>
              <a:t>15</a:t>
            </a:fld>
            <a:endParaRPr lang="zh-CN" altLang="en-US"/>
          </a:p>
        </p:txBody>
      </p:sp>
    </p:spTree>
    <p:extLst>
      <p:ext uri="{BB962C8B-B14F-4D97-AF65-F5344CB8AC3E}">
        <p14:creationId xmlns:p14="http://schemas.microsoft.com/office/powerpoint/2010/main" val="360109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79B0EA-5B78-4E78-A6FD-1EBE802D3BCD}" type="slidenum">
              <a:rPr lang="zh-CN" altLang="en-US" smtClean="0"/>
              <a:t>16</a:t>
            </a:fld>
            <a:endParaRPr lang="zh-CN" altLang="en-US"/>
          </a:p>
        </p:txBody>
      </p:sp>
    </p:spTree>
    <p:extLst>
      <p:ext uri="{BB962C8B-B14F-4D97-AF65-F5344CB8AC3E}">
        <p14:creationId xmlns:p14="http://schemas.microsoft.com/office/powerpoint/2010/main" val="11428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79B0EA-5B78-4E78-A6FD-1EBE802D3BCD}" type="slidenum">
              <a:rPr lang="zh-CN" altLang="en-US" smtClean="0"/>
              <a:t>20</a:t>
            </a:fld>
            <a:endParaRPr lang="zh-CN" altLang="en-US"/>
          </a:p>
        </p:txBody>
      </p:sp>
    </p:spTree>
    <p:extLst>
      <p:ext uri="{BB962C8B-B14F-4D97-AF65-F5344CB8AC3E}">
        <p14:creationId xmlns:p14="http://schemas.microsoft.com/office/powerpoint/2010/main" val="157346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79B0EA-5B78-4E78-A6FD-1EBE802D3BCD}" type="slidenum">
              <a:rPr lang="zh-CN" altLang="en-US" smtClean="0"/>
              <a:t>23</a:t>
            </a:fld>
            <a:endParaRPr lang="zh-CN" altLang="en-US"/>
          </a:p>
        </p:txBody>
      </p:sp>
    </p:spTree>
    <p:extLst>
      <p:ext uri="{BB962C8B-B14F-4D97-AF65-F5344CB8AC3E}">
        <p14:creationId xmlns:p14="http://schemas.microsoft.com/office/powerpoint/2010/main" val="34924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79B0EA-5B78-4E78-A6FD-1EBE802D3BCD}" type="slidenum">
              <a:rPr lang="zh-CN" altLang="en-US" smtClean="0"/>
              <a:t>25</a:t>
            </a:fld>
            <a:endParaRPr lang="zh-CN" altLang="en-US"/>
          </a:p>
        </p:txBody>
      </p:sp>
    </p:spTree>
    <p:extLst>
      <p:ext uri="{BB962C8B-B14F-4D97-AF65-F5344CB8AC3E}">
        <p14:creationId xmlns:p14="http://schemas.microsoft.com/office/powerpoint/2010/main" val="2738495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79B0EA-5B78-4E78-A6FD-1EBE802D3BCD}" type="slidenum">
              <a:rPr lang="zh-CN" altLang="en-US" smtClean="0"/>
              <a:t>26</a:t>
            </a:fld>
            <a:endParaRPr lang="zh-CN" altLang="en-US"/>
          </a:p>
        </p:txBody>
      </p:sp>
    </p:spTree>
    <p:extLst>
      <p:ext uri="{BB962C8B-B14F-4D97-AF65-F5344CB8AC3E}">
        <p14:creationId xmlns:p14="http://schemas.microsoft.com/office/powerpoint/2010/main" val="217383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79B0EA-5B78-4E78-A6FD-1EBE802D3BCD}" type="slidenum">
              <a:rPr lang="zh-CN" altLang="en-US" smtClean="0"/>
              <a:t>27</a:t>
            </a:fld>
            <a:endParaRPr lang="zh-CN" altLang="en-US"/>
          </a:p>
        </p:txBody>
      </p:sp>
    </p:spTree>
    <p:extLst>
      <p:ext uri="{BB962C8B-B14F-4D97-AF65-F5344CB8AC3E}">
        <p14:creationId xmlns:p14="http://schemas.microsoft.com/office/powerpoint/2010/main" val="1514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152188"/>
          </a:xfrm>
        </p:spPr>
        <p:txBody>
          <a:bodyPr anchor="b">
            <a:normAutofit/>
          </a:bodyPr>
          <a:lstStyle>
            <a:lvl1pPr algn="l">
              <a:lnSpc>
                <a:spcPct val="85000"/>
              </a:lnSpc>
              <a:defRPr sz="7200" i="1" spc="-50" baseline="0">
                <a:solidFill>
                  <a:schemeClr val="accent2"/>
                </a:solidFill>
                <a:latin typeface="+mj-ea"/>
                <a:ea typeface="+mj-ea"/>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7721600" y="4208877"/>
            <a:ext cx="3434080" cy="1143000"/>
          </a:xfrm>
        </p:spPr>
        <p:txBody>
          <a:bodyPr lIns="91440" rIns="91440">
            <a:normAutofit/>
          </a:bodyPr>
          <a:lstStyle>
            <a:lvl1pPr marL="457200" indent="-457200" algn="l">
              <a:buFont typeface="Wingdings" panose="05000000000000000000" pitchFamily="2" charset="2"/>
              <a:buChar char="Ø"/>
              <a:defRPr sz="2800" cap="all" spc="200" baseline="0">
                <a:solidFill>
                  <a:schemeClr val="accent2">
                    <a:lumMod val="75000"/>
                  </a:schemeClr>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单击此处编辑母版副标题样式</a:t>
            </a:r>
            <a:endParaRPr lang="en-US" dirty="0"/>
          </a:p>
        </p:txBody>
      </p:sp>
      <p:cxnSp>
        <p:nvCxnSpPr>
          <p:cNvPr id="9" name="Straight Connector 8"/>
          <p:cNvCxnSpPr/>
          <p:nvPr/>
        </p:nvCxnSpPr>
        <p:spPr>
          <a:xfrm>
            <a:off x="1207658" y="3995064"/>
            <a:ext cx="9875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日期占位符 9">
            <a:extLst>
              <a:ext uri="{FF2B5EF4-FFF2-40B4-BE49-F238E27FC236}">
                <a16:creationId xmlns:a16="http://schemas.microsoft.com/office/drawing/2014/main" id="{27094F90-3F9C-4EFD-9864-1F7B6DA9390F}"/>
              </a:ext>
            </a:extLst>
          </p:cNvPr>
          <p:cNvSpPr>
            <a:spLocks noGrp="1"/>
          </p:cNvSpPr>
          <p:nvPr>
            <p:ph type="dt" sz="half" idx="10"/>
          </p:nvPr>
        </p:nvSpPr>
        <p:spPr/>
        <p:txBody>
          <a:bodyPr/>
          <a:lstStyle/>
          <a:p>
            <a:fld id="{BF61E32F-B046-401F-945A-060DC6ABD247}" type="datetime1">
              <a:rPr lang="zh-CN" altLang="en-US" smtClean="0"/>
              <a:t>2021/10/4</a:t>
            </a:fld>
            <a:endParaRPr lang="zh-CN" altLang="en-US" dirty="0"/>
          </a:p>
        </p:txBody>
      </p:sp>
      <p:sp>
        <p:nvSpPr>
          <p:cNvPr id="11" name="页脚占位符 10">
            <a:extLst>
              <a:ext uri="{FF2B5EF4-FFF2-40B4-BE49-F238E27FC236}">
                <a16:creationId xmlns:a16="http://schemas.microsoft.com/office/drawing/2014/main" id="{FF3BC701-581E-4FCB-949B-4F04340A8B5A}"/>
              </a:ext>
            </a:extLst>
          </p:cNvPr>
          <p:cNvSpPr>
            <a:spLocks noGrp="1"/>
          </p:cNvSpPr>
          <p:nvPr>
            <p:ph type="ftr" sz="quarter" idx="11"/>
          </p:nvPr>
        </p:nvSpPr>
        <p:spPr>
          <a:xfrm>
            <a:off x="15885" y="6409480"/>
            <a:ext cx="5644685" cy="448520"/>
          </a:xfrm>
          <a:prstGeom prst="rect">
            <a:avLst/>
          </a:prstGeom>
        </p:spPr>
        <p:txBody>
          <a:bodyPr/>
          <a:lstStyle/>
          <a:p>
            <a:r>
              <a:rPr lang="en-US" altLang="zh-CN" dirty="0"/>
              <a:t>Wei li. ALGORITHM DESIGN AND ANALYSIS</a:t>
            </a:r>
            <a:endParaRPr lang="zh-CN" altLang="en-US" dirty="0"/>
          </a:p>
        </p:txBody>
      </p:sp>
      <p:sp>
        <p:nvSpPr>
          <p:cNvPr id="12" name="灯片编号占位符 11">
            <a:extLst>
              <a:ext uri="{FF2B5EF4-FFF2-40B4-BE49-F238E27FC236}">
                <a16:creationId xmlns:a16="http://schemas.microsoft.com/office/drawing/2014/main" id="{0D42ADE2-AE0A-4EB3-A5B2-A38A310F8979}"/>
              </a:ext>
            </a:extLst>
          </p:cNvPr>
          <p:cNvSpPr>
            <a:spLocks noGrp="1"/>
          </p:cNvSpPr>
          <p:nvPr>
            <p:ph type="sldNum" sz="quarter" idx="12"/>
          </p:nvPr>
        </p:nvSpPr>
        <p:spPr/>
        <p:txBody>
          <a:bodyPr/>
          <a:lstStyle/>
          <a:p>
            <a:fld id="{0BA123D7-C207-43CF-AB37-8BA86A530F9F}" type="slidenum">
              <a:rPr lang="zh-CN" altLang="en-US" smtClean="0"/>
              <a:pPr/>
              <a:t>‹#›</a:t>
            </a:fld>
            <a:endParaRPr lang="zh-CN" altLang="en-US" dirty="0"/>
          </a:p>
        </p:txBody>
      </p:sp>
    </p:spTree>
    <p:extLst>
      <p:ext uri="{BB962C8B-B14F-4D97-AF65-F5344CB8AC3E}">
        <p14:creationId xmlns:p14="http://schemas.microsoft.com/office/powerpoint/2010/main" val="391471461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7EDC7-5227-4978-A693-EF6F48B916E3}"/>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51C68502-7D56-4570-B9EF-AB3EEB09281C}"/>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CF9EE93F-E769-4C0A-8AA2-879B3BA6AFB3}"/>
              </a:ext>
            </a:extLst>
          </p:cNvPr>
          <p:cNvSpPr>
            <a:spLocks noGrp="1"/>
          </p:cNvSpPr>
          <p:nvPr>
            <p:ph type="ftr" sz="quarter" idx="11"/>
          </p:nvPr>
        </p:nvSpPr>
        <p:spPr/>
        <p:txBody>
          <a:bodyPr/>
          <a:lstStyle/>
          <a:p>
            <a:r>
              <a:rPr lang="de-DE" altLang="zh-CN" dirty="0"/>
              <a:t>Wei li. ALGORITHM DESIGN AND ANALYSIS</a:t>
            </a:r>
            <a:endParaRPr lang="zh-CN" altLang="en-US" dirty="0"/>
          </a:p>
        </p:txBody>
      </p:sp>
      <p:sp>
        <p:nvSpPr>
          <p:cNvPr id="5" name="灯片编号占位符 4">
            <a:extLst>
              <a:ext uri="{FF2B5EF4-FFF2-40B4-BE49-F238E27FC236}">
                <a16:creationId xmlns:a16="http://schemas.microsoft.com/office/drawing/2014/main" id="{89836A41-3DA7-424B-B545-92D2280BA453}"/>
              </a:ext>
            </a:extLst>
          </p:cNvPr>
          <p:cNvSpPr>
            <a:spLocks noGrp="1"/>
          </p:cNvSpPr>
          <p:nvPr>
            <p:ph type="sldNum" sz="quarter" idx="12"/>
          </p:nvPr>
        </p:nvSpPr>
        <p:spPr/>
        <p:txBody>
          <a:bodyPr/>
          <a:lstStyle/>
          <a:p>
            <a:fld id="{0BA123D7-C207-43CF-AB37-8BA86A530F9F}" type="slidenum">
              <a:rPr lang="zh-CN" altLang="en-US" smtClean="0"/>
              <a:pPr/>
              <a:t>‹#›</a:t>
            </a:fld>
            <a:endParaRPr lang="zh-CN" altLang="en-US" dirty="0"/>
          </a:p>
        </p:txBody>
      </p:sp>
      <p:sp>
        <p:nvSpPr>
          <p:cNvPr id="8" name="内容占位符 7">
            <a:extLst>
              <a:ext uri="{FF2B5EF4-FFF2-40B4-BE49-F238E27FC236}">
                <a16:creationId xmlns:a16="http://schemas.microsoft.com/office/drawing/2014/main" id="{4DB05F90-9B78-433A-9B44-C3B10BAC640D}"/>
              </a:ext>
            </a:extLst>
          </p:cNvPr>
          <p:cNvSpPr>
            <a:spLocks noGrp="1"/>
          </p:cNvSpPr>
          <p:nvPr>
            <p:ph sz="quarter" idx="13"/>
          </p:nvPr>
        </p:nvSpPr>
        <p:spPr>
          <a:xfrm>
            <a:off x="972457" y="1625600"/>
            <a:ext cx="10183223" cy="421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708500469"/>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内容与标题">
    <p:spTree>
      <p:nvGrpSpPr>
        <p:cNvPr id="1" name=""/>
        <p:cNvGrpSpPr/>
        <p:nvPr/>
      </p:nvGrpSpPr>
      <p:grpSpPr>
        <a:xfrm>
          <a:off x="0" y="0"/>
          <a:ext cx="0" cy="0"/>
          <a:chOff x="0" y="0"/>
          <a:chExt cx="0" cy="0"/>
        </a:xfrm>
      </p:grpSpPr>
      <p:sp>
        <p:nvSpPr>
          <p:cNvPr id="8" name="Rectangle 7"/>
          <p:cNvSpPr/>
          <p:nvPr/>
        </p:nvSpPr>
        <p:spPr>
          <a:xfrm>
            <a:off x="16" y="0"/>
            <a:ext cx="346556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471652"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18900"/>
            <a:ext cx="2534194" cy="973184"/>
          </a:xfrm>
        </p:spPr>
        <p:txBody>
          <a:bodyPr anchor="b">
            <a:normAutofit/>
          </a:bodyPr>
          <a:lstStyle>
            <a:lvl1pPr>
              <a:defRPr sz="2800" b="0">
                <a:solidFill>
                  <a:srgbClr val="FFFFFF"/>
                </a:solidFill>
              </a:defRPr>
            </a:lvl1pPr>
          </a:lstStyle>
          <a:p>
            <a:r>
              <a:rPr lang="zh-CN" altLang="en-US" dirty="0"/>
              <a:t>单击此处编辑母版标题样式</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ctr">
              <a:defRPr/>
            </a:lvl1pPr>
          </a:lstStyle>
          <a:p>
            <a:fld id="{8CCF0729-7D76-4129-819D-8643AC6A4B36}" type="datetime1">
              <a:rPr lang="zh-CN" altLang="en-US" smtClean="0"/>
              <a:t>2021/10/4</a:t>
            </a:fld>
            <a:endParaRPr lang="zh-CN" altLang="en-US" dirty="0"/>
          </a:p>
        </p:txBody>
      </p:sp>
      <p:sp>
        <p:nvSpPr>
          <p:cNvPr id="6" name="Footer Placeholder 5"/>
          <p:cNvSpPr>
            <a:spLocks noGrp="1"/>
          </p:cNvSpPr>
          <p:nvPr>
            <p:ph type="ftr" sz="quarter" idx="11"/>
          </p:nvPr>
        </p:nvSpPr>
        <p:spPr>
          <a:xfrm>
            <a:off x="4536394" y="6416672"/>
            <a:ext cx="6298566" cy="408238"/>
          </a:xfrm>
        </p:spPr>
        <p:txBody>
          <a:bodyPr/>
          <a:lstStyle>
            <a:lvl1pPr algn="ctr">
              <a:defRPr>
                <a:solidFill>
                  <a:schemeClr val="tx2"/>
                </a:solidFill>
              </a:defRPr>
            </a:lvl1pPr>
          </a:lstStyle>
          <a:p>
            <a:r>
              <a:rPr lang="de-DE" altLang="zh-CN" dirty="0"/>
              <a:t>Wei li. ALGORITHM DESIGN AND ANALYSIS</a:t>
            </a:r>
            <a:endParaRPr lang="zh-CN"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09D851-1DE7-4CF2-A021-68C14E69461B}" type="slidenum">
              <a:rPr lang="zh-CN" altLang="en-US" smtClean="0"/>
              <a:t>‹#›</a:t>
            </a:fld>
            <a:endParaRPr lang="zh-CN" altLang="en-US" dirty="0"/>
          </a:p>
        </p:txBody>
      </p:sp>
      <p:sp>
        <p:nvSpPr>
          <p:cNvPr id="13" name="文本占位符 12">
            <a:extLst>
              <a:ext uri="{FF2B5EF4-FFF2-40B4-BE49-F238E27FC236}">
                <a16:creationId xmlns:a16="http://schemas.microsoft.com/office/drawing/2014/main" id="{4990B62A-BEA2-4E17-BA6F-52FA09738390}"/>
              </a:ext>
            </a:extLst>
          </p:cNvPr>
          <p:cNvSpPr>
            <a:spLocks noGrp="1"/>
          </p:cNvSpPr>
          <p:nvPr>
            <p:ph type="body" sz="quarter" idx="13" hasCustomPrompt="1"/>
          </p:nvPr>
        </p:nvSpPr>
        <p:spPr>
          <a:xfrm>
            <a:off x="3888953" y="516967"/>
            <a:ext cx="4572876" cy="592388"/>
          </a:xfrm>
          <a:ln>
            <a:solidFill>
              <a:schemeClr val="bg1"/>
            </a:solidFill>
          </a:ln>
        </p:spPr>
        <p:txBody>
          <a:bodyPr>
            <a:noAutofit/>
          </a:bodyPr>
          <a:lstStyle>
            <a:lvl1pPr marL="0" algn="l">
              <a:defRPr sz="4000" b="1" i="1">
                <a:solidFill>
                  <a:srgbClr val="BD582C"/>
                </a:solidFill>
                <a:effectLst/>
                <a:latin typeface="Bodoni MT" panose="02070603080606020203" pitchFamily="18" charset="0"/>
                <a:ea typeface="+mj-ea"/>
              </a:defRPr>
            </a:lvl1pPr>
          </a:lstStyle>
          <a:p>
            <a:pPr lvl="0"/>
            <a:r>
              <a:rPr lang="zh-CN" altLang="en-US" dirty="0"/>
              <a:t>单击此处编辑标题</a:t>
            </a:r>
          </a:p>
        </p:txBody>
      </p:sp>
      <p:sp>
        <p:nvSpPr>
          <p:cNvPr id="14" name="Rectangle 8">
            <a:extLst>
              <a:ext uri="{FF2B5EF4-FFF2-40B4-BE49-F238E27FC236}">
                <a16:creationId xmlns:a16="http://schemas.microsoft.com/office/drawing/2014/main" id="{DD99A797-7368-4866-B81E-AF9787F2290A}"/>
              </a:ext>
            </a:extLst>
          </p:cNvPr>
          <p:cNvSpPr/>
          <p:nvPr userDrawn="1"/>
        </p:nvSpPr>
        <p:spPr>
          <a:xfrm rot="5400000">
            <a:off x="7580365" y="-2859712"/>
            <a:ext cx="45719" cy="81351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a:extLst>
              <a:ext uri="{FF2B5EF4-FFF2-40B4-BE49-F238E27FC236}">
                <a16:creationId xmlns:a16="http://schemas.microsoft.com/office/drawing/2014/main" id="{7D2CA833-76DB-4D60-8472-2115B37A2C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484" y="441328"/>
            <a:ext cx="1878317" cy="1450757"/>
          </a:xfrm>
          <a:prstGeom prst="rect">
            <a:avLst/>
          </a:prstGeom>
        </p:spPr>
      </p:pic>
      <p:sp>
        <p:nvSpPr>
          <p:cNvPr id="21" name="文本占位符 20">
            <a:extLst>
              <a:ext uri="{FF2B5EF4-FFF2-40B4-BE49-F238E27FC236}">
                <a16:creationId xmlns:a16="http://schemas.microsoft.com/office/drawing/2014/main" id="{C0D03131-5981-4664-ABFD-A5DE6CD5A487}"/>
              </a:ext>
            </a:extLst>
          </p:cNvPr>
          <p:cNvSpPr>
            <a:spLocks noGrp="1"/>
          </p:cNvSpPr>
          <p:nvPr>
            <p:ph type="body" sz="quarter" idx="14"/>
          </p:nvPr>
        </p:nvSpPr>
        <p:spPr>
          <a:xfrm>
            <a:off x="4368800" y="1892300"/>
            <a:ext cx="5868988" cy="3738563"/>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内容占位符 15">
            <a:extLst>
              <a:ext uri="{FF2B5EF4-FFF2-40B4-BE49-F238E27FC236}">
                <a16:creationId xmlns:a16="http://schemas.microsoft.com/office/drawing/2014/main" id="{7382ECE4-D43E-49BD-8A85-A1F3B681DA71}"/>
              </a:ext>
            </a:extLst>
          </p:cNvPr>
          <p:cNvSpPr>
            <a:spLocks noGrp="1"/>
          </p:cNvSpPr>
          <p:nvPr>
            <p:ph sz="quarter" idx="15"/>
          </p:nvPr>
        </p:nvSpPr>
        <p:spPr>
          <a:xfrm>
            <a:off x="465512" y="2233613"/>
            <a:ext cx="2525337" cy="2978150"/>
          </a:xfrm>
        </p:spPr>
        <p:txBody>
          <a:bodyPr/>
          <a:lstStyle>
            <a:lvl1pPr marL="0" indent="0">
              <a:buNone/>
              <a:defRPr sz="1800">
                <a:solidFill>
                  <a:schemeClr val="bg1"/>
                </a:solidFill>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6176457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日期占位符 9">
            <a:extLst>
              <a:ext uri="{FF2B5EF4-FFF2-40B4-BE49-F238E27FC236}">
                <a16:creationId xmlns:a16="http://schemas.microsoft.com/office/drawing/2014/main" id="{27094F90-3F9C-4EFD-9864-1F7B6DA9390F}"/>
              </a:ext>
            </a:extLst>
          </p:cNvPr>
          <p:cNvSpPr>
            <a:spLocks noGrp="1"/>
          </p:cNvSpPr>
          <p:nvPr>
            <p:ph type="dt" sz="half" idx="10"/>
          </p:nvPr>
        </p:nvSpPr>
        <p:spPr/>
        <p:txBody>
          <a:bodyPr/>
          <a:lstStyle/>
          <a:p>
            <a:fld id="{BF61E32F-B046-401F-945A-060DC6ABD247}" type="datetime1">
              <a:rPr lang="zh-CN" altLang="en-US" smtClean="0"/>
              <a:t>2021/10/4</a:t>
            </a:fld>
            <a:endParaRPr lang="zh-CN" altLang="en-US" dirty="0"/>
          </a:p>
        </p:txBody>
      </p:sp>
      <p:sp>
        <p:nvSpPr>
          <p:cNvPr id="11" name="页脚占位符 10">
            <a:extLst>
              <a:ext uri="{FF2B5EF4-FFF2-40B4-BE49-F238E27FC236}">
                <a16:creationId xmlns:a16="http://schemas.microsoft.com/office/drawing/2014/main" id="{FF3BC701-581E-4FCB-949B-4F04340A8B5A}"/>
              </a:ext>
            </a:extLst>
          </p:cNvPr>
          <p:cNvSpPr>
            <a:spLocks noGrp="1"/>
          </p:cNvSpPr>
          <p:nvPr>
            <p:ph type="ftr" sz="quarter" idx="11"/>
          </p:nvPr>
        </p:nvSpPr>
        <p:spPr>
          <a:xfrm>
            <a:off x="15885" y="6409480"/>
            <a:ext cx="5644685" cy="448520"/>
          </a:xfrm>
          <a:prstGeom prst="rect">
            <a:avLst/>
          </a:prstGeom>
        </p:spPr>
        <p:txBody>
          <a:bodyPr/>
          <a:lstStyle/>
          <a:p>
            <a:r>
              <a:rPr lang="en-US" altLang="zh-CN" dirty="0"/>
              <a:t>Wei li. ALGORITHM DESIGN AND ANALYSIS</a:t>
            </a:r>
            <a:endParaRPr lang="zh-CN" altLang="en-US" dirty="0"/>
          </a:p>
        </p:txBody>
      </p:sp>
      <p:sp>
        <p:nvSpPr>
          <p:cNvPr id="12" name="灯片编号占位符 11">
            <a:extLst>
              <a:ext uri="{FF2B5EF4-FFF2-40B4-BE49-F238E27FC236}">
                <a16:creationId xmlns:a16="http://schemas.microsoft.com/office/drawing/2014/main" id="{0D42ADE2-AE0A-4EB3-A5B2-A38A310F8979}"/>
              </a:ext>
            </a:extLst>
          </p:cNvPr>
          <p:cNvSpPr>
            <a:spLocks noGrp="1"/>
          </p:cNvSpPr>
          <p:nvPr>
            <p:ph type="sldNum" sz="quarter" idx="12"/>
          </p:nvPr>
        </p:nvSpPr>
        <p:spPr/>
        <p:txBody>
          <a:bodyPr/>
          <a:lstStyle/>
          <a:p>
            <a:fld id="{0BA123D7-C207-43CF-AB37-8BA86A530F9F}" type="slidenum">
              <a:rPr lang="zh-CN" altLang="en-US" smtClean="0"/>
              <a:pPr/>
              <a:t>‹#›</a:t>
            </a:fld>
            <a:endParaRPr lang="zh-CN" altLang="en-US" dirty="0"/>
          </a:p>
        </p:txBody>
      </p:sp>
      <p:sp>
        <p:nvSpPr>
          <p:cNvPr id="13" name="矩形 12">
            <a:extLst>
              <a:ext uri="{FF2B5EF4-FFF2-40B4-BE49-F238E27FC236}">
                <a16:creationId xmlns:a16="http://schemas.microsoft.com/office/drawing/2014/main" id="{6FF14D02-B85F-4E8F-B429-756409504F6A}"/>
              </a:ext>
            </a:extLst>
          </p:cNvPr>
          <p:cNvSpPr/>
          <p:nvPr userDrawn="1"/>
        </p:nvSpPr>
        <p:spPr>
          <a:xfrm>
            <a:off x="3551722" y="2767280"/>
            <a:ext cx="5088556" cy="1323439"/>
          </a:xfrm>
          <a:prstGeom prst="rect">
            <a:avLst/>
          </a:prstGeom>
          <a:noFill/>
        </p:spPr>
        <p:txBody>
          <a:bodyPr wrap="square" lIns="91440" tIns="45720" rIns="91440" bIns="45720">
            <a:spAutoFit/>
          </a:bodyPr>
          <a:lstStyle/>
          <a:p>
            <a:pPr algn="ctr"/>
            <a:r>
              <a:rPr lang="en-US" altLang="zh-CN" sz="8000" b="1" cap="none" spc="0" dirty="0">
                <a:ln w="12700">
                  <a:solidFill>
                    <a:schemeClr val="accent1"/>
                  </a:solidFill>
                  <a:prstDash val="solid"/>
                </a:ln>
                <a:pattFill prst="pct50">
                  <a:fgClr>
                    <a:schemeClr val="accent1"/>
                  </a:fgClr>
                  <a:bgClr>
                    <a:schemeClr val="accent1">
                      <a:lumMod val="20000"/>
                      <a:lumOff val="80000"/>
                    </a:schemeClr>
                  </a:bgClr>
                </a:pattFill>
                <a:effectLst>
                  <a:outerShdw blurRad="60007" dist="200025" dir="15000000" sy="30000" kx="-1800000" algn="bl" rotWithShape="0">
                    <a:prstClr val="black">
                      <a:alpha val="32000"/>
                    </a:prstClr>
                  </a:outerShdw>
                </a:effectLst>
              </a:rPr>
              <a:t>Thanks</a:t>
            </a:r>
            <a:endParaRPr lang="zh-CN" alt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324342319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72457" y="286603"/>
            <a:ext cx="10183223" cy="88179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972457" y="1342091"/>
            <a:ext cx="10183223" cy="4527003"/>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  二级</a:t>
            </a:r>
          </a:p>
          <a:p>
            <a:pPr lvl="2"/>
            <a:r>
              <a:rPr lang="zh-CN" altLang="en-US" dirty="0"/>
              <a:t>  三级</a:t>
            </a:r>
          </a:p>
          <a:p>
            <a:pPr lvl="3"/>
            <a:r>
              <a:rPr lang="zh-CN" altLang="en-US" dirty="0"/>
              <a:t>  四级</a:t>
            </a:r>
          </a:p>
          <a:p>
            <a:pPr lvl="4"/>
            <a:r>
              <a:rPr lang="zh-CN" altLang="en-US" dirty="0"/>
              <a:t>五级</a:t>
            </a:r>
            <a:endParaRPr lang="en-US" altLang="zh-CN" dirty="0"/>
          </a:p>
        </p:txBody>
      </p:sp>
      <p:sp>
        <p:nvSpPr>
          <p:cNvPr id="4" name="Date Placeholder 3"/>
          <p:cNvSpPr>
            <a:spLocks noGrp="1"/>
          </p:cNvSpPr>
          <p:nvPr>
            <p:ph type="dt" sz="half" idx="2"/>
          </p:nvPr>
        </p:nvSpPr>
        <p:spPr>
          <a:xfrm>
            <a:off x="9780533" y="6409480"/>
            <a:ext cx="1388716" cy="448519"/>
          </a:xfrm>
          <a:prstGeom prst="rect">
            <a:avLst/>
          </a:prstGeom>
        </p:spPr>
        <p:txBody>
          <a:bodyPr vert="horz" lIns="91440" tIns="45720" rIns="91440" bIns="45720" rtlCol="0" anchor="ctr"/>
          <a:lstStyle>
            <a:lvl1pPr algn="ctr">
              <a:defRPr sz="1800" b="1" i="1">
                <a:solidFill>
                  <a:srgbClr val="FFFFFF"/>
                </a:solidFill>
                <a:effectLst>
                  <a:outerShdw blurRad="38100" dist="38100" dir="2700000" algn="tl">
                    <a:srgbClr val="000000">
                      <a:alpha val="43137"/>
                    </a:srgbClr>
                  </a:outerShdw>
                </a:effectLst>
              </a:defRPr>
            </a:lvl1pPr>
          </a:lstStyle>
          <a:p>
            <a:fld id="{D05C0551-C981-4099-BDBC-53C45C27B925}" type="datetime1">
              <a:rPr lang="zh-CN" altLang="en-US" smtClean="0"/>
              <a:t>2021/10/4</a:t>
            </a:fld>
            <a:endParaRPr lang="zh-CN" altLang="en-US" dirty="0"/>
          </a:p>
        </p:txBody>
      </p:sp>
      <p:sp>
        <p:nvSpPr>
          <p:cNvPr id="5" name="Footer Placeholder 4"/>
          <p:cNvSpPr>
            <a:spLocks noGrp="1"/>
          </p:cNvSpPr>
          <p:nvPr>
            <p:ph type="ftr" sz="quarter" idx="3"/>
          </p:nvPr>
        </p:nvSpPr>
        <p:spPr>
          <a:xfrm>
            <a:off x="15885" y="6409480"/>
            <a:ext cx="5644685" cy="448520"/>
          </a:xfrm>
          <a:prstGeom prst="rect">
            <a:avLst/>
          </a:prstGeom>
        </p:spPr>
        <p:txBody>
          <a:bodyPr vert="horz" lIns="91440" tIns="45720" rIns="91440" bIns="45720" rtlCol="0" anchor="ctr"/>
          <a:lstStyle>
            <a:lvl1pPr algn="ctr">
              <a:defRPr sz="1800" b="1" i="1" cap="all" baseline="0">
                <a:solidFill>
                  <a:srgbClr val="FFFFFF"/>
                </a:solidFill>
                <a:effectLst>
                  <a:outerShdw blurRad="38100" dist="38100" dir="2700000" algn="tl">
                    <a:srgbClr val="000000">
                      <a:alpha val="43137"/>
                    </a:srgbClr>
                  </a:outerShdw>
                </a:effectLst>
                <a:latin typeface="Bodoni MT" panose="02070603080606020203" pitchFamily="18" charset="0"/>
              </a:defRPr>
            </a:lvl1pPr>
          </a:lstStyle>
          <a:p>
            <a:r>
              <a:rPr lang="de-DE" altLang="zh-CN"/>
              <a:t>Wei li. ALGORITHM DESIGN AND ANALYSIS</a:t>
            </a:r>
            <a:endParaRPr lang="zh-CN" altLang="en-US" dirty="0"/>
          </a:p>
        </p:txBody>
      </p:sp>
      <p:sp>
        <p:nvSpPr>
          <p:cNvPr id="6" name="Slide Number Placeholder 5"/>
          <p:cNvSpPr>
            <a:spLocks noGrp="1"/>
          </p:cNvSpPr>
          <p:nvPr>
            <p:ph type="sldNum" sz="quarter" idx="4"/>
          </p:nvPr>
        </p:nvSpPr>
        <p:spPr>
          <a:xfrm>
            <a:off x="11169249" y="6416672"/>
            <a:ext cx="689626" cy="441327"/>
          </a:xfrm>
          <a:prstGeom prst="rect">
            <a:avLst/>
          </a:prstGeom>
        </p:spPr>
        <p:txBody>
          <a:bodyPr vert="horz" lIns="91440" tIns="45720" rIns="91440" bIns="45720" rtlCol="0" anchor="ctr"/>
          <a:lstStyle>
            <a:lvl1pPr algn="ctr">
              <a:defRPr sz="1800" b="1" i="1">
                <a:solidFill>
                  <a:srgbClr val="FFFFFF"/>
                </a:solidFill>
                <a:effectLst>
                  <a:outerShdw blurRad="38100" dist="38100" dir="2700000" algn="tl">
                    <a:srgbClr val="000000">
                      <a:alpha val="43137"/>
                    </a:srgbClr>
                  </a:outerShdw>
                </a:effectLst>
              </a:defRPr>
            </a:lvl1pPr>
          </a:lstStyle>
          <a:p>
            <a:fld id="{0BA123D7-C207-43CF-AB37-8BA86A530F9F}" type="slidenum">
              <a:rPr lang="zh-CN" altLang="en-US" smtClean="0"/>
              <a:pPr/>
              <a:t>‹#›</a:t>
            </a:fld>
            <a:endParaRPr lang="zh-CN" altLang="en-US" dirty="0"/>
          </a:p>
        </p:txBody>
      </p:sp>
      <p:cxnSp>
        <p:nvCxnSpPr>
          <p:cNvPr id="10" name="Straight Connector 9"/>
          <p:cNvCxnSpPr>
            <a:cxnSpLocks/>
          </p:cNvCxnSpPr>
          <p:nvPr/>
        </p:nvCxnSpPr>
        <p:spPr>
          <a:xfrm>
            <a:off x="1097280" y="1255245"/>
            <a:ext cx="10058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13CEAF79-2B37-4244-8BFE-2166D081F84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237484" y="441328"/>
            <a:ext cx="1878317" cy="1450757"/>
          </a:xfrm>
          <a:prstGeom prst="rect">
            <a:avLst/>
          </a:prstGeom>
        </p:spPr>
      </p:pic>
    </p:spTree>
    <p:extLst>
      <p:ext uri="{BB962C8B-B14F-4D97-AF65-F5344CB8AC3E}">
        <p14:creationId xmlns:p14="http://schemas.microsoft.com/office/powerpoint/2010/main" val="3748892405"/>
      </p:ext>
    </p:extLst>
  </p:cSld>
  <p:clrMap bg1="lt1" tx1="dk1" bg2="lt2" tx2="dk2" accent1="accent1" accent2="accent2" accent3="accent3" accent4="accent4" accent5="accent5" accent6="accent6" hlink="hlink" folHlink="folHlink"/>
  <p:sldLayoutIdLst>
    <p:sldLayoutId id="2147483715" r:id="rId1"/>
    <p:sldLayoutId id="2147483724" r:id="rId2"/>
    <p:sldLayoutId id="2147483725" r:id="rId3"/>
    <p:sldLayoutId id="2147483727" r:id="rId4"/>
  </p:sldLayoutIdLst>
  <p:transition spd="slow">
    <p:cover/>
  </p:transition>
  <p:hf hdr="0"/>
  <p:txStyles>
    <p:titleStyle>
      <a:lvl1pPr algn="l" defTabSz="914400" rtl="0" eaLnBrk="1" latinLnBrk="0" hangingPunct="1">
        <a:lnSpc>
          <a:spcPct val="85000"/>
        </a:lnSpc>
        <a:spcBef>
          <a:spcPct val="0"/>
        </a:spcBef>
        <a:buNone/>
        <a:defRPr lang="en-US" altLang="en-US" sz="3600" kern="1200" spc="-50" baseline="0" dirty="0">
          <a:solidFill>
            <a:schemeClr val="accent2"/>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u"/>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C9FCC-3D4E-4245-A7CF-6B84D5D83E4E}"/>
              </a:ext>
            </a:extLst>
          </p:cNvPr>
          <p:cNvSpPr>
            <a:spLocks noGrp="1"/>
          </p:cNvSpPr>
          <p:nvPr>
            <p:ph type="ctrTitle"/>
          </p:nvPr>
        </p:nvSpPr>
        <p:spPr/>
        <p:txBody>
          <a:bodyPr/>
          <a:lstStyle/>
          <a:p>
            <a:r>
              <a:rPr lang="zh-CN" altLang="en-US" dirty="0"/>
              <a:t>算法设计与分析</a:t>
            </a:r>
          </a:p>
        </p:txBody>
      </p:sp>
      <p:sp>
        <p:nvSpPr>
          <p:cNvPr id="3" name="副标题 2">
            <a:extLst>
              <a:ext uri="{FF2B5EF4-FFF2-40B4-BE49-F238E27FC236}">
                <a16:creationId xmlns:a16="http://schemas.microsoft.com/office/drawing/2014/main" id="{6F24EE7C-016B-4489-8E4B-3089749AC397}"/>
              </a:ext>
            </a:extLst>
          </p:cNvPr>
          <p:cNvSpPr>
            <a:spLocks noGrp="1"/>
          </p:cNvSpPr>
          <p:nvPr>
            <p:ph type="subTitle" idx="1"/>
          </p:nvPr>
        </p:nvSpPr>
        <p:spPr/>
        <p:txBody>
          <a:bodyPr/>
          <a:lstStyle/>
          <a:p>
            <a:r>
              <a:rPr lang="en-US" altLang="zh-CN" dirty="0"/>
              <a:t>LECTURE 1</a:t>
            </a:r>
            <a:endParaRPr lang="zh-CN" altLang="en-US" dirty="0"/>
          </a:p>
        </p:txBody>
      </p:sp>
      <p:sp>
        <p:nvSpPr>
          <p:cNvPr id="4" name="日期占位符 3">
            <a:extLst>
              <a:ext uri="{FF2B5EF4-FFF2-40B4-BE49-F238E27FC236}">
                <a16:creationId xmlns:a16="http://schemas.microsoft.com/office/drawing/2014/main" id="{01CB9481-DA7E-45B2-A60C-FDE8D6C9BF98}"/>
              </a:ext>
            </a:extLst>
          </p:cNvPr>
          <p:cNvSpPr>
            <a:spLocks noGrp="1"/>
          </p:cNvSpPr>
          <p:nvPr>
            <p:ph type="dt" sz="half" idx="10"/>
          </p:nvPr>
        </p:nvSpPr>
        <p:spPr/>
        <p:txBody>
          <a:bodyPr/>
          <a:lstStyle/>
          <a:p>
            <a:fld id="{970BE014-3B28-4927-A8F0-0D3F95D54B31}" type="datetime1">
              <a:rPr lang="zh-CN" altLang="en-US" smtClean="0"/>
              <a:t>2021/10/4</a:t>
            </a:fld>
            <a:endParaRPr lang="zh-CN" altLang="en-US" dirty="0"/>
          </a:p>
        </p:txBody>
      </p:sp>
      <p:sp>
        <p:nvSpPr>
          <p:cNvPr id="5" name="页脚占位符 4">
            <a:extLst>
              <a:ext uri="{FF2B5EF4-FFF2-40B4-BE49-F238E27FC236}">
                <a16:creationId xmlns:a16="http://schemas.microsoft.com/office/drawing/2014/main" id="{1DBD7616-E216-4882-B98C-58FBBE5C4791}"/>
              </a:ext>
            </a:extLst>
          </p:cNvPr>
          <p:cNvSpPr>
            <a:spLocks noGrp="1"/>
          </p:cNvSpPr>
          <p:nvPr>
            <p:ph type="ftr" sz="quarter" idx="11"/>
          </p:nvPr>
        </p:nvSpPr>
        <p:spPr/>
        <p:txBody>
          <a:bodyPr/>
          <a:lstStyle/>
          <a:p>
            <a:r>
              <a:rPr lang="en-US" altLang="zh-CN"/>
              <a:t>Wei li. ALGORITHM DESIGN AND ANALYSIS</a:t>
            </a:r>
            <a:endParaRPr lang="zh-CN" altLang="en-US" dirty="0"/>
          </a:p>
        </p:txBody>
      </p:sp>
      <p:sp>
        <p:nvSpPr>
          <p:cNvPr id="6" name="灯片编号占位符 5">
            <a:extLst>
              <a:ext uri="{FF2B5EF4-FFF2-40B4-BE49-F238E27FC236}">
                <a16:creationId xmlns:a16="http://schemas.microsoft.com/office/drawing/2014/main" id="{DF14E156-1752-411A-A57A-ED31FE415257}"/>
              </a:ext>
            </a:extLst>
          </p:cNvPr>
          <p:cNvSpPr>
            <a:spLocks noGrp="1"/>
          </p:cNvSpPr>
          <p:nvPr>
            <p:ph type="sldNum" sz="quarter" idx="12"/>
          </p:nvPr>
        </p:nvSpPr>
        <p:spPr/>
        <p:txBody>
          <a:bodyPr/>
          <a:lstStyle/>
          <a:p>
            <a:fld id="{0BA123D7-C207-43CF-AB37-8BA86A530F9F}" type="slidenum">
              <a:rPr lang="zh-CN" altLang="en-US" smtClean="0"/>
              <a:pPr/>
              <a:t>1</a:t>
            </a:fld>
            <a:endParaRPr lang="zh-CN" altLang="en-US" dirty="0"/>
          </a:p>
        </p:txBody>
      </p:sp>
    </p:spTree>
    <p:extLst>
      <p:ext uri="{BB962C8B-B14F-4D97-AF65-F5344CB8AC3E}">
        <p14:creationId xmlns:p14="http://schemas.microsoft.com/office/powerpoint/2010/main" val="1307921205"/>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41C20-7BCB-47F5-8E14-06999971F8D5}"/>
              </a:ext>
            </a:extLst>
          </p:cNvPr>
          <p:cNvSpPr>
            <a:spLocks noGrp="1"/>
          </p:cNvSpPr>
          <p:nvPr>
            <p:ph type="title"/>
          </p:nvPr>
        </p:nvSpPr>
        <p:spPr>
          <a:xfrm>
            <a:off x="972457" y="286603"/>
            <a:ext cx="10183223" cy="881797"/>
          </a:xfrm>
        </p:spPr>
        <p:txBody>
          <a:bodyPr/>
          <a:lstStyle/>
          <a:p>
            <a:r>
              <a:rPr lang="zh-CN" altLang="en-US" dirty="0"/>
              <a:t>什么是计算？</a:t>
            </a:r>
          </a:p>
        </p:txBody>
      </p:sp>
      <p:sp>
        <p:nvSpPr>
          <p:cNvPr id="3" name="日期占位符 2">
            <a:extLst>
              <a:ext uri="{FF2B5EF4-FFF2-40B4-BE49-F238E27FC236}">
                <a16:creationId xmlns:a16="http://schemas.microsoft.com/office/drawing/2014/main" id="{E86D1FD5-3754-4BC5-80B1-AF28D83C824F}"/>
              </a:ext>
            </a:extLst>
          </p:cNvPr>
          <p:cNvSpPr>
            <a:spLocks noGrp="1"/>
          </p:cNvSpPr>
          <p:nvPr>
            <p:ph type="dt" sz="half" idx="10"/>
          </p:nvPr>
        </p:nvSpPr>
        <p:spPr>
          <a:xfrm>
            <a:off x="9780533" y="6409480"/>
            <a:ext cx="1388716" cy="448519"/>
          </a:xfrm>
        </p:spPr>
        <p:txBody>
          <a:bodyPr/>
          <a:lstStyle/>
          <a:p>
            <a:fld id="{3E359400-1BF8-4B49-88E9-D833D16B6CB3}" type="datetime1">
              <a:rPr lang="zh-CN" altLang="en-US" smtClean="0"/>
              <a:pPr/>
              <a:t>2021/10/4</a:t>
            </a:fld>
            <a:endParaRPr lang="zh-CN" altLang="en-US" dirty="0"/>
          </a:p>
        </p:txBody>
      </p:sp>
      <p:sp>
        <p:nvSpPr>
          <p:cNvPr id="4" name="页脚占位符 3">
            <a:extLst>
              <a:ext uri="{FF2B5EF4-FFF2-40B4-BE49-F238E27FC236}">
                <a16:creationId xmlns:a16="http://schemas.microsoft.com/office/drawing/2014/main" id="{18589A1A-E624-460A-9519-74175388A19D}"/>
              </a:ext>
            </a:extLst>
          </p:cNvPr>
          <p:cNvSpPr>
            <a:spLocks noGrp="1"/>
          </p:cNvSpPr>
          <p:nvPr>
            <p:ph type="ftr" sz="quarter" idx="11"/>
          </p:nvPr>
        </p:nvSpPr>
        <p:spPr>
          <a:xfrm>
            <a:off x="15885" y="6409480"/>
            <a:ext cx="5644685" cy="448520"/>
          </a:xfrm>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C5CF3609-AE5F-4311-8631-B9E43F30F9F0}"/>
              </a:ext>
            </a:extLst>
          </p:cNvPr>
          <p:cNvSpPr>
            <a:spLocks noGrp="1"/>
          </p:cNvSpPr>
          <p:nvPr>
            <p:ph type="sldNum" sz="quarter" idx="12"/>
          </p:nvPr>
        </p:nvSpPr>
        <p:spPr>
          <a:xfrm>
            <a:off x="11169249" y="6416672"/>
            <a:ext cx="689626" cy="441327"/>
          </a:xfrm>
        </p:spPr>
        <p:txBody>
          <a:bodyPr/>
          <a:lstStyle/>
          <a:p>
            <a:fld id="{0BA123D7-C207-43CF-AB37-8BA86A530F9F}" type="slidenum">
              <a:rPr lang="zh-CN" altLang="en-US" smtClean="0"/>
              <a:pPr/>
              <a:t>10</a:t>
            </a:fld>
            <a:endParaRPr lang="zh-CN" altLang="en-US" dirty="0"/>
          </a:p>
        </p:txBody>
      </p:sp>
      <p:sp>
        <p:nvSpPr>
          <p:cNvPr id="10" name="内容占位符 9">
            <a:extLst>
              <a:ext uri="{FF2B5EF4-FFF2-40B4-BE49-F238E27FC236}">
                <a16:creationId xmlns:a16="http://schemas.microsoft.com/office/drawing/2014/main" id="{81F5F4C6-32ED-49F1-81DF-3075BA424F4F}"/>
              </a:ext>
            </a:extLst>
          </p:cNvPr>
          <p:cNvSpPr>
            <a:spLocks noGrp="1"/>
          </p:cNvSpPr>
          <p:nvPr>
            <p:ph sz="quarter" idx="13"/>
          </p:nvPr>
        </p:nvSpPr>
        <p:spPr/>
        <p:txBody>
          <a:bodyPr/>
          <a:lstStyle/>
          <a:p>
            <a:r>
              <a:rPr lang="zh-CN" altLang="en-US" dirty="0"/>
              <a:t>问题</a:t>
            </a:r>
            <a:r>
              <a:rPr lang="en-US" altLang="zh-CN" dirty="0"/>
              <a:t>1</a:t>
            </a:r>
            <a:r>
              <a:rPr lang="zh-CN" altLang="en-US" dirty="0"/>
              <a:t>：</a:t>
            </a:r>
            <a:endParaRPr lang="en-US" altLang="zh-CN" dirty="0"/>
          </a:p>
          <a:p>
            <a:pPr>
              <a:buFont typeface="Wingdings" panose="05000000000000000000" pitchFamily="2" charset="2"/>
              <a:buChar char="p"/>
            </a:pPr>
            <a:r>
              <a:rPr lang="zh-CN" altLang="en-US" dirty="0"/>
              <a:t>  为什么计算机似乎无所不能？</a:t>
            </a:r>
            <a:endParaRPr lang="en-US" altLang="zh-CN" dirty="0"/>
          </a:p>
          <a:p>
            <a:pPr lvl="2"/>
            <a:r>
              <a:rPr lang="en-US" altLang="zh-CN" dirty="0"/>
              <a:t>  </a:t>
            </a:r>
            <a:r>
              <a:rPr lang="zh-CN" altLang="en-US" dirty="0"/>
              <a:t>科学计算、文档处理、计算机游戏、电影、电子书</a:t>
            </a:r>
            <a:r>
              <a:rPr lang="en-US" altLang="zh-CN" dirty="0"/>
              <a:t>……</a:t>
            </a:r>
            <a:endParaRPr lang="zh-CN" altLang="en-US" dirty="0"/>
          </a:p>
        </p:txBody>
      </p:sp>
    </p:spTree>
    <p:extLst>
      <p:ext uri="{BB962C8B-B14F-4D97-AF65-F5344CB8AC3E}">
        <p14:creationId xmlns:p14="http://schemas.microsoft.com/office/powerpoint/2010/main" val="279478940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41C20-7BCB-47F5-8E14-06999971F8D5}"/>
              </a:ext>
            </a:extLst>
          </p:cNvPr>
          <p:cNvSpPr>
            <a:spLocks noGrp="1"/>
          </p:cNvSpPr>
          <p:nvPr>
            <p:ph type="title"/>
          </p:nvPr>
        </p:nvSpPr>
        <p:spPr>
          <a:xfrm>
            <a:off x="972457" y="286603"/>
            <a:ext cx="10183223" cy="881797"/>
          </a:xfrm>
        </p:spPr>
        <p:txBody>
          <a:bodyPr/>
          <a:lstStyle/>
          <a:p>
            <a:r>
              <a:rPr lang="zh-CN" altLang="en-US" dirty="0"/>
              <a:t>什么是计算？</a:t>
            </a:r>
          </a:p>
        </p:txBody>
      </p:sp>
      <p:sp>
        <p:nvSpPr>
          <p:cNvPr id="3" name="日期占位符 2">
            <a:extLst>
              <a:ext uri="{FF2B5EF4-FFF2-40B4-BE49-F238E27FC236}">
                <a16:creationId xmlns:a16="http://schemas.microsoft.com/office/drawing/2014/main" id="{E86D1FD5-3754-4BC5-80B1-AF28D83C824F}"/>
              </a:ext>
            </a:extLst>
          </p:cNvPr>
          <p:cNvSpPr>
            <a:spLocks noGrp="1"/>
          </p:cNvSpPr>
          <p:nvPr>
            <p:ph type="dt" sz="half" idx="10"/>
          </p:nvPr>
        </p:nvSpPr>
        <p:spPr>
          <a:xfrm>
            <a:off x="9780533" y="6409480"/>
            <a:ext cx="1388716" cy="448519"/>
          </a:xfrm>
        </p:spPr>
        <p:txBody>
          <a:bodyPr/>
          <a:lstStyle/>
          <a:p>
            <a:fld id="{3E359400-1BF8-4B49-88E9-D833D16B6CB3}" type="datetime1">
              <a:rPr lang="zh-CN" altLang="en-US" smtClean="0"/>
              <a:pPr/>
              <a:t>2021/10/4</a:t>
            </a:fld>
            <a:endParaRPr lang="zh-CN" altLang="en-US" dirty="0"/>
          </a:p>
        </p:txBody>
      </p:sp>
      <p:sp>
        <p:nvSpPr>
          <p:cNvPr id="4" name="页脚占位符 3">
            <a:extLst>
              <a:ext uri="{FF2B5EF4-FFF2-40B4-BE49-F238E27FC236}">
                <a16:creationId xmlns:a16="http://schemas.microsoft.com/office/drawing/2014/main" id="{18589A1A-E624-460A-9519-74175388A19D}"/>
              </a:ext>
            </a:extLst>
          </p:cNvPr>
          <p:cNvSpPr>
            <a:spLocks noGrp="1"/>
          </p:cNvSpPr>
          <p:nvPr>
            <p:ph type="ftr" sz="quarter" idx="11"/>
          </p:nvPr>
        </p:nvSpPr>
        <p:spPr>
          <a:xfrm>
            <a:off x="15885" y="6409480"/>
            <a:ext cx="5644685" cy="448520"/>
          </a:xfrm>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C5CF3609-AE5F-4311-8631-B9E43F30F9F0}"/>
              </a:ext>
            </a:extLst>
          </p:cNvPr>
          <p:cNvSpPr>
            <a:spLocks noGrp="1"/>
          </p:cNvSpPr>
          <p:nvPr>
            <p:ph type="sldNum" sz="quarter" idx="12"/>
          </p:nvPr>
        </p:nvSpPr>
        <p:spPr>
          <a:xfrm>
            <a:off x="11169249" y="6416672"/>
            <a:ext cx="689626" cy="441327"/>
          </a:xfrm>
        </p:spPr>
        <p:txBody>
          <a:bodyPr/>
          <a:lstStyle/>
          <a:p>
            <a:fld id="{0BA123D7-C207-43CF-AB37-8BA86A530F9F}" type="slidenum">
              <a:rPr lang="zh-CN" altLang="en-US" smtClean="0"/>
              <a:pPr/>
              <a:t>11</a:t>
            </a:fld>
            <a:endParaRPr lang="zh-CN" altLang="en-US" dirty="0"/>
          </a:p>
        </p:txBody>
      </p:sp>
      <p:sp>
        <p:nvSpPr>
          <p:cNvPr id="10" name="内容占位符 9">
            <a:extLst>
              <a:ext uri="{FF2B5EF4-FFF2-40B4-BE49-F238E27FC236}">
                <a16:creationId xmlns:a16="http://schemas.microsoft.com/office/drawing/2014/main" id="{81F5F4C6-32ED-49F1-81DF-3075BA424F4F}"/>
              </a:ext>
            </a:extLst>
          </p:cNvPr>
          <p:cNvSpPr>
            <a:spLocks noGrp="1"/>
          </p:cNvSpPr>
          <p:nvPr>
            <p:ph sz="quarter" idx="13"/>
          </p:nvPr>
        </p:nvSpPr>
        <p:spPr/>
        <p:txBody>
          <a:bodyPr/>
          <a:lstStyle/>
          <a:p>
            <a:r>
              <a:rPr lang="zh-CN" altLang="en-US" dirty="0"/>
              <a:t>问题</a:t>
            </a:r>
            <a:r>
              <a:rPr lang="en-US" altLang="zh-CN" dirty="0"/>
              <a:t>2</a:t>
            </a:r>
            <a:r>
              <a:rPr lang="zh-CN" altLang="en-US" dirty="0"/>
              <a:t>：</a:t>
            </a:r>
            <a:endParaRPr lang="en-US" altLang="zh-CN" dirty="0"/>
          </a:p>
          <a:p>
            <a:pPr>
              <a:buFont typeface="Wingdings" panose="05000000000000000000" pitchFamily="2" charset="2"/>
              <a:buChar char="p"/>
            </a:pPr>
            <a:r>
              <a:rPr lang="zh-CN" altLang="en-US" dirty="0"/>
              <a:t>  什么事情对计算机来说是困难的？</a:t>
            </a:r>
            <a:endParaRPr lang="en-US" altLang="zh-CN" dirty="0"/>
          </a:p>
          <a:p>
            <a:pPr lvl="2"/>
            <a:r>
              <a:rPr lang="en-US" altLang="zh-CN" dirty="0"/>
              <a:t>  </a:t>
            </a:r>
            <a:r>
              <a:rPr lang="zh-CN" altLang="en-US" dirty="0"/>
              <a:t>谱曲、写作</a:t>
            </a:r>
          </a:p>
        </p:txBody>
      </p:sp>
    </p:spTree>
    <p:extLst>
      <p:ext uri="{BB962C8B-B14F-4D97-AF65-F5344CB8AC3E}">
        <p14:creationId xmlns:p14="http://schemas.microsoft.com/office/powerpoint/2010/main" val="372748942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78F2C-3759-4E59-B243-7D115803BE56}"/>
              </a:ext>
            </a:extLst>
          </p:cNvPr>
          <p:cNvSpPr>
            <a:spLocks noGrp="1"/>
          </p:cNvSpPr>
          <p:nvPr>
            <p:ph type="title"/>
          </p:nvPr>
        </p:nvSpPr>
        <p:spPr/>
        <p:txBody>
          <a:bodyPr/>
          <a:lstStyle/>
          <a:p>
            <a:r>
              <a:rPr lang="zh-CN" altLang="en-US" dirty="0"/>
              <a:t>计算的本质</a:t>
            </a:r>
          </a:p>
        </p:txBody>
      </p:sp>
      <p:sp>
        <p:nvSpPr>
          <p:cNvPr id="3" name="日期占位符 2">
            <a:extLst>
              <a:ext uri="{FF2B5EF4-FFF2-40B4-BE49-F238E27FC236}">
                <a16:creationId xmlns:a16="http://schemas.microsoft.com/office/drawing/2014/main" id="{6A91B7E0-FF40-46AA-9A07-312D60757383}"/>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AE0CC7AE-0D10-4552-ABF8-D8AD9426DB8D}"/>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3D2C71B2-B41D-4885-8C5B-9AE28F01502A}"/>
              </a:ext>
            </a:extLst>
          </p:cNvPr>
          <p:cNvSpPr>
            <a:spLocks noGrp="1"/>
          </p:cNvSpPr>
          <p:nvPr>
            <p:ph type="sldNum" sz="quarter" idx="12"/>
          </p:nvPr>
        </p:nvSpPr>
        <p:spPr/>
        <p:txBody>
          <a:bodyPr/>
          <a:lstStyle/>
          <a:p>
            <a:fld id="{0BA123D7-C207-43CF-AB37-8BA86A530F9F}" type="slidenum">
              <a:rPr lang="zh-CN" altLang="en-US" smtClean="0"/>
              <a:pPr/>
              <a:t>12</a:t>
            </a:fld>
            <a:endParaRPr lang="zh-CN" altLang="en-US" dirty="0"/>
          </a:p>
        </p:txBody>
      </p:sp>
      <p:sp>
        <p:nvSpPr>
          <p:cNvPr id="6" name="内容占位符 5">
            <a:extLst>
              <a:ext uri="{FF2B5EF4-FFF2-40B4-BE49-F238E27FC236}">
                <a16:creationId xmlns:a16="http://schemas.microsoft.com/office/drawing/2014/main" id="{10DDB82A-E290-402E-B5BA-72CB630545A8}"/>
              </a:ext>
            </a:extLst>
          </p:cNvPr>
          <p:cNvSpPr>
            <a:spLocks noGrp="1"/>
          </p:cNvSpPr>
          <p:nvPr>
            <p:ph sz="quarter" idx="13"/>
          </p:nvPr>
        </p:nvSpPr>
        <p:spPr/>
        <p:txBody>
          <a:bodyPr/>
          <a:lstStyle/>
          <a:p>
            <a:r>
              <a:rPr lang="zh-CN" altLang="en-US" dirty="0"/>
              <a:t>计算：</a:t>
            </a:r>
            <a:endParaRPr lang="en-US" altLang="zh-CN" dirty="0"/>
          </a:p>
          <a:p>
            <a:pPr>
              <a:buFont typeface="Wingdings" panose="05000000000000000000" pitchFamily="2" charset="2"/>
              <a:buChar char="p"/>
            </a:pPr>
            <a:r>
              <a:rPr lang="zh-CN" altLang="en-US" dirty="0"/>
              <a:t>  </a:t>
            </a:r>
            <a:r>
              <a:rPr lang="en-US" altLang="zh-CN" dirty="0"/>
              <a:t>0-1</a:t>
            </a:r>
            <a:r>
              <a:rPr lang="zh-CN" altLang="en-US" dirty="0"/>
              <a:t>编码</a:t>
            </a:r>
            <a:endParaRPr lang="en-US" altLang="zh-CN" dirty="0"/>
          </a:p>
          <a:p>
            <a:pPr>
              <a:buFont typeface="Wingdings" panose="05000000000000000000" pitchFamily="2" charset="2"/>
              <a:buChar char="p"/>
            </a:pPr>
            <a:r>
              <a:rPr lang="zh-CN" altLang="en-US" dirty="0"/>
              <a:t>  操作</a:t>
            </a:r>
            <a:endParaRPr lang="en-US" altLang="zh-CN" dirty="0"/>
          </a:p>
          <a:p>
            <a:pPr>
              <a:buFont typeface="Wingdings" panose="05000000000000000000" pitchFamily="2" charset="2"/>
              <a:buChar char="p"/>
            </a:pPr>
            <a:r>
              <a:rPr lang="zh-CN" altLang="en-US" dirty="0"/>
              <a:t>  </a:t>
            </a:r>
            <a:r>
              <a:rPr lang="en-US" altLang="zh-CN" dirty="0"/>
              <a:t>0-1</a:t>
            </a:r>
            <a:r>
              <a:rPr lang="zh-CN" altLang="en-US" dirty="0"/>
              <a:t>解码</a:t>
            </a:r>
          </a:p>
        </p:txBody>
      </p:sp>
    </p:spTree>
    <p:extLst>
      <p:ext uri="{BB962C8B-B14F-4D97-AF65-F5344CB8AC3E}">
        <p14:creationId xmlns:p14="http://schemas.microsoft.com/office/powerpoint/2010/main" val="27606216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16F3B-C4B7-4E8F-B13B-9E3622E2E0CC}"/>
              </a:ext>
            </a:extLst>
          </p:cNvPr>
          <p:cNvSpPr>
            <a:spLocks noGrp="1"/>
          </p:cNvSpPr>
          <p:nvPr>
            <p:ph type="title"/>
          </p:nvPr>
        </p:nvSpPr>
        <p:spPr/>
        <p:txBody>
          <a:bodyPr/>
          <a:lstStyle/>
          <a:p>
            <a:r>
              <a:rPr lang="zh-CN" altLang="en-US" dirty="0"/>
              <a:t>计算的本质</a:t>
            </a:r>
          </a:p>
        </p:txBody>
      </p:sp>
      <p:sp>
        <p:nvSpPr>
          <p:cNvPr id="3" name="日期占位符 2">
            <a:extLst>
              <a:ext uri="{FF2B5EF4-FFF2-40B4-BE49-F238E27FC236}">
                <a16:creationId xmlns:a16="http://schemas.microsoft.com/office/drawing/2014/main" id="{4735CEE6-9227-44DD-8363-FE74CE602BAC}"/>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95FD8A82-7579-4E20-BCE8-963C220E6D45}"/>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57144D9F-A093-46F5-8E5C-6ABC88515CA5}"/>
              </a:ext>
            </a:extLst>
          </p:cNvPr>
          <p:cNvSpPr>
            <a:spLocks noGrp="1"/>
          </p:cNvSpPr>
          <p:nvPr>
            <p:ph type="sldNum" sz="quarter" idx="12"/>
          </p:nvPr>
        </p:nvSpPr>
        <p:spPr/>
        <p:txBody>
          <a:bodyPr/>
          <a:lstStyle/>
          <a:p>
            <a:fld id="{0BA123D7-C207-43CF-AB37-8BA86A530F9F}" type="slidenum">
              <a:rPr lang="zh-CN" altLang="en-US" smtClean="0"/>
              <a:pPr/>
              <a:t>13</a:t>
            </a:fld>
            <a:endParaRPr lang="zh-CN" altLang="en-US" dirty="0"/>
          </a:p>
        </p:txBody>
      </p:sp>
      <p:pic>
        <p:nvPicPr>
          <p:cNvPr id="8" name="图片 7">
            <a:extLst>
              <a:ext uri="{FF2B5EF4-FFF2-40B4-BE49-F238E27FC236}">
                <a16:creationId xmlns:a16="http://schemas.microsoft.com/office/drawing/2014/main" id="{07B9BFD2-03CB-4DB7-BFAF-59B22DFA9836}"/>
              </a:ext>
            </a:extLst>
          </p:cNvPr>
          <p:cNvPicPr>
            <a:picLocks noChangeAspect="1"/>
          </p:cNvPicPr>
          <p:nvPr/>
        </p:nvPicPr>
        <p:blipFill>
          <a:blip r:embed="rId2"/>
          <a:stretch>
            <a:fillRect/>
          </a:stretch>
        </p:blipFill>
        <p:spPr>
          <a:xfrm>
            <a:off x="2738733" y="1309803"/>
            <a:ext cx="5843674" cy="4543492"/>
          </a:xfrm>
          <a:prstGeom prst="rect">
            <a:avLst/>
          </a:prstGeom>
        </p:spPr>
      </p:pic>
    </p:spTree>
    <p:extLst>
      <p:ext uri="{BB962C8B-B14F-4D97-AF65-F5344CB8AC3E}">
        <p14:creationId xmlns:p14="http://schemas.microsoft.com/office/powerpoint/2010/main" val="427736441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CF1B0-2CC8-42F4-BC6F-7B3C5E173D41}"/>
              </a:ext>
            </a:extLst>
          </p:cNvPr>
          <p:cNvSpPr>
            <a:spLocks noGrp="1"/>
          </p:cNvSpPr>
          <p:nvPr>
            <p:ph type="title"/>
          </p:nvPr>
        </p:nvSpPr>
        <p:spPr/>
        <p:txBody>
          <a:bodyPr/>
          <a:lstStyle/>
          <a:p>
            <a:r>
              <a:rPr lang="zh-CN" altLang="en-US" dirty="0"/>
              <a:t>计算模型</a:t>
            </a:r>
          </a:p>
        </p:txBody>
      </p:sp>
      <p:sp>
        <p:nvSpPr>
          <p:cNvPr id="3" name="日期占位符 2">
            <a:extLst>
              <a:ext uri="{FF2B5EF4-FFF2-40B4-BE49-F238E27FC236}">
                <a16:creationId xmlns:a16="http://schemas.microsoft.com/office/drawing/2014/main" id="{5B83C49C-3F43-48B6-A28E-56B236382E6F}"/>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87495A87-BBA9-45AA-9855-CB93958C993A}"/>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7AB922C7-8244-4779-9AF0-93CA554BB003}"/>
              </a:ext>
            </a:extLst>
          </p:cNvPr>
          <p:cNvSpPr>
            <a:spLocks noGrp="1"/>
          </p:cNvSpPr>
          <p:nvPr>
            <p:ph type="sldNum" sz="quarter" idx="12"/>
          </p:nvPr>
        </p:nvSpPr>
        <p:spPr/>
        <p:txBody>
          <a:bodyPr/>
          <a:lstStyle/>
          <a:p>
            <a:fld id="{0BA123D7-C207-43CF-AB37-8BA86A530F9F}" type="slidenum">
              <a:rPr lang="zh-CN" altLang="en-US" smtClean="0"/>
              <a:pPr/>
              <a:t>14</a:t>
            </a:fld>
            <a:endParaRPr lang="zh-CN" altLang="en-US" dirty="0"/>
          </a:p>
        </p:txBody>
      </p:sp>
      <p:sp>
        <p:nvSpPr>
          <p:cNvPr id="6" name="内容占位符 5">
            <a:extLst>
              <a:ext uri="{FF2B5EF4-FFF2-40B4-BE49-F238E27FC236}">
                <a16:creationId xmlns:a16="http://schemas.microsoft.com/office/drawing/2014/main" id="{B2DD72CF-CBD6-4B28-B10E-D990B790E7DC}"/>
              </a:ext>
            </a:extLst>
          </p:cNvPr>
          <p:cNvSpPr>
            <a:spLocks noGrp="1"/>
          </p:cNvSpPr>
          <p:nvPr>
            <p:ph sz="quarter" idx="13"/>
          </p:nvPr>
        </p:nvSpPr>
        <p:spPr/>
        <p:txBody>
          <a:bodyPr/>
          <a:lstStyle/>
          <a:p>
            <a:pPr lvl="1"/>
            <a:r>
              <a:rPr lang="zh-CN" altLang="en-US" dirty="0"/>
              <a:t>  算法是计算的灵魂</a:t>
            </a:r>
            <a:endParaRPr lang="en-US" altLang="zh-CN" dirty="0"/>
          </a:p>
          <a:p>
            <a:pPr lvl="2"/>
            <a:r>
              <a:rPr lang="en-US" altLang="zh-CN" dirty="0"/>
              <a:t>  </a:t>
            </a:r>
            <a:r>
              <a:rPr lang="zh-CN" altLang="en-US" dirty="0"/>
              <a:t>解决一个特定的问题</a:t>
            </a:r>
            <a:endParaRPr lang="en-US" altLang="zh-CN" dirty="0"/>
          </a:p>
          <a:p>
            <a:pPr lvl="2"/>
            <a:r>
              <a:rPr lang="en-US" altLang="zh-CN" dirty="0"/>
              <a:t>  </a:t>
            </a:r>
            <a:r>
              <a:rPr lang="zh-CN" altLang="en-US" dirty="0"/>
              <a:t>基本操作的组合</a:t>
            </a:r>
            <a:endParaRPr lang="en-US" altLang="zh-CN" dirty="0"/>
          </a:p>
          <a:p>
            <a:pPr lvl="3"/>
            <a:r>
              <a:rPr lang="en-US" altLang="zh-CN" dirty="0"/>
              <a:t>  in a precise and elegant way</a:t>
            </a:r>
            <a:endParaRPr lang="zh-CN" altLang="en-US" dirty="0"/>
          </a:p>
        </p:txBody>
      </p:sp>
      <p:pic>
        <p:nvPicPr>
          <p:cNvPr id="1026" name="Picture 2">
            <a:extLst>
              <a:ext uri="{FF2B5EF4-FFF2-40B4-BE49-F238E27FC236}">
                <a16:creationId xmlns:a16="http://schemas.microsoft.com/office/drawing/2014/main" id="{3585B4CD-80AD-4465-A491-CF5CF63F2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189" y="1825521"/>
            <a:ext cx="2618159" cy="381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7119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A3955-3015-4FB9-88A6-BD9E324AF857}"/>
              </a:ext>
            </a:extLst>
          </p:cNvPr>
          <p:cNvSpPr>
            <a:spLocks noGrp="1"/>
          </p:cNvSpPr>
          <p:nvPr>
            <p:ph type="title"/>
          </p:nvPr>
        </p:nvSpPr>
        <p:spPr/>
        <p:txBody>
          <a:bodyPr/>
          <a:lstStyle/>
          <a:p>
            <a:r>
              <a:rPr lang="zh-CN" altLang="en-US" dirty="0"/>
              <a:t>计算模型</a:t>
            </a:r>
          </a:p>
        </p:txBody>
      </p:sp>
      <p:sp>
        <p:nvSpPr>
          <p:cNvPr id="3" name="日期占位符 2">
            <a:extLst>
              <a:ext uri="{FF2B5EF4-FFF2-40B4-BE49-F238E27FC236}">
                <a16:creationId xmlns:a16="http://schemas.microsoft.com/office/drawing/2014/main" id="{3E9BBD9C-A5F3-4319-A997-E620F2E267E5}"/>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2E35419C-1AED-418A-8D4D-718E78A56519}"/>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87FF1C52-9FFF-41E6-8392-6B6405DFDF53}"/>
              </a:ext>
            </a:extLst>
          </p:cNvPr>
          <p:cNvSpPr>
            <a:spLocks noGrp="1"/>
          </p:cNvSpPr>
          <p:nvPr>
            <p:ph type="sldNum" sz="quarter" idx="12"/>
          </p:nvPr>
        </p:nvSpPr>
        <p:spPr/>
        <p:txBody>
          <a:bodyPr/>
          <a:lstStyle/>
          <a:p>
            <a:fld id="{0BA123D7-C207-43CF-AB37-8BA86A530F9F}" type="slidenum">
              <a:rPr lang="zh-CN" altLang="en-US" smtClean="0"/>
              <a:pPr/>
              <a:t>15</a:t>
            </a:fld>
            <a:endParaRPr lang="zh-CN" altLang="en-US" dirty="0"/>
          </a:p>
        </p:txBody>
      </p:sp>
      <p:sp>
        <p:nvSpPr>
          <p:cNvPr id="6" name="内容占位符 5">
            <a:extLst>
              <a:ext uri="{FF2B5EF4-FFF2-40B4-BE49-F238E27FC236}">
                <a16:creationId xmlns:a16="http://schemas.microsoft.com/office/drawing/2014/main" id="{86ED740C-2577-420D-9D3F-39E864E023BD}"/>
              </a:ext>
            </a:extLst>
          </p:cNvPr>
          <p:cNvSpPr>
            <a:spLocks noGrp="1"/>
          </p:cNvSpPr>
          <p:nvPr>
            <p:ph sz="quarter" idx="13"/>
          </p:nvPr>
        </p:nvSpPr>
        <p:spPr/>
        <p:txBody>
          <a:bodyPr/>
          <a:lstStyle/>
          <a:p>
            <a:pPr lvl="1"/>
            <a:r>
              <a:rPr lang="en-US" altLang="zh-CN" dirty="0"/>
              <a:t>  </a:t>
            </a:r>
            <a:r>
              <a:rPr lang="zh-CN" altLang="en-US" dirty="0"/>
              <a:t>问题</a:t>
            </a:r>
            <a:endParaRPr lang="en-US" altLang="zh-CN" dirty="0"/>
          </a:p>
          <a:p>
            <a:pPr lvl="2"/>
            <a:r>
              <a:rPr lang="zh-CN" altLang="en-US" dirty="0"/>
              <a:t>  为什么我们学的算法可以在任意机器上执行？</a:t>
            </a:r>
            <a:endParaRPr lang="en-US" altLang="zh-CN" dirty="0"/>
          </a:p>
          <a:p>
            <a:pPr lvl="2"/>
            <a:r>
              <a:rPr lang="zh-CN" altLang="en-US" dirty="0"/>
              <a:t>  为什么我们学的算法可以用任意语言实现？</a:t>
            </a:r>
            <a:endParaRPr lang="en-US" altLang="zh-CN" dirty="0"/>
          </a:p>
          <a:p>
            <a:pPr marL="384048" lvl="2" indent="0">
              <a:buNone/>
            </a:pPr>
            <a:endParaRPr lang="en-US" altLang="zh-CN" dirty="0"/>
          </a:p>
          <a:p>
            <a:pPr lvl="1"/>
            <a:r>
              <a:rPr lang="zh-CN" altLang="en-US" dirty="0"/>
              <a:t>  与机器、实现语言无关。</a:t>
            </a:r>
            <a:endParaRPr lang="en-US" altLang="zh-CN" dirty="0"/>
          </a:p>
          <a:p>
            <a:pPr lvl="1"/>
            <a:endParaRPr lang="en-US" altLang="zh-CN" dirty="0"/>
          </a:p>
          <a:p>
            <a:pPr lvl="1"/>
            <a:r>
              <a:rPr lang="en-US" altLang="zh-CN" dirty="0"/>
              <a:t>  </a:t>
            </a:r>
            <a:r>
              <a:rPr lang="zh-CN" altLang="en-US" dirty="0"/>
              <a:t>抽象的机器</a:t>
            </a:r>
            <a:r>
              <a:rPr lang="en-US" altLang="zh-CN" dirty="0"/>
              <a:t>—</a:t>
            </a:r>
            <a:r>
              <a:rPr lang="zh-CN" altLang="en-US" dirty="0"/>
              <a:t>计算模型</a:t>
            </a:r>
            <a:endParaRPr lang="en-US" altLang="zh-CN" dirty="0"/>
          </a:p>
          <a:p>
            <a:pPr lvl="2"/>
            <a:r>
              <a:rPr lang="en-US" altLang="zh-CN" dirty="0"/>
              <a:t>  </a:t>
            </a:r>
            <a:r>
              <a:rPr lang="zh-CN" altLang="en-US" dirty="0"/>
              <a:t>图灵机</a:t>
            </a:r>
            <a:endParaRPr lang="en-US" altLang="zh-CN" dirty="0"/>
          </a:p>
          <a:p>
            <a:pPr lvl="2"/>
            <a:r>
              <a:rPr lang="en-US" altLang="zh-CN" dirty="0"/>
              <a:t>  RAM </a:t>
            </a:r>
            <a:r>
              <a:rPr lang="zh-CN" altLang="en-US" dirty="0"/>
              <a:t>模型</a:t>
            </a:r>
          </a:p>
        </p:txBody>
      </p:sp>
    </p:spTree>
    <p:extLst>
      <p:ext uri="{BB962C8B-B14F-4D97-AF65-F5344CB8AC3E}">
        <p14:creationId xmlns:p14="http://schemas.microsoft.com/office/powerpoint/2010/main" val="94075775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17375-5FCC-4073-8E02-22726881622E}"/>
              </a:ext>
            </a:extLst>
          </p:cNvPr>
          <p:cNvSpPr>
            <a:spLocks noGrp="1"/>
          </p:cNvSpPr>
          <p:nvPr>
            <p:ph type="title"/>
          </p:nvPr>
        </p:nvSpPr>
        <p:spPr/>
        <p:txBody>
          <a:bodyPr/>
          <a:lstStyle/>
          <a:p>
            <a:r>
              <a:rPr lang="en-US" altLang="zh-CN" dirty="0"/>
              <a:t>RAM </a:t>
            </a:r>
            <a:r>
              <a:rPr lang="zh-CN" altLang="en-US" dirty="0"/>
              <a:t>模型</a:t>
            </a:r>
          </a:p>
        </p:txBody>
      </p:sp>
      <p:sp>
        <p:nvSpPr>
          <p:cNvPr id="3" name="日期占位符 2">
            <a:extLst>
              <a:ext uri="{FF2B5EF4-FFF2-40B4-BE49-F238E27FC236}">
                <a16:creationId xmlns:a16="http://schemas.microsoft.com/office/drawing/2014/main" id="{B59268AC-021D-44CE-AE19-D315C267B78B}"/>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703D4DD6-E74C-4232-A551-AA4B286B24E9}"/>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35A7EE29-0E38-4CA8-8D8E-9F3F50FE37C4}"/>
              </a:ext>
            </a:extLst>
          </p:cNvPr>
          <p:cNvSpPr>
            <a:spLocks noGrp="1"/>
          </p:cNvSpPr>
          <p:nvPr>
            <p:ph type="sldNum" sz="quarter" idx="12"/>
          </p:nvPr>
        </p:nvSpPr>
        <p:spPr/>
        <p:txBody>
          <a:bodyPr/>
          <a:lstStyle/>
          <a:p>
            <a:fld id="{0BA123D7-C207-43CF-AB37-8BA86A530F9F}" type="slidenum">
              <a:rPr lang="zh-CN" altLang="en-US" smtClean="0"/>
              <a:pPr/>
              <a:t>16</a:t>
            </a:fld>
            <a:endParaRPr lang="zh-CN" altLang="en-US" dirty="0"/>
          </a:p>
        </p:txBody>
      </p:sp>
      <p:sp>
        <p:nvSpPr>
          <p:cNvPr id="6" name="内容占位符 5">
            <a:extLst>
              <a:ext uri="{FF2B5EF4-FFF2-40B4-BE49-F238E27FC236}">
                <a16:creationId xmlns:a16="http://schemas.microsoft.com/office/drawing/2014/main" id="{83DA392C-7A0E-43DB-B399-09B65785081B}"/>
              </a:ext>
            </a:extLst>
          </p:cNvPr>
          <p:cNvSpPr>
            <a:spLocks noGrp="1"/>
          </p:cNvSpPr>
          <p:nvPr>
            <p:ph sz="quarter" idx="13"/>
          </p:nvPr>
        </p:nvSpPr>
        <p:spPr/>
        <p:txBody>
          <a:bodyPr/>
          <a:lstStyle/>
          <a:p>
            <a:pPr lvl="1"/>
            <a:r>
              <a:rPr lang="en-US" altLang="zh-CN" dirty="0"/>
              <a:t>  RAM </a:t>
            </a:r>
            <a:r>
              <a:rPr lang="zh-CN" altLang="en-US" dirty="0"/>
              <a:t>模型是一般计算工具的简化与抽象</a:t>
            </a:r>
            <a:endParaRPr lang="en-US" altLang="zh-CN" dirty="0"/>
          </a:p>
          <a:p>
            <a:pPr lvl="1"/>
            <a:r>
              <a:rPr lang="en-US" altLang="zh-CN" dirty="0"/>
              <a:t>  </a:t>
            </a:r>
            <a:r>
              <a:rPr lang="zh-CN" altLang="en-US" dirty="0"/>
              <a:t>使我们可以独立于具体的平台，对算法的效率做出可信的比较与评判</a:t>
            </a:r>
            <a:r>
              <a:rPr lang="en-US" altLang="zh-CN" dirty="0"/>
              <a:t> </a:t>
            </a:r>
            <a:endParaRPr lang="zh-CN" altLang="en-US" dirty="0"/>
          </a:p>
        </p:txBody>
      </p:sp>
      <p:pic>
        <p:nvPicPr>
          <p:cNvPr id="8" name="图片 7">
            <a:extLst>
              <a:ext uri="{FF2B5EF4-FFF2-40B4-BE49-F238E27FC236}">
                <a16:creationId xmlns:a16="http://schemas.microsoft.com/office/drawing/2014/main" id="{1EEB6B5E-D3BA-49C2-842D-EED68440BDDD}"/>
              </a:ext>
            </a:extLst>
          </p:cNvPr>
          <p:cNvPicPr>
            <a:picLocks noChangeAspect="1"/>
          </p:cNvPicPr>
          <p:nvPr/>
        </p:nvPicPr>
        <p:blipFill>
          <a:blip r:embed="rId3"/>
          <a:stretch>
            <a:fillRect/>
          </a:stretch>
        </p:blipFill>
        <p:spPr>
          <a:xfrm>
            <a:off x="2755500" y="2735666"/>
            <a:ext cx="5810140" cy="3294928"/>
          </a:xfrm>
          <a:prstGeom prst="rect">
            <a:avLst/>
          </a:prstGeom>
        </p:spPr>
      </p:pic>
    </p:spTree>
    <p:extLst>
      <p:ext uri="{BB962C8B-B14F-4D97-AF65-F5344CB8AC3E}">
        <p14:creationId xmlns:p14="http://schemas.microsoft.com/office/powerpoint/2010/main" val="333311616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17375-5FCC-4073-8E02-22726881622E}"/>
              </a:ext>
            </a:extLst>
          </p:cNvPr>
          <p:cNvSpPr>
            <a:spLocks noGrp="1"/>
          </p:cNvSpPr>
          <p:nvPr>
            <p:ph type="title"/>
          </p:nvPr>
        </p:nvSpPr>
        <p:spPr/>
        <p:txBody>
          <a:bodyPr/>
          <a:lstStyle/>
          <a:p>
            <a:r>
              <a:rPr lang="en-US" altLang="zh-CN" dirty="0"/>
              <a:t>RAM </a:t>
            </a:r>
            <a:r>
              <a:rPr lang="zh-CN" altLang="en-US" dirty="0"/>
              <a:t>模型</a:t>
            </a:r>
          </a:p>
        </p:txBody>
      </p:sp>
      <p:sp>
        <p:nvSpPr>
          <p:cNvPr id="3" name="日期占位符 2">
            <a:extLst>
              <a:ext uri="{FF2B5EF4-FFF2-40B4-BE49-F238E27FC236}">
                <a16:creationId xmlns:a16="http://schemas.microsoft.com/office/drawing/2014/main" id="{B59268AC-021D-44CE-AE19-D315C267B78B}"/>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703D4DD6-E74C-4232-A551-AA4B286B24E9}"/>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35A7EE29-0E38-4CA8-8D8E-9F3F50FE37C4}"/>
              </a:ext>
            </a:extLst>
          </p:cNvPr>
          <p:cNvSpPr>
            <a:spLocks noGrp="1"/>
          </p:cNvSpPr>
          <p:nvPr>
            <p:ph type="sldNum" sz="quarter" idx="12"/>
          </p:nvPr>
        </p:nvSpPr>
        <p:spPr/>
        <p:txBody>
          <a:bodyPr/>
          <a:lstStyle/>
          <a:p>
            <a:fld id="{0BA123D7-C207-43CF-AB37-8BA86A530F9F}" type="slidenum">
              <a:rPr lang="zh-CN" altLang="en-US" smtClean="0"/>
              <a:pPr/>
              <a:t>17</a:t>
            </a:fld>
            <a:endParaRPr lang="zh-CN" altLang="en-US" dirty="0"/>
          </a:p>
        </p:txBody>
      </p:sp>
      <p:sp>
        <p:nvSpPr>
          <p:cNvPr id="6" name="内容占位符 5">
            <a:extLst>
              <a:ext uri="{FF2B5EF4-FFF2-40B4-BE49-F238E27FC236}">
                <a16:creationId xmlns:a16="http://schemas.microsoft.com/office/drawing/2014/main" id="{83DA392C-7A0E-43DB-B399-09B65785081B}"/>
              </a:ext>
            </a:extLst>
          </p:cNvPr>
          <p:cNvSpPr>
            <a:spLocks noGrp="1"/>
          </p:cNvSpPr>
          <p:nvPr>
            <p:ph sz="quarter" idx="13"/>
          </p:nvPr>
        </p:nvSpPr>
        <p:spPr/>
        <p:txBody>
          <a:bodyPr/>
          <a:lstStyle/>
          <a:p>
            <a:pPr lvl="1"/>
            <a:r>
              <a:rPr lang="zh-CN" altLang="en-US" dirty="0"/>
              <a:t>  简单操作</a:t>
            </a:r>
            <a:endParaRPr lang="en-US" altLang="zh-CN" dirty="0"/>
          </a:p>
          <a:p>
            <a:pPr lvl="2"/>
            <a:r>
              <a:rPr lang="en-US" altLang="zh-CN" dirty="0"/>
              <a:t>  </a:t>
            </a:r>
            <a:r>
              <a:rPr lang="zh-CN" altLang="en-US" dirty="0"/>
              <a:t>比较、</a:t>
            </a:r>
            <a:r>
              <a:rPr lang="en-US" altLang="zh-CN" dirty="0"/>
              <a:t>+/-</a:t>
            </a:r>
            <a:r>
              <a:rPr lang="zh-CN" altLang="en-US" dirty="0"/>
              <a:t>、存储访问、</a:t>
            </a:r>
            <a:r>
              <a:rPr lang="en-US" altLang="zh-CN" dirty="0"/>
              <a:t>……</a:t>
            </a:r>
          </a:p>
          <a:p>
            <a:pPr lvl="1"/>
            <a:r>
              <a:rPr lang="en-US" altLang="zh-CN" dirty="0"/>
              <a:t>  </a:t>
            </a:r>
            <a:r>
              <a:rPr lang="zh-CN" altLang="en-US" dirty="0"/>
              <a:t>复杂操作</a:t>
            </a:r>
            <a:endParaRPr lang="en-US" altLang="zh-CN" dirty="0"/>
          </a:p>
          <a:p>
            <a:pPr lvl="2"/>
            <a:r>
              <a:rPr lang="en-US" altLang="zh-CN" dirty="0"/>
              <a:t>  </a:t>
            </a:r>
            <a:r>
              <a:rPr lang="zh-CN" altLang="en-US" dirty="0"/>
              <a:t>循环</a:t>
            </a:r>
            <a:endParaRPr lang="en-US" altLang="zh-CN" dirty="0"/>
          </a:p>
          <a:p>
            <a:pPr lvl="2"/>
            <a:r>
              <a:rPr lang="en-US" altLang="zh-CN" dirty="0"/>
              <a:t>  </a:t>
            </a:r>
            <a:r>
              <a:rPr lang="zh-CN" altLang="en-US" dirty="0"/>
              <a:t>子过程</a:t>
            </a:r>
            <a:endParaRPr lang="en-US" altLang="zh-CN" dirty="0"/>
          </a:p>
          <a:p>
            <a:pPr lvl="1"/>
            <a:r>
              <a:rPr lang="en-US" altLang="zh-CN" dirty="0"/>
              <a:t>  </a:t>
            </a:r>
            <a:r>
              <a:rPr lang="zh-CN" altLang="en-US" dirty="0"/>
              <a:t>存储访问</a:t>
            </a:r>
            <a:endParaRPr lang="en-US" altLang="zh-CN" dirty="0"/>
          </a:p>
          <a:p>
            <a:pPr lvl="2"/>
            <a:r>
              <a:rPr lang="en-US" altLang="zh-CN" dirty="0"/>
              <a:t>  </a:t>
            </a:r>
            <a:r>
              <a:rPr lang="zh-CN" altLang="en-US" dirty="0"/>
              <a:t>存储访问是简单操作</a:t>
            </a:r>
            <a:endParaRPr lang="en-US" altLang="zh-CN" dirty="0"/>
          </a:p>
          <a:p>
            <a:pPr lvl="2"/>
            <a:r>
              <a:rPr lang="en-US" altLang="zh-CN" dirty="0"/>
              <a:t>  </a:t>
            </a:r>
            <a:r>
              <a:rPr lang="zh-CN" altLang="en-US" dirty="0"/>
              <a:t>不限制内存</a:t>
            </a:r>
            <a:endParaRPr lang="en-US" altLang="zh-CN" dirty="0"/>
          </a:p>
          <a:p>
            <a:pPr lvl="1"/>
            <a:r>
              <a:rPr lang="zh-CN" altLang="en-US" dirty="0"/>
              <a:t>  易用性与精确性的权衡</a:t>
            </a:r>
            <a:endParaRPr lang="en-US" altLang="zh-CN" dirty="0"/>
          </a:p>
        </p:txBody>
      </p:sp>
    </p:spTree>
    <p:extLst>
      <p:ext uri="{BB962C8B-B14F-4D97-AF65-F5344CB8AC3E}">
        <p14:creationId xmlns:p14="http://schemas.microsoft.com/office/powerpoint/2010/main" val="240348937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5A1E1-9609-43F8-A7F2-763B51B1EC8A}"/>
              </a:ext>
            </a:extLst>
          </p:cNvPr>
          <p:cNvSpPr>
            <a:spLocks noGrp="1"/>
          </p:cNvSpPr>
          <p:nvPr>
            <p:ph type="title"/>
          </p:nvPr>
        </p:nvSpPr>
        <p:spPr>
          <a:xfrm>
            <a:off x="457200" y="918900"/>
            <a:ext cx="2534194" cy="973184"/>
          </a:xfrm>
        </p:spPr>
        <p:txBody>
          <a:bodyPr/>
          <a:lstStyle/>
          <a:p>
            <a:r>
              <a:rPr lang="en-US" altLang="zh-CN" dirty="0"/>
              <a:t>Lecture 1</a:t>
            </a:r>
            <a:endParaRPr lang="zh-CN" altLang="en-US" dirty="0"/>
          </a:p>
        </p:txBody>
      </p:sp>
      <p:sp>
        <p:nvSpPr>
          <p:cNvPr id="4" name="日期占位符 3">
            <a:extLst>
              <a:ext uri="{FF2B5EF4-FFF2-40B4-BE49-F238E27FC236}">
                <a16:creationId xmlns:a16="http://schemas.microsoft.com/office/drawing/2014/main" id="{1FAB401A-B4C7-45AB-B8FE-38C7E61FFEFA}"/>
              </a:ext>
            </a:extLst>
          </p:cNvPr>
          <p:cNvSpPr>
            <a:spLocks noGrp="1"/>
          </p:cNvSpPr>
          <p:nvPr>
            <p:ph type="dt" sz="half" idx="10"/>
          </p:nvPr>
        </p:nvSpPr>
        <p:spPr>
          <a:xfrm>
            <a:off x="465512" y="6459785"/>
            <a:ext cx="2618510" cy="365125"/>
          </a:xfrm>
        </p:spPr>
        <p:txBody>
          <a:bodyPr/>
          <a:lstStyle/>
          <a:p>
            <a:fld id="{8CCF0729-7D76-4129-819D-8643AC6A4B36}" type="datetime1">
              <a:rPr lang="zh-CN" altLang="en-US" smtClean="0"/>
              <a:pPr/>
              <a:t>2021/10/4</a:t>
            </a:fld>
            <a:endParaRPr lang="zh-CN" altLang="en-US" dirty="0"/>
          </a:p>
        </p:txBody>
      </p:sp>
      <p:sp>
        <p:nvSpPr>
          <p:cNvPr id="5" name="页脚占位符 4">
            <a:extLst>
              <a:ext uri="{FF2B5EF4-FFF2-40B4-BE49-F238E27FC236}">
                <a16:creationId xmlns:a16="http://schemas.microsoft.com/office/drawing/2014/main" id="{2B46A78B-3C9F-4F74-AA81-307416715136}"/>
              </a:ext>
            </a:extLst>
          </p:cNvPr>
          <p:cNvSpPr>
            <a:spLocks noGrp="1"/>
          </p:cNvSpPr>
          <p:nvPr>
            <p:ph type="ftr" sz="quarter" idx="11"/>
          </p:nvPr>
        </p:nvSpPr>
        <p:spPr>
          <a:xfrm>
            <a:off x="4536394" y="6416672"/>
            <a:ext cx="6298566" cy="408238"/>
          </a:xfrm>
        </p:spPr>
        <p:txBody>
          <a:bodyPr/>
          <a:lstStyle/>
          <a:p>
            <a:r>
              <a:rPr lang="de-DE" altLang="zh-CN"/>
              <a:t>Wei li. ALGORITHM DESIGN AND ANALYSIS</a:t>
            </a:r>
            <a:endParaRPr lang="zh-CN" altLang="en-US" dirty="0"/>
          </a:p>
        </p:txBody>
      </p:sp>
      <p:sp>
        <p:nvSpPr>
          <p:cNvPr id="6" name="灯片编号占位符 5">
            <a:extLst>
              <a:ext uri="{FF2B5EF4-FFF2-40B4-BE49-F238E27FC236}">
                <a16:creationId xmlns:a16="http://schemas.microsoft.com/office/drawing/2014/main" id="{FE825478-5FCB-471D-85F7-4471CCBB2044}"/>
              </a:ext>
            </a:extLst>
          </p:cNvPr>
          <p:cNvSpPr>
            <a:spLocks noGrp="1"/>
          </p:cNvSpPr>
          <p:nvPr>
            <p:ph type="sldNum" sz="quarter" idx="12"/>
          </p:nvPr>
        </p:nvSpPr>
        <p:spPr>
          <a:xfrm>
            <a:off x="11169249" y="6416672"/>
            <a:ext cx="689626" cy="441327"/>
          </a:xfrm>
        </p:spPr>
        <p:txBody>
          <a:bodyPr/>
          <a:lstStyle/>
          <a:p>
            <a:fld id="{3009D851-1DE7-4CF2-A021-68C14E69461B}" type="slidenum">
              <a:rPr lang="zh-CN" altLang="en-US" smtClean="0"/>
              <a:pPr/>
              <a:t>18</a:t>
            </a:fld>
            <a:endParaRPr lang="zh-CN" altLang="en-US" dirty="0"/>
          </a:p>
        </p:txBody>
      </p:sp>
      <p:sp>
        <p:nvSpPr>
          <p:cNvPr id="7" name="文本占位符 6">
            <a:extLst>
              <a:ext uri="{FF2B5EF4-FFF2-40B4-BE49-F238E27FC236}">
                <a16:creationId xmlns:a16="http://schemas.microsoft.com/office/drawing/2014/main" id="{D4E5F0A9-2717-4F19-9918-18DAB88FDBAC}"/>
              </a:ext>
            </a:extLst>
          </p:cNvPr>
          <p:cNvSpPr>
            <a:spLocks noGrp="1"/>
          </p:cNvSpPr>
          <p:nvPr>
            <p:ph type="body" sz="quarter" idx="13"/>
          </p:nvPr>
        </p:nvSpPr>
        <p:spPr>
          <a:xfrm>
            <a:off x="3888953" y="516967"/>
            <a:ext cx="4572876" cy="592388"/>
          </a:xfrm>
        </p:spPr>
        <p:txBody>
          <a:bodyPr/>
          <a:lstStyle/>
          <a:p>
            <a:r>
              <a:rPr lang="en-US" altLang="zh-CN" dirty="0"/>
              <a:t>Outline</a:t>
            </a:r>
            <a:endParaRPr lang="zh-CN" altLang="en-US" dirty="0"/>
          </a:p>
        </p:txBody>
      </p:sp>
      <p:sp>
        <p:nvSpPr>
          <p:cNvPr id="8" name="文本占位符 7">
            <a:extLst>
              <a:ext uri="{FF2B5EF4-FFF2-40B4-BE49-F238E27FC236}">
                <a16:creationId xmlns:a16="http://schemas.microsoft.com/office/drawing/2014/main" id="{67578B57-CE69-4487-A6DD-359C444AC07D}"/>
              </a:ext>
            </a:extLst>
          </p:cNvPr>
          <p:cNvSpPr>
            <a:spLocks noGrp="1"/>
          </p:cNvSpPr>
          <p:nvPr>
            <p:ph type="body" sz="quarter" idx="14"/>
          </p:nvPr>
        </p:nvSpPr>
        <p:spPr>
          <a:xfrm>
            <a:off x="4368800" y="1892300"/>
            <a:ext cx="5868988" cy="3738563"/>
          </a:xfrm>
        </p:spPr>
        <p:txBody>
          <a:bodyPr>
            <a:normAutofit/>
          </a:bodyPr>
          <a:lstStyle/>
          <a:p>
            <a:pPr lvl="1"/>
            <a:r>
              <a:rPr lang="zh-CN" altLang="en-US" dirty="0"/>
              <a:t>  算法示例</a:t>
            </a:r>
            <a:endParaRPr lang="en-US" altLang="zh-CN" dirty="0"/>
          </a:p>
          <a:p>
            <a:pPr lvl="2"/>
            <a:r>
              <a:rPr lang="en-US" altLang="zh-CN" dirty="0"/>
              <a:t>  </a:t>
            </a:r>
            <a:r>
              <a:rPr lang="zh-CN" altLang="en-US" dirty="0"/>
              <a:t>最大公约数</a:t>
            </a:r>
            <a:endParaRPr lang="en-US" altLang="zh-CN" dirty="0"/>
          </a:p>
          <a:p>
            <a:pPr lvl="2"/>
            <a:r>
              <a:rPr lang="en-US" altLang="zh-CN" dirty="0"/>
              <a:t>  Sequential search</a:t>
            </a:r>
          </a:p>
          <a:p>
            <a:pPr lvl="1"/>
            <a:r>
              <a:rPr lang="en-US" altLang="zh-CN" dirty="0"/>
              <a:t>  </a:t>
            </a:r>
            <a:r>
              <a:rPr lang="zh-CN" altLang="en-US" dirty="0"/>
              <a:t>抽象算法设计与分析</a:t>
            </a:r>
            <a:endParaRPr lang="en-US" altLang="zh-CN" dirty="0"/>
          </a:p>
          <a:p>
            <a:pPr lvl="2"/>
            <a:r>
              <a:rPr lang="en-US" altLang="zh-CN" dirty="0"/>
              <a:t>  </a:t>
            </a:r>
            <a:r>
              <a:rPr lang="zh-CN" altLang="en-US" dirty="0"/>
              <a:t>算法正确性</a:t>
            </a:r>
            <a:endParaRPr lang="en-US" altLang="zh-CN" dirty="0"/>
          </a:p>
          <a:p>
            <a:pPr lvl="2"/>
            <a:r>
              <a:rPr lang="en-US" altLang="zh-CN" dirty="0"/>
              <a:t>  </a:t>
            </a:r>
            <a:r>
              <a:rPr lang="zh-CN" altLang="en-US" dirty="0"/>
              <a:t>最坏</a:t>
            </a:r>
            <a:r>
              <a:rPr lang="en-US" altLang="zh-CN" dirty="0"/>
              <a:t>/</a:t>
            </a:r>
            <a:r>
              <a:rPr lang="zh-CN" altLang="en-US" dirty="0"/>
              <a:t>平均情况代价分析</a:t>
            </a:r>
          </a:p>
        </p:txBody>
      </p:sp>
      <p:sp>
        <p:nvSpPr>
          <p:cNvPr id="3" name="文本占位符 2">
            <a:extLst>
              <a:ext uri="{FF2B5EF4-FFF2-40B4-BE49-F238E27FC236}">
                <a16:creationId xmlns:a16="http://schemas.microsoft.com/office/drawing/2014/main" id="{65439620-DADA-4380-9A00-9116255A833A}"/>
              </a:ext>
            </a:extLst>
          </p:cNvPr>
          <p:cNvSpPr>
            <a:spLocks noGrp="1"/>
          </p:cNvSpPr>
          <p:nvPr>
            <p:ph sz="quarter" idx="15"/>
          </p:nvPr>
        </p:nvSpPr>
        <p:spPr>
          <a:xfrm>
            <a:off x="465512" y="2233613"/>
            <a:ext cx="2525337" cy="2978150"/>
          </a:xfrm>
        </p:spPr>
        <p:txBody>
          <a:bodyPr/>
          <a:lstStyle/>
          <a:p>
            <a:r>
              <a:rPr lang="zh-CN" altLang="en-US" dirty="0"/>
              <a:t>抽象的算法设计与分析</a:t>
            </a:r>
          </a:p>
        </p:txBody>
      </p:sp>
    </p:spTree>
    <p:extLst>
      <p:ext uri="{BB962C8B-B14F-4D97-AF65-F5344CB8AC3E}">
        <p14:creationId xmlns:p14="http://schemas.microsoft.com/office/powerpoint/2010/main" val="4259070595"/>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0EE57-BF9C-4EF9-84AB-95A493F52DBC}"/>
              </a:ext>
            </a:extLst>
          </p:cNvPr>
          <p:cNvSpPr>
            <a:spLocks noGrp="1"/>
          </p:cNvSpPr>
          <p:nvPr>
            <p:ph type="title"/>
          </p:nvPr>
        </p:nvSpPr>
        <p:spPr/>
        <p:txBody>
          <a:bodyPr/>
          <a:lstStyle/>
          <a:p>
            <a:r>
              <a:rPr lang="zh-CN" altLang="en-US" dirty="0"/>
              <a:t>算法设计与分析</a:t>
            </a:r>
          </a:p>
        </p:txBody>
      </p:sp>
      <p:sp>
        <p:nvSpPr>
          <p:cNvPr id="3" name="日期占位符 2">
            <a:extLst>
              <a:ext uri="{FF2B5EF4-FFF2-40B4-BE49-F238E27FC236}">
                <a16:creationId xmlns:a16="http://schemas.microsoft.com/office/drawing/2014/main" id="{978258EE-DBD9-463A-B7F8-DE7B768050D4}"/>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25974130-E884-494C-81E0-EA3678F736C9}"/>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E5E541B6-018F-44CE-8EF8-988DCDDFF502}"/>
              </a:ext>
            </a:extLst>
          </p:cNvPr>
          <p:cNvSpPr>
            <a:spLocks noGrp="1"/>
          </p:cNvSpPr>
          <p:nvPr>
            <p:ph type="sldNum" sz="quarter" idx="12"/>
          </p:nvPr>
        </p:nvSpPr>
        <p:spPr/>
        <p:txBody>
          <a:bodyPr/>
          <a:lstStyle/>
          <a:p>
            <a:fld id="{0BA123D7-C207-43CF-AB37-8BA86A530F9F}" type="slidenum">
              <a:rPr lang="zh-CN" altLang="en-US" smtClean="0"/>
              <a:pPr/>
              <a:t>19</a:t>
            </a:fld>
            <a:endParaRPr lang="zh-CN" altLang="en-US" dirty="0"/>
          </a:p>
        </p:txBody>
      </p:sp>
      <p:sp>
        <p:nvSpPr>
          <p:cNvPr id="6" name="内容占位符 5">
            <a:extLst>
              <a:ext uri="{FF2B5EF4-FFF2-40B4-BE49-F238E27FC236}">
                <a16:creationId xmlns:a16="http://schemas.microsoft.com/office/drawing/2014/main" id="{93805861-2C2E-4187-BBAC-15DC2C6AB873}"/>
              </a:ext>
            </a:extLst>
          </p:cNvPr>
          <p:cNvSpPr>
            <a:spLocks noGrp="1"/>
          </p:cNvSpPr>
          <p:nvPr>
            <p:ph sz="quarter" idx="13"/>
          </p:nvPr>
        </p:nvSpPr>
        <p:spPr/>
        <p:txBody>
          <a:bodyPr/>
          <a:lstStyle/>
          <a:p>
            <a:pPr lvl="1"/>
            <a:r>
              <a:rPr lang="en-US" altLang="zh-CN" dirty="0"/>
              <a:t>  </a:t>
            </a:r>
            <a:r>
              <a:rPr lang="zh-CN" altLang="en-US" dirty="0"/>
              <a:t>算法设计</a:t>
            </a:r>
            <a:endParaRPr lang="en-US" altLang="zh-CN" dirty="0"/>
          </a:p>
          <a:p>
            <a:pPr lvl="2"/>
            <a:r>
              <a:rPr lang="en-US" altLang="zh-CN" dirty="0"/>
              <a:t>  </a:t>
            </a:r>
            <a:r>
              <a:rPr lang="zh-CN" altLang="en-US" dirty="0"/>
              <a:t>简单操作的组合，去解决算法问题</a:t>
            </a:r>
            <a:endParaRPr lang="en-US" altLang="zh-CN" dirty="0"/>
          </a:p>
          <a:p>
            <a:pPr lvl="1"/>
            <a:r>
              <a:rPr lang="en-US" altLang="zh-CN" dirty="0"/>
              <a:t>  </a:t>
            </a:r>
            <a:r>
              <a:rPr lang="zh-CN" altLang="en-US" dirty="0"/>
              <a:t>算法分析</a:t>
            </a:r>
            <a:endParaRPr lang="en-US" altLang="zh-CN" dirty="0"/>
          </a:p>
          <a:p>
            <a:pPr lvl="2"/>
            <a:r>
              <a:rPr lang="en-US" altLang="zh-CN" dirty="0"/>
              <a:t>  </a:t>
            </a:r>
            <a:r>
              <a:rPr lang="zh-CN" altLang="en-US" dirty="0"/>
              <a:t>使用的计算量和存储</a:t>
            </a:r>
            <a:endParaRPr lang="en-US" altLang="zh-CN" dirty="0"/>
          </a:p>
          <a:p>
            <a:pPr lvl="3"/>
            <a:r>
              <a:rPr lang="en-US" altLang="zh-CN" dirty="0"/>
              <a:t>  </a:t>
            </a:r>
            <a:r>
              <a:rPr lang="zh-CN" altLang="en-US" dirty="0"/>
              <a:t>最坏</a:t>
            </a:r>
            <a:r>
              <a:rPr lang="en-US" altLang="zh-CN" dirty="0"/>
              <a:t>/</a:t>
            </a:r>
            <a:r>
              <a:rPr lang="zh-CN" altLang="en-US" dirty="0"/>
              <a:t>平均情况下</a:t>
            </a:r>
            <a:endParaRPr lang="en-US" altLang="zh-CN" dirty="0"/>
          </a:p>
          <a:p>
            <a:pPr lvl="2"/>
            <a:r>
              <a:rPr lang="en-US" altLang="zh-CN" dirty="0"/>
              <a:t>  </a:t>
            </a:r>
            <a:r>
              <a:rPr lang="zh-CN" altLang="en-US" dirty="0"/>
              <a:t>更多问题</a:t>
            </a:r>
            <a:endParaRPr lang="en-US" altLang="zh-CN" dirty="0"/>
          </a:p>
          <a:p>
            <a:pPr lvl="3"/>
            <a:r>
              <a:rPr lang="en-US" altLang="zh-CN" dirty="0"/>
              <a:t>  </a:t>
            </a:r>
            <a:r>
              <a:rPr lang="zh-CN" altLang="en-US" dirty="0"/>
              <a:t>最优性、近似</a:t>
            </a:r>
            <a:r>
              <a:rPr lang="en-US" altLang="zh-CN" dirty="0"/>
              <a:t>……</a:t>
            </a:r>
          </a:p>
        </p:txBody>
      </p:sp>
    </p:spTree>
    <p:extLst>
      <p:ext uri="{BB962C8B-B14F-4D97-AF65-F5344CB8AC3E}">
        <p14:creationId xmlns:p14="http://schemas.microsoft.com/office/powerpoint/2010/main" val="61552094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E2798-3B09-4AC1-B577-0CC358EB0AA0}"/>
              </a:ext>
            </a:extLst>
          </p:cNvPr>
          <p:cNvSpPr>
            <a:spLocks noGrp="1"/>
          </p:cNvSpPr>
          <p:nvPr>
            <p:ph type="title"/>
          </p:nvPr>
        </p:nvSpPr>
        <p:spPr>
          <a:xfrm>
            <a:off x="457200" y="918900"/>
            <a:ext cx="2534194" cy="973184"/>
          </a:xfrm>
        </p:spPr>
        <p:txBody>
          <a:bodyPr/>
          <a:lstStyle/>
          <a:p>
            <a:r>
              <a:rPr lang="en-US" altLang="zh-CN" dirty="0"/>
              <a:t>Lecture 1</a:t>
            </a:r>
            <a:endParaRPr lang="zh-CN" altLang="en-US" dirty="0"/>
          </a:p>
        </p:txBody>
      </p:sp>
      <p:sp>
        <p:nvSpPr>
          <p:cNvPr id="4" name="日期占位符 3">
            <a:extLst>
              <a:ext uri="{FF2B5EF4-FFF2-40B4-BE49-F238E27FC236}">
                <a16:creationId xmlns:a16="http://schemas.microsoft.com/office/drawing/2014/main" id="{66F14712-F89D-40C2-9068-16C1C562583B}"/>
              </a:ext>
            </a:extLst>
          </p:cNvPr>
          <p:cNvSpPr>
            <a:spLocks noGrp="1"/>
          </p:cNvSpPr>
          <p:nvPr>
            <p:ph type="dt" sz="half" idx="10"/>
          </p:nvPr>
        </p:nvSpPr>
        <p:spPr>
          <a:xfrm>
            <a:off x="465512" y="6459785"/>
            <a:ext cx="2618510" cy="365125"/>
          </a:xfrm>
        </p:spPr>
        <p:txBody>
          <a:bodyPr/>
          <a:lstStyle/>
          <a:p>
            <a:fld id="{8CCF0729-7D76-4129-819D-8643AC6A4B36}" type="datetime1">
              <a:rPr lang="zh-CN" altLang="en-US" smtClean="0"/>
              <a:pPr/>
              <a:t>2021/10/4</a:t>
            </a:fld>
            <a:endParaRPr lang="zh-CN" altLang="en-US" dirty="0"/>
          </a:p>
        </p:txBody>
      </p:sp>
      <p:sp>
        <p:nvSpPr>
          <p:cNvPr id="5" name="页脚占位符 4">
            <a:extLst>
              <a:ext uri="{FF2B5EF4-FFF2-40B4-BE49-F238E27FC236}">
                <a16:creationId xmlns:a16="http://schemas.microsoft.com/office/drawing/2014/main" id="{CCD220F9-48C5-4354-8D1D-C612884E3597}"/>
              </a:ext>
            </a:extLst>
          </p:cNvPr>
          <p:cNvSpPr>
            <a:spLocks noGrp="1"/>
          </p:cNvSpPr>
          <p:nvPr>
            <p:ph type="ftr" sz="quarter" idx="11"/>
          </p:nvPr>
        </p:nvSpPr>
        <p:spPr>
          <a:xfrm>
            <a:off x="4536394" y="6416672"/>
            <a:ext cx="6298566" cy="408238"/>
          </a:xfrm>
        </p:spPr>
        <p:txBody>
          <a:bodyPr/>
          <a:lstStyle/>
          <a:p>
            <a:r>
              <a:rPr lang="de-DE" altLang="zh-CN"/>
              <a:t>Wei li. ALGORITHM DESIGN AND ANALYSIS</a:t>
            </a:r>
            <a:endParaRPr lang="zh-CN" altLang="en-US" dirty="0"/>
          </a:p>
        </p:txBody>
      </p:sp>
      <p:sp>
        <p:nvSpPr>
          <p:cNvPr id="6" name="灯片编号占位符 5">
            <a:extLst>
              <a:ext uri="{FF2B5EF4-FFF2-40B4-BE49-F238E27FC236}">
                <a16:creationId xmlns:a16="http://schemas.microsoft.com/office/drawing/2014/main" id="{8F375C78-0C87-45A9-8E5D-9CA5ABF53B8A}"/>
              </a:ext>
            </a:extLst>
          </p:cNvPr>
          <p:cNvSpPr>
            <a:spLocks noGrp="1"/>
          </p:cNvSpPr>
          <p:nvPr>
            <p:ph type="sldNum" sz="quarter" idx="12"/>
          </p:nvPr>
        </p:nvSpPr>
        <p:spPr>
          <a:xfrm>
            <a:off x="11169249" y="6416672"/>
            <a:ext cx="689626" cy="441327"/>
          </a:xfrm>
        </p:spPr>
        <p:txBody>
          <a:bodyPr/>
          <a:lstStyle/>
          <a:p>
            <a:fld id="{3009D851-1DE7-4CF2-A021-68C14E69461B}" type="slidenum">
              <a:rPr lang="zh-CN" altLang="en-US" smtClean="0"/>
              <a:pPr/>
              <a:t>2</a:t>
            </a:fld>
            <a:endParaRPr lang="zh-CN" altLang="en-US" dirty="0"/>
          </a:p>
        </p:txBody>
      </p:sp>
      <p:sp>
        <p:nvSpPr>
          <p:cNvPr id="7" name="文本占位符 6">
            <a:extLst>
              <a:ext uri="{FF2B5EF4-FFF2-40B4-BE49-F238E27FC236}">
                <a16:creationId xmlns:a16="http://schemas.microsoft.com/office/drawing/2014/main" id="{6E91079A-7E61-46E5-8A86-8A07EACA39D4}"/>
              </a:ext>
            </a:extLst>
          </p:cNvPr>
          <p:cNvSpPr>
            <a:spLocks noGrp="1"/>
          </p:cNvSpPr>
          <p:nvPr>
            <p:ph type="body" sz="quarter" idx="13"/>
          </p:nvPr>
        </p:nvSpPr>
        <p:spPr>
          <a:xfrm>
            <a:off x="3888953" y="516967"/>
            <a:ext cx="4572876" cy="592388"/>
          </a:xfrm>
        </p:spPr>
        <p:txBody>
          <a:bodyPr/>
          <a:lstStyle/>
          <a:p>
            <a:r>
              <a:rPr lang="en-US" altLang="zh-CN" dirty="0"/>
              <a:t>Outline</a:t>
            </a:r>
            <a:endParaRPr lang="zh-CN" altLang="en-US" dirty="0"/>
          </a:p>
        </p:txBody>
      </p:sp>
      <p:sp>
        <p:nvSpPr>
          <p:cNvPr id="8" name="文本占位符 7">
            <a:extLst>
              <a:ext uri="{FF2B5EF4-FFF2-40B4-BE49-F238E27FC236}">
                <a16:creationId xmlns:a16="http://schemas.microsoft.com/office/drawing/2014/main" id="{1C68266D-1664-4099-B2DB-307A5F72E8E3}"/>
              </a:ext>
            </a:extLst>
          </p:cNvPr>
          <p:cNvSpPr>
            <a:spLocks noGrp="1"/>
          </p:cNvSpPr>
          <p:nvPr>
            <p:ph type="body" sz="quarter" idx="14"/>
          </p:nvPr>
        </p:nvSpPr>
        <p:spPr>
          <a:xfrm>
            <a:off x="4368800" y="1892300"/>
            <a:ext cx="5868988" cy="3738563"/>
          </a:xfrm>
        </p:spPr>
        <p:txBody>
          <a:bodyPr/>
          <a:lstStyle/>
          <a:p>
            <a:pPr lvl="1"/>
            <a:r>
              <a:rPr lang="zh-CN" altLang="en-US" dirty="0"/>
              <a:t>  课程介绍</a:t>
            </a:r>
            <a:endParaRPr lang="en-US" altLang="zh-CN" dirty="0"/>
          </a:p>
          <a:p>
            <a:pPr lvl="2"/>
            <a:r>
              <a:rPr lang="en-US" altLang="zh-CN" dirty="0"/>
              <a:t>  </a:t>
            </a:r>
            <a:r>
              <a:rPr lang="zh-CN" altLang="en-US" dirty="0"/>
              <a:t>课程大纲</a:t>
            </a:r>
            <a:endParaRPr lang="en-US" altLang="zh-CN" dirty="0"/>
          </a:p>
          <a:p>
            <a:pPr lvl="2"/>
            <a:r>
              <a:rPr lang="en-US" altLang="zh-CN" dirty="0"/>
              <a:t>  </a:t>
            </a:r>
            <a:r>
              <a:rPr lang="zh-CN" altLang="en-US" dirty="0"/>
              <a:t>教材</a:t>
            </a:r>
            <a:endParaRPr lang="en-US" altLang="zh-CN" dirty="0"/>
          </a:p>
          <a:p>
            <a:pPr lvl="2"/>
            <a:endParaRPr lang="en-US" altLang="zh-CN" dirty="0"/>
          </a:p>
          <a:p>
            <a:pPr lvl="1"/>
            <a:r>
              <a:rPr lang="en-US" altLang="zh-CN" dirty="0"/>
              <a:t>  </a:t>
            </a:r>
            <a:r>
              <a:rPr lang="zh-CN" altLang="en-US" dirty="0"/>
              <a:t>抽象的算法设计与分析</a:t>
            </a:r>
            <a:endParaRPr lang="en-US" altLang="zh-CN" dirty="0"/>
          </a:p>
          <a:p>
            <a:pPr lvl="2"/>
            <a:r>
              <a:rPr lang="en-US" altLang="zh-CN" dirty="0"/>
              <a:t>  </a:t>
            </a:r>
            <a:r>
              <a:rPr lang="zh-CN" altLang="en-US" dirty="0"/>
              <a:t>计算模型</a:t>
            </a:r>
            <a:endParaRPr lang="en-US" altLang="zh-CN" dirty="0"/>
          </a:p>
          <a:p>
            <a:pPr lvl="2"/>
            <a:r>
              <a:rPr lang="en-US" altLang="zh-CN" dirty="0"/>
              <a:t>  </a:t>
            </a:r>
            <a:r>
              <a:rPr lang="zh-CN" altLang="en-US" dirty="0"/>
              <a:t>抽象算法设计</a:t>
            </a:r>
            <a:endParaRPr lang="en-US" altLang="zh-CN" dirty="0"/>
          </a:p>
          <a:p>
            <a:pPr lvl="2"/>
            <a:r>
              <a:rPr lang="en-US" altLang="zh-CN" dirty="0"/>
              <a:t>  </a:t>
            </a:r>
            <a:r>
              <a:rPr lang="zh-CN" altLang="en-US" dirty="0"/>
              <a:t>抽象算法分析</a:t>
            </a:r>
            <a:endParaRPr lang="en-US" altLang="zh-CN" dirty="0"/>
          </a:p>
        </p:txBody>
      </p:sp>
      <p:sp>
        <p:nvSpPr>
          <p:cNvPr id="26" name="内容占位符 25">
            <a:extLst>
              <a:ext uri="{FF2B5EF4-FFF2-40B4-BE49-F238E27FC236}">
                <a16:creationId xmlns:a16="http://schemas.microsoft.com/office/drawing/2014/main" id="{57CDCA76-FC65-4CF9-81D5-C8A4BC8843DD}"/>
              </a:ext>
            </a:extLst>
          </p:cNvPr>
          <p:cNvSpPr>
            <a:spLocks noGrp="1"/>
          </p:cNvSpPr>
          <p:nvPr>
            <p:ph sz="quarter" idx="15"/>
          </p:nvPr>
        </p:nvSpPr>
        <p:spPr>
          <a:xfrm>
            <a:off x="465512" y="2233613"/>
            <a:ext cx="2525337" cy="2978150"/>
          </a:xfrm>
        </p:spPr>
        <p:txBody>
          <a:bodyPr/>
          <a:lstStyle/>
          <a:p>
            <a:r>
              <a:rPr lang="zh-CN" altLang="en-US" dirty="0"/>
              <a:t>准备知识</a:t>
            </a:r>
          </a:p>
        </p:txBody>
      </p:sp>
    </p:spTree>
    <p:extLst>
      <p:ext uri="{BB962C8B-B14F-4D97-AF65-F5344CB8AC3E}">
        <p14:creationId xmlns:p14="http://schemas.microsoft.com/office/powerpoint/2010/main" val="49736770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77ED2-9558-4D83-82EA-92FD6CA5616B}"/>
              </a:ext>
            </a:extLst>
          </p:cNvPr>
          <p:cNvSpPr>
            <a:spLocks noGrp="1"/>
          </p:cNvSpPr>
          <p:nvPr>
            <p:ph type="title"/>
          </p:nvPr>
        </p:nvSpPr>
        <p:spPr/>
        <p:txBody>
          <a:bodyPr/>
          <a:lstStyle/>
          <a:p>
            <a:r>
              <a:rPr lang="zh-CN" altLang="en-US" dirty="0"/>
              <a:t>算法示例</a:t>
            </a:r>
          </a:p>
        </p:txBody>
      </p:sp>
      <p:sp>
        <p:nvSpPr>
          <p:cNvPr id="3" name="日期占位符 2">
            <a:extLst>
              <a:ext uri="{FF2B5EF4-FFF2-40B4-BE49-F238E27FC236}">
                <a16:creationId xmlns:a16="http://schemas.microsoft.com/office/drawing/2014/main" id="{ABA7DFCF-B134-42FE-9357-6C8DB0C029B7}"/>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28D7A663-356E-4150-B9C3-34CE4377031E}"/>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5F3AC291-6816-4B74-8EE8-7937A82A223C}"/>
              </a:ext>
            </a:extLst>
          </p:cNvPr>
          <p:cNvSpPr>
            <a:spLocks noGrp="1"/>
          </p:cNvSpPr>
          <p:nvPr>
            <p:ph type="sldNum" sz="quarter" idx="12"/>
          </p:nvPr>
        </p:nvSpPr>
        <p:spPr/>
        <p:txBody>
          <a:bodyPr/>
          <a:lstStyle/>
          <a:p>
            <a:fld id="{0BA123D7-C207-43CF-AB37-8BA86A530F9F}" type="slidenum">
              <a:rPr lang="zh-CN" altLang="en-US" smtClean="0"/>
              <a:pPr/>
              <a:t>20</a:t>
            </a:fld>
            <a:endParaRPr lang="zh-CN" altLang="en-US" dirty="0"/>
          </a:p>
        </p:txBody>
      </p:sp>
      <p:sp>
        <p:nvSpPr>
          <p:cNvPr id="6" name="内容占位符 5">
            <a:extLst>
              <a:ext uri="{FF2B5EF4-FFF2-40B4-BE49-F238E27FC236}">
                <a16:creationId xmlns:a16="http://schemas.microsoft.com/office/drawing/2014/main" id="{5DDB00B4-5DD0-4666-9A58-4562D878927A}"/>
              </a:ext>
            </a:extLst>
          </p:cNvPr>
          <p:cNvSpPr>
            <a:spLocks noGrp="1"/>
          </p:cNvSpPr>
          <p:nvPr>
            <p:ph sz="quarter" idx="13"/>
          </p:nvPr>
        </p:nvSpPr>
        <p:spPr/>
        <p:txBody>
          <a:bodyPr/>
          <a:lstStyle/>
          <a:p>
            <a:pPr lvl="1"/>
            <a:r>
              <a:rPr lang="en-US" altLang="zh-CN" dirty="0"/>
              <a:t>  </a:t>
            </a:r>
            <a:r>
              <a:rPr lang="zh-CN" altLang="en-US" dirty="0"/>
              <a:t>算法问题 </a:t>
            </a:r>
            <a:r>
              <a:rPr lang="en-US" altLang="zh-CN" dirty="0"/>
              <a:t>1</a:t>
            </a:r>
          </a:p>
          <a:p>
            <a:pPr lvl="2"/>
            <a:r>
              <a:rPr lang="en-US" altLang="zh-CN" dirty="0"/>
              <a:t>  </a:t>
            </a:r>
            <a:r>
              <a:rPr lang="zh-CN" altLang="en-US" dirty="0"/>
              <a:t>求两个非负整数 </a:t>
            </a:r>
            <a:r>
              <a:rPr lang="en-US" altLang="zh-CN" dirty="0"/>
              <a:t>a </a:t>
            </a:r>
            <a:r>
              <a:rPr lang="zh-CN" altLang="en-US" dirty="0"/>
              <a:t>和 </a:t>
            </a:r>
            <a:r>
              <a:rPr lang="en-US" altLang="zh-CN" dirty="0"/>
              <a:t>b </a:t>
            </a:r>
            <a:r>
              <a:rPr lang="zh-CN" altLang="en-US" dirty="0"/>
              <a:t>的最大公约数</a:t>
            </a:r>
            <a:endParaRPr lang="en-US" altLang="zh-CN" dirty="0"/>
          </a:p>
          <a:p>
            <a:pPr lvl="2"/>
            <a:endParaRPr lang="en-US" altLang="zh-CN" dirty="0"/>
          </a:p>
          <a:p>
            <a:pPr lvl="1"/>
            <a:r>
              <a:rPr lang="en-US" altLang="zh-CN" dirty="0"/>
              <a:t>  </a:t>
            </a:r>
            <a:r>
              <a:rPr lang="zh-CN" altLang="en-US" dirty="0"/>
              <a:t>算法问题 </a:t>
            </a:r>
            <a:r>
              <a:rPr lang="en-US" altLang="zh-CN" dirty="0"/>
              <a:t>2</a:t>
            </a:r>
          </a:p>
          <a:p>
            <a:pPr lvl="2"/>
            <a:r>
              <a:rPr lang="en-US" altLang="zh-CN" dirty="0"/>
              <a:t>  </a:t>
            </a:r>
            <a:r>
              <a:rPr lang="zh-CN" altLang="en-US" dirty="0"/>
              <a:t>一个元素是否在一个数组里</a:t>
            </a:r>
          </a:p>
        </p:txBody>
      </p:sp>
    </p:spTree>
    <p:extLst>
      <p:ext uri="{BB962C8B-B14F-4D97-AF65-F5344CB8AC3E}">
        <p14:creationId xmlns:p14="http://schemas.microsoft.com/office/powerpoint/2010/main" val="299806139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79747-75F1-4123-8012-27D08DDF3CC5}"/>
              </a:ext>
            </a:extLst>
          </p:cNvPr>
          <p:cNvSpPr>
            <a:spLocks noGrp="1"/>
          </p:cNvSpPr>
          <p:nvPr>
            <p:ph type="title"/>
          </p:nvPr>
        </p:nvSpPr>
        <p:spPr/>
        <p:txBody>
          <a:bodyPr/>
          <a:lstStyle/>
          <a:p>
            <a:r>
              <a:rPr lang="en-US" altLang="zh-CN" dirty="0"/>
              <a:t>Euclid Algorithm</a:t>
            </a:r>
            <a:endParaRPr lang="zh-CN" altLang="en-US" dirty="0"/>
          </a:p>
        </p:txBody>
      </p:sp>
      <p:sp>
        <p:nvSpPr>
          <p:cNvPr id="3" name="日期占位符 2">
            <a:extLst>
              <a:ext uri="{FF2B5EF4-FFF2-40B4-BE49-F238E27FC236}">
                <a16:creationId xmlns:a16="http://schemas.microsoft.com/office/drawing/2014/main" id="{E08D0204-512C-455D-B8E7-ADAE241376D4}"/>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E6B8FDDC-FA36-4802-A5BD-F0460AEE4D30}"/>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CEC0FECE-75CA-4D75-A41F-5C9C6D6B62DA}"/>
              </a:ext>
            </a:extLst>
          </p:cNvPr>
          <p:cNvSpPr>
            <a:spLocks noGrp="1"/>
          </p:cNvSpPr>
          <p:nvPr>
            <p:ph type="sldNum" sz="quarter" idx="12"/>
          </p:nvPr>
        </p:nvSpPr>
        <p:spPr/>
        <p:txBody>
          <a:bodyPr/>
          <a:lstStyle/>
          <a:p>
            <a:fld id="{0BA123D7-C207-43CF-AB37-8BA86A530F9F}" type="slidenum">
              <a:rPr lang="zh-CN" altLang="en-US" smtClean="0"/>
              <a:pPr/>
              <a:t>21</a:t>
            </a:fld>
            <a:endParaRPr lang="zh-CN" altLang="en-US" dirty="0"/>
          </a:p>
        </p:txBody>
      </p:sp>
      <p:sp>
        <p:nvSpPr>
          <p:cNvPr id="6" name="内容占位符 5">
            <a:extLst>
              <a:ext uri="{FF2B5EF4-FFF2-40B4-BE49-F238E27FC236}">
                <a16:creationId xmlns:a16="http://schemas.microsoft.com/office/drawing/2014/main" id="{7BE2F4F5-6E74-44A0-AB04-EF1B5B8DB2C0}"/>
              </a:ext>
            </a:extLst>
          </p:cNvPr>
          <p:cNvSpPr>
            <a:spLocks noGrp="1"/>
          </p:cNvSpPr>
          <p:nvPr>
            <p:ph sz="quarter" idx="13"/>
          </p:nvPr>
        </p:nvSpPr>
        <p:spPr/>
        <p:txBody>
          <a:bodyPr/>
          <a:lstStyle/>
          <a:p>
            <a:pPr lvl="1"/>
            <a:r>
              <a:rPr lang="en-US" altLang="zh-CN" dirty="0"/>
              <a:t>  </a:t>
            </a:r>
            <a:r>
              <a:rPr lang="zh-CN" altLang="en-US" dirty="0"/>
              <a:t>算法问题规约</a:t>
            </a:r>
            <a:endParaRPr lang="en-US" altLang="zh-CN" dirty="0"/>
          </a:p>
          <a:p>
            <a:pPr lvl="2"/>
            <a:r>
              <a:rPr lang="en-US" altLang="zh-CN" dirty="0"/>
              <a:t>  </a:t>
            </a:r>
            <a:r>
              <a:rPr lang="zh-CN" altLang="en-US" dirty="0"/>
              <a:t>输入：明确规定了算法接受的所有合法输入。</a:t>
            </a:r>
            <a:endParaRPr lang="en-US" altLang="zh-CN" dirty="0"/>
          </a:p>
          <a:p>
            <a:pPr lvl="2"/>
            <a:r>
              <a:rPr lang="en-US" altLang="zh-CN" dirty="0"/>
              <a:t>  </a:t>
            </a:r>
            <a:r>
              <a:rPr lang="zh-CN" altLang="en-US" dirty="0"/>
              <a:t>输出：明确规定了对于每一组合法的输入，相应的输出值应该是什么。</a:t>
            </a:r>
            <a:endParaRPr lang="en-US" altLang="zh-CN" dirty="0"/>
          </a:p>
          <a:p>
            <a:pPr lvl="1"/>
            <a:endParaRPr lang="en-US" altLang="zh-CN" dirty="0"/>
          </a:p>
          <a:p>
            <a:pPr lvl="1"/>
            <a:r>
              <a:rPr lang="zh-CN" altLang="en-US" dirty="0"/>
              <a:t>  求最大公约数算法问题的规约</a:t>
            </a:r>
            <a:endParaRPr lang="en-US" altLang="zh-CN" dirty="0"/>
          </a:p>
          <a:p>
            <a:pPr lvl="2"/>
            <a:r>
              <a:rPr lang="en-US" altLang="zh-CN" dirty="0"/>
              <a:t>  </a:t>
            </a:r>
            <a:r>
              <a:rPr lang="zh-CN" altLang="en-US" dirty="0"/>
              <a:t>输入：任意两个非负整数 </a:t>
            </a:r>
            <a:r>
              <a:rPr lang="en-US" altLang="zh-CN" dirty="0"/>
              <a:t>a</a:t>
            </a:r>
            <a:r>
              <a:rPr lang="zh-CN" altLang="en-US" dirty="0"/>
              <a:t>、</a:t>
            </a:r>
            <a:r>
              <a:rPr lang="en-US" altLang="zh-CN" dirty="0"/>
              <a:t>b</a:t>
            </a:r>
          </a:p>
          <a:p>
            <a:pPr lvl="2"/>
            <a:r>
              <a:rPr lang="en-US" altLang="zh-CN" dirty="0"/>
              <a:t>  </a:t>
            </a:r>
            <a:r>
              <a:rPr lang="zh-CN" altLang="en-US" dirty="0"/>
              <a:t>输出：</a:t>
            </a:r>
            <a:r>
              <a:rPr lang="en-US" altLang="zh-CN" dirty="0"/>
              <a:t>a</a:t>
            </a:r>
            <a:r>
              <a:rPr lang="zh-CN" altLang="en-US" dirty="0"/>
              <a:t>、</a:t>
            </a:r>
            <a:r>
              <a:rPr lang="en-US" altLang="zh-CN" dirty="0"/>
              <a:t>b</a:t>
            </a:r>
            <a:r>
              <a:rPr lang="zh-CN" altLang="en-US" dirty="0"/>
              <a:t>的最大公约数</a:t>
            </a:r>
            <a:endParaRPr lang="en-US" altLang="zh-CN" dirty="0"/>
          </a:p>
        </p:txBody>
      </p:sp>
      <p:sp>
        <p:nvSpPr>
          <p:cNvPr id="8" name="矩形: 圆角 7">
            <a:extLst>
              <a:ext uri="{FF2B5EF4-FFF2-40B4-BE49-F238E27FC236}">
                <a16:creationId xmlns:a16="http://schemas.microsoft.com/office/drawing/2014/main" id="{FCF2D767-091E-4EB2-907E-F29DC9DABE7E}"/>
              </a:ext>
            </a:extLst>
          </p:cNvPr>
          <p:cNvSpPr/>
          <p:nvPr/>
        </p:nvSpPr>
        <p:spPr>
          <a:xfrm>
            <a:off x="5914506" y="2920955"/>
            <a:ext cx="4825218" cy="11635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0" i="0" dirty="0">
                <a:solidFill>
                  <a:srgbClr val="333333"/>
                </a:solidFill>
                <a:effectLst/>
                <a:latin typeface="Helvetica Neue"/>
              </a:rPr>
              <a:t>定理：两个整数的最大公约数等于其中较小的那个数和两数相除余数的最大公约数。</a:t>
            </a:r>
            <a:endParaRPr lang="zh-CN" altLang="en-US" dirty="0"/>
          </a:p>
        </p:txBody>
      </p:sp>
      <p:pic>
        <p:nvPicPr>
          <p:cNvPr id="12" name="图片 11">
            <a:extLst>
              <a:ext uri="{FF2B5EF4-FFF2-40B4-BE49-F238E27FC236}">
                <a16:creationId xmlns:a16="http://schemas.microsoft.com/office/drawing/2014/main" id="{3F320FD6-DA4B-4F9F-8CBC-1ABE3597469F}"/>
              </a:ext>
            </a:extLst>
          </p:cNvPr>
          <p:cNvPicPr>
            <a:picLocks noChangeAspect="1"/>
          </p:cNvPicPr>
          <p:nvPr/>
        </p:nvPicPr>
        <p:blipFill>
          <a:blip r:embed="rId2"/>
          <a:stretch>
            <a:fillRect/>
          </a:stretch>
        </p:blipFill>
        <p:spPr>
          <a:xfrm>
            <a:off x="5660570" y="3937045"/>
            <a:ext cx="4663197" cy="1459130"/>
          </a:xfrm>
          <a:prstGeom prst="rect">
            <a:avLst/>
          </a:prstGeom>
        </p:spPr>
      </p:pic>
    </p:spTree>
    <p:extLst>
      <p:ext uri="{BB962C8B-B14F-4D97-AF65-F5344CB8AC3E}">
        <p14:creationId xmlns:p14="http://schemas.microsoft.com/office/powerpoint/2010/main" val="2004946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79747-75F1-4123-8012-27D08DDF3CC5}"/>
              </a:ext>
            </a:extLst>
          </p:cNvPr>
          <p:cNvSpPr>
            <a:spLocks noGrp="1"/>
          </p:cNvSpPr>
          <p:nvPr>
            <p:ph type="title"/>
          </p:nvPr>
        </p:nvSpPr>
        <p:spPr>
          <a:xfrm>
            <a:off x="972457" y="286603"/>
            <a:ext cx="10183223" cy="881797"/>
          </a:xfrm>
        </p:spPr>
        <p:txBody>
          <a:bodyPr/>
          <a:lstStyle/>
          <a:p>
            <a:r>
              <a:rPr lang="en-US" altLang="zh-CN" dirty="0"/>
              <a:t>Sequential Search</a:t>
            </a:r>
            <a:endParaRPr lang="zh-CN" altLang="en-US" dirty="0"/>
          </a:p>
        </p:txBody>
      </p:sp>
      <p:sp>
        <p:nvSpPr>
          <p:cNvPr id="3" name="日期占位符 2">
            <a:extLst>
              <a:ext uri="{FF2B5EF4-FFF2-40B4-BE49-F238E27FC236}">
                <a16:creationId xmlns:a16="http://schemas.microsoft.com/office/drawing/2014/main" id="{E08D0204-512C-455D-B8E7-ADAE241376D4}"/>
              </a:ext>
            </a:extLst>
          </p:cNvPr>
          <p:cNvSpPr>
            <a:spLocks noGrp="1"/>
          </p:cNvSpPr>
          <p:nvPr>
            <p:ph type="dt" sz="half" idx="10"/>
          </p:nvPr>
        </p:nvSpPr>
        <p:spPr>
          <a:xfrm>
            <a:off x="9780533" y="6409480"/>
            <a:ext cx="1388716" cy="448519"/>
          </a:xfrm>
        </p:spPr>
        <p:txBody>
          <a:bodyPr/>
          <a:lstStyle/>
          <a:p>
            <a:fld id="{3E359400-1BF8-4B49-88E9-D833D16B6CB3}" type="datetime1">
              <a:rPr lang="zh-CN" altLang="en-US" smtClean="0"/>
              <a:pPr/>
              <a:t>2021/10/4</a:t>
            </a:fld>
            <a:endParaRPr lang="zh-CN" altLang="en-US" dirty="0"/>
          </a:p>
        </p:txBody>
      </p:sp>
      <p:sp>
        <p:nvSpPr>
          <p:cNvPr id="4" name="页脚占位符 3">
            <a:extLst>
              <a:ext uri="{FF2B5EF4-FFF2-40B4-BE49-F238E27FC236}">
                <a16:creationId xmlns:a16="http://schemas.microsoft.com/office/drawing/2014/main" id="{E6B8FDDC-FA36-4802-A5BD-F0460AEE4D30}"/>
              </a:ext>
            </a:extLst>
          </p:cNvPr>
          <p:cNvSpPr>
            <a:spLocks noGrp="1"/>
          </p:cNvSpPr>
          <p:nvPr>
            <p:ph type="ftr" sz="quarter" idx="11"/>
          </p:nvPr>
        </p:nvSpPr>
        <p:spPr>
          <a:xfrm>
            <a:off x="15885" y="6409480"/>
            <a:ext cx="5644685" cy="448520"/>
          </a:xfrm>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CEC0FECE-75CA-4D75-A41F-5C9C6D6B62DA}"/>
              </a:ext>
            </a:extLst>
          </p:cNvPr>
          <p:cNvSpPr>
            <a:spLocks noGrp="1"/>
          </p:cNvSpPr>
          <p:nvPr>
            <p:ph type="sldNum" sz="quarter" idx="12"/>
          </p:nvPr>
        </p:nvSpPr>
        <p:spPr>
          <a:xfrm>
            <a:off x="11169249" y="6416672"/>
            <a:ext cx="689626" cy="441327"/>
          </a:xfrm>
        </p:spPr>
        <p:txBody>
          <a:bodyPr/>
          <a:lstStyle/>
          <a:p>
            <a:fld id="{0BA123D7-C207-43CF-AB37-8BA86A530F9F}" type="slidenum">
              <a:rPr lang="zh-CN" altLang="en-US" smtClean="0"/>
              <a:pPr/>
              <a:t>22</a:t>
            </a:fld>
            <a:endParaRPr lang="zh-CN" altLang="en-US" dirty="0"/>
          </a:p>
        </p:txBody>
      </p:sp>
      <p:sp>
        <p:nvSpPr>
          <p:cNvPr id="6" name="内容占位符 5">
            <a:extLst>
              <a:ext uri="{FF2B5EF4-FFF2-40B4-BE49-F238E27FC236}">
                <a16:creationId xmlns:a16="http://schemas.microsoft.com/office/drawing/2014/main" id="{7BE2F4F5-6E74-44A0-AB04-EF1B5B8DB2C0}"/>
              </a:ext>
            </a:extLst>
          </p:cNvPr>
          <p:cNvSpPr>
            <a:spLocks noGrp="1"/>
          </p:cNvSpPr>
          <p:nvPr>
            <p:ph sz="quarter" idx="13"/>
          </p:nvPr>
        </p:nvSpPr>
        <p:spPr>
          <a:xfrm>
            <a:off x="972457" y="1625600"/>
            <a:ext cx="10183223" cy="4216400"/>
          </a:xfrm>
        </p:spPr>
        <p:txBody>
          <a:bodyPr/>
          <a:lstStyle/>
          <a:p>
            <a:pPr lvl="1"/>
            <a:r>
              <a:rPr lang="zh-CN" altLang="en-US" dirty="0"/>
              <a:t>一个元素是否在一个数组里</a:t>
            </a:r>
            <a:endParaRPr lang="en-US" altLang="zh-CN" dirty="0"/>
          </a:p>
          <a:p>
            <a:pPr lvl="2"/>
            <a:r>
              <a:rPr lang="en-US" altLang="zh-CN" dirty="0"/>
              <a:t>  </a:t>
            </a:r>
            <a:r>
              <a:rPr lang="zh-CN" altLang="en-US" dirty="0"/>
              <a:t>输入：</a:t>
            </a:r>
            <a:r>
              <a:rPr lang="en-US" altLang="zh-CN" dirty="0"/>
              <a:t>K,  E[1…n]</a:t>
            </a:r>
          </a:p>
          <a:p>
            <a:pPr lvl="2"/>
            <a:r>
              <a:rPr lang="en-US" altLang="zh-CN" dirty="0"/>
              <a:t>  </a:t>
            </a:r>
            <a:r>
              <a:rPr lang="zh-CN" altLang="en-US" dirty="0"/>
              <a:t>输出：</a:t>
            </a:r>
            <a:r>
              <a:rPr lang="en-US" altLang="zh-CN" dirty="0"/>
              <a:t>location of K [1…n]</a:t>
            </a:r>
            <a:r>
              <a:rPr lang="zh-CN" altLang="en-US" dirty="0"/>
              <a:t>；</a:t>
            </a:r>
            <a:r>
              <a:rPr lang="en-US" altLang="zh-CN" dirty="0"/>
              <a:t>-1 if not found</a:t>
            </a:r>
          </a:p>
        </p:txBody>
      </p:sp>
      <p:pic>
        <p:nvPicPr>
          <p:cNvPr id="13" name="图片 12">
            <a:extLst>
              <a:ext uri="{FF2B5EF4-FFF2-40B4-BE49-F238E27FC236}">
                <a16:creationId xmlns:a16="http://schemas.microsoft.com/office/drawing/2014/main" id="{8291967B-8667-4AAE-8864-18FD9D1EF99F}"/>
              </a:ext>
            </a:extLst>
          </p:cNvPr>
          <p:cNvPicPr>
            <a:picLocks noChangeAspect="1"/>
          </p:cNvPicPr>
          <p:nvPr/>
        </p:nvPicPr>
        <p:blipFill>
          <a:blip r:embed="rId2"/>
          <a:stretch>
            <a:fillRect/>
          </a:stretch>
        </p:blipFill>
        <p:spPr>
          <a:xfrm>
            <a:off x="5247860" y="3429000"/>
            <a:ext cx="4532728" cy="1753733"/>
          </a:xfrm>
          <a:prstGeom prst="rect">
            <a:avLst/>
          </a:prstGeom>
        </p:spPr>
      </p:pic>
    </p:spTree>
    <p:extLst>
      <p:ext uri="{BB962C8B-B14F-4D97-AF65-F5344CB8AC3E}">
        <p14:creationId xmlns:p14="http://schemas.microsoft.com/office/powerpoint/2010/main" val="23289435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77ED2-9558-4D83-82EA-92FD6CA5616B}"/>
              </a:ext>
            </a:extLst>
          </p:cNvPr>
          <p:cNvSpPr>
            <a:spLocks noGrp="1"/>
          </p:cNvSpPr>
          <p:nvPr>
            <p:ph type="title"/>
          </p:nvPr>
        </p:nvSpPr>
        <p:spPr/>
        <p:txBody>
          <a:bodyPr/>
          <a:lstStyle/>
          <a:p>
            <a:r>
              <a:rPr lang="zh-CN" altLang="en-US" dirty="0"/>
              <a:t>算法设计</a:t>
            </a:r>
          </a:p>
        </p:txBody>
      </p:sp>
      <p:sp>
        <p:nvSpPr>
          <p:cNvPr id="3" name="日期占位符 2">
            <a:extLst>
              <a:ext uri="{FF2B5EF4-FFF2-40B4-BE49-F238E27FC236}">
                <a16:creationId xmlns:a16="http://schemas.microsoft.com/office/drawing/2014/main" id="{ABA7DFCF-B134-42FE-9357-6C8DB0C029B7}"/>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28D7A663-356E-4150-B9C3-34CE4377031E}"/>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5F3AC291-6816-4B74-8EE8-7937A82A223C}"/>
              </a:ext>
            </a:extLst>
          </p:cNvPr>
          <p:cNvSpPr>
            <a:spLocks noGrp="1"/>
          </p:cNvSpPr>
          <p:nvPr>
            <p:ph type="sldNum" sz="quarter" idx="12"/>
          </p:nvPr>
        </p:nvSpPr>
        <p:spPr/>
        <p:txBody>
          <a:bodyPr/>
          <a:lstStyle/>
          <a:p>
            <a:fld id="{0BA123D7-C207-43CF-AB37-8BA86A530F9F}" type="slidenum">
              <a:rPr lang="zh-CN" altLang="en-US" smtClean="0"/>
              <a:pPr/>
              <a:t>23</a:t>
            </a:fld>
            <a:endParaRPr lang="zh-CN" altLang="en-US" dirty="0"/>
          </a:p>
        </p:txBody>
      </p:sp>
      <p:sp>
        <p:nvSpPr>
          <p:cNvPr id="6" name="内容占位符 5">
            <a:extLst>
              <a:ext uri="{FF2B5EF4-FFF2-40B4-BE49-F238E27FC236}">
                <a16:creationId xmlns:a16="http://schemas.microsoft.com/office/drawing/2014/main" id="{5DDB00B4-5DD0-4666-9A58-4562D878927A}"/>
              </a:ext>
            </a:extLst>
          </p:cNvPr>
          <p:cNvSpPr>
            <a:spLocks noGrp="1"/>
          </p:cNvSpPr>
          <p:nvPr>
            <p:ph sz="quarter" idx="13"/>
          </p:nvPr>
        </p:nvSpPr>
        <p:spPr/>
        <p:txBody>
          <a:bodyPr/>
          <a:lstStyle/>
          <a:p>
            <a:pPr lvl="1"/>
            <a:r>
              <a:rPr lang="en-US" altLang="zh-CN" dirty="0"/>
              <a:t>  </a:t>
            </a:r>
            <a:r>
              <a:rPr lang="zh-CN" altLang="en-US" dirty="0"/>
              <a:t>标准</a:t>
            </a:r>
            <a:endParaRPr lang="en-US" altLang="zh-CN" dirty="0"/>
          </a:p>
          <a:p>
            <a:pPr lvl="2"/>
            <a:r>
              <a:rPr lang="en-US" altLang="zh-CN" dirty="0"/>
              <a:t>  </a:t>
            </a:r>
            <a:r>
              <a:rPr lang="zh-CN" altLang="en-US" dirty="0"/>
              <a:t>定义正确性</a:t>
            </a:r>
            <a:endParaRPr lang="en-US" altLang="zh-CN" dirty="0"/>
          </a:p>
          <a:p>
            <a:pPr lvl="2"/>
            <a:endParaRPr lang="en-US" altLang="zh-CN" dirty="0"/>
          </a:p>
          <a:p>
            <a:pPr lvl="1"/>
            <a:r>
              <a:rPr lang="en-US" altLang="zh-CN" dirty="0"/>
              <a:t>  </a:t>
            </a:r>
            <a:r>
              <a:rPr lang="zh-CN" altLang="en-US" dirty="0"/>
              <a:t>主要挑战</a:t>
            </a:r>
            <a:endParaRPr lang="en-US" altLang="zh-CN" dirty="0"/>
          </a:p>
          <a:p>
            <a:pPr lvl="2"/>
            <a:r>
              <a:rPr lang="en-US" altLang="zh-CN" dirty="0"/>
              <a:t>  </a:t>
            </a:r>
            <a:r>
              <a:rPr lang="zh-CN" altLang="en-US" dirty="0"/>
              <a:t>证明正确性</a:t>
            </a:r>
            <a:endParaRPr lang="en-US" altLang="zh-CN" dirty="0"/>
          </a:p>
          <a:p>
            <a:pPr lvl="2"/>
            <a:endParaRPr lang="en-US" altLang="zh-CN" dirty="0"/>
          </a:p>
          <a:p>
            <a:pPr lvl="1"/>
            <a:r>
              <a:rPr lang="en-US" altLang="zh-CN" dirty="0"/>
              <a:t>  </a:t>
            </a:r>
            <a:r>
              <a:rPr lang="zh-CN" altLang="en-US" dirty="0"/>
              <a:t>策略</a:t>
            </a:r>
            <a:endParaRPr lang="en-US" altLang="zh-CN" dirty="0"/>
          </a:p>
          <a:p>
            <a:pPr lvl="2"/>
            <a:r>
              <a:rPr lang="en-US" altLang="zh-CN" dirty="0"/>
              <a:t>  </a:t>
            </a:r>
            <a:r>
              <a:rPr lang="zh-CN" altLang="en-US" dirty="0"/>
              <a:t>数学归纳法</a:t>
            </a:r>
            <a:endParaRPr lang="en-US" altLang="zh-CN" dirty="0"/>
          </a:p>
          <a:p>
            <a:pPr lvl="2"/>
            <a:r>
              <a:rPr lang="en-US" altLang="zh-CN" dirty="0"/>
              <a:t>  ……</a:t>
            </a:r>
            <a:endParaRPr lang="zh-CN" altLang="en-US" dirty="0"/>
          </a:p>
        </p:txBody>
      </p:sp>
      <p:sp>
        <p:nvSpPr>
          <p:cNvPr id="7" name="对话气泡: 矩形 6">
            <a:extLst>
              <a:ext uri="{FF2B5EF4-FFF2-40B4-BE49-F238E27FC236}">
                <a16:creationId xmlns:a16="http://schemas.microsoft.com/office/drawing/2014/main" id="{A36F5E9B-39EE-48BB-9FA4-8F94317A329D}"/>
              </a:ext>
            </a:extLst>
          </p:cNvPr>
          <p:cNvSpPr/>
          <p:nvPr/>
        </p:nvSpPr>
        <p:spPr>
          <a:xfrm>
            <a:off x="4678018" y="2027583"/>
            <a:ext cx="3339547" cy="1139686"/>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挑战：</a:t>
            </a:r>
            <a:r>
              <a:rPr lang="zh-CN" altLang="en-US" dirty="0">
                <a:solidFill>
                  <a:srgbClr val="FF0000"/>
                </a:solidFill>
              </a:rPr>
              <a:t>无穷可能的输入</a:t>
            </a:r>
            <a:r>
              <a:rPr lang="zh-CN" altLang="en-US" dirty="0"/>
              <a:t>，如何证明算法正确性？</a:t>
            </a:r>
          </a:p>
        </p:txBody>
      </p:sp>
    </p:spTree>
    <p:extLst>
      <p:ext uri="{BB962C8B-B14F-4D97-AF65-F5344CB8AC3E}">
        <p14:creationId xmlns:p14="http://schemas.microsoft.com/office/powerpoint/2010/main" val="143644889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06554-BB94-4330-8F86-6A4A8F3DC70E}"/>
              </a:ext>
            </a:extLst>
          </p:cNvPr>
          <p:cNvSpPr>
            <a:spLocks noGrp="1"/>
          </p:cNvSpPr>
          <p:nvPr>
            <p:ph type="title"/>
          </p:nvPr>
        </p:nvSpPr>
        <p:spPr/>
        <p:txBody>
          <a:bodyPr/>
          <a:lstStyle/>
          <a:p>
            <a:r>
              <a:rPr lang="en-US" altLang="zh-CN" dirty="0"/>
              <a:t>Euclid Algorithm</a:t>
            </a:r>
            <a:endParaRPr lang="zh-CN" altLang="en-US" dirty="0"/>
          </a:p>
        </p:txBody>
      </p:sp>
      <p:sp>
        <p:nvSpPr>
          <p:cNvPr id="3" name="日期占位符 2">
            <a:extLst>
              <a:ext uri="{FF2B5EF4-FFF2-40B4-BE49-F238E27FC236}">
                <a16:creationId xmlns:a16="http://schemas.microsoft.com/office/drawing/2014/main" id="{57DE4EBD-A8FD-41F7-8123-75CE628094F9}"/>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EF93C268-D164-423D-BF94-B14FED9043DC}"/>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8ACB7CB5-5FC1-4BB7-A9A4-612B3EB3DD67}"/>
              </a:ext>
            </a:extLst>
          </p:cNvPr>
          <p:cNvSpPr>
            <a:spLocks noGrp="1"/>
          </p:cNvSpPr>
          <p:nvPr>
            <p:ph type="sldNum" sz="quarter" idx="12"/>
          </p:nvPr>
        </p:nvSpPr>
        <p:spPr/>
        <p:txBody>
          <a:bodyPr/>
          <a:lstStyle/>
          <a:p>
            <a:fld id="{0BA123D7-C207-43CF-AB37-8BA86A530F9F}" type="slidenum">
              <a:rPr lang="zh-CN" altLang="en-US" smtClean="0"/>
              <a:pPr/>
              <a:t>24</a:t>
            </a:fld>
            <a:endParaRPr lang="zh-CN" altLang="en-US" dirty="0"/>
          </a:p>
        </p:txBody>
      </p:sp>
      <p:sp>
        <p:nvSpPr>
          <p:cNvPr id="6" name="内容占位符 5">
            <a:extLst>
              <a:ext uri="{FF2B5EF4-FFF2-40B4-BE49-F238E27FC236}">
                <a16:creationId xmlns:a16="http://schemas.microsoft.com/office/drawing/2014/main" id="{23C9A207-EFEB-41E6-B9B7-3D68E7271D8E}"/>
              </a:ext>
            </a:extLst>
          </p:cNvPr>
          <p:cNvSpPr>
            <a:spLocks noGrp="1"/>
          </p:cNvSpPr>
          <p:nvPr>
            <p:ph sz="quarter" idx="13"/>
          </p:nvPr>
        </p:nvSpPr>
        <p:spPr/>
        <p:txBody>
          <a:bodyPr/>
          <a:lstStyle/>
          <a:p>
            <a:pPr lvl="1"/>
            <a:r>
              <a:rPr lang="en-US" altLang="zh-CN" dirty="0"/>
              <a:t>  </a:t>
            </a:r>
            <a:r>
              <a:rPr lang="zh-CN" altLang="en-US" dirty="0"/>
              <a:t>对 </a:t>
            </a:r>
            <a:r>
              <a:rPr lang="en-US" altLang="zh-CN" dirty="0"/>
              <a:t>b </a:t>
            </a:r>
            <a:r>
              <a:rPr lang="zh-CN" altLang="en-US" dirty="0"/>
              <a:t>做归纳</a:t>
            </a:r>
            <a:endParaRPr lang="en-US" altLang="zh-CN" dirty="0"/>
          </a:p>
          <a:p>
            <a:pPr lvl="2"/>
            <a:r>
              <a:rPr lang="en-US" altLang="zh-CN" dirty="0"/>
              <a:t>  Base case</a:t>
            </a:r>
          </a:p>
          <a:p>
            <a:pPr lvl="3"/>
            <a:r>
              <a:rPr lang="en-US" altLang="zh-CN" dirty="0"/>
              <a:t>  b=0: </a:t>
            </a:r>
            <a:r>
              <a:rPr lang="zh-CN" altLang="en-US" dirty="0"/>
              <a:t>对任意 </a:t>
            </a:r>
            <a:r>
              <a:rPr lang="en-US" altLang="zh-CN" dirty="0"/>
              <a:t>a</a:t>
            </a:r>
            <a:r>
              <a:rPr lang="zh-CN" altLang="en-US" dirty="0"/>
              <a:t>，</a:t>
            </a:r>
            <a:r>
              <a:rPr lang="en-US" altLang="zh-CN" dirty="0"/>
              <a:t>Euclid(a, 0) = a;</a:t>
            </a:r>
          </a:p>
          <a:p>
            <a:pPr lvl="3"/>
            <a:r>
              <a:rPr lang="en-US" altLang="zh-CN" dirty="0"/>
              <a:t>  b=1: </a:t>
            </a:r>
            <a:r>
              <a:rPr lang="zh-CN" altLang="en-US" dirty="0"/>
              <a:t>对任意 </a:t>
            </a:r>
            <a:r>
              <a:rPr lang="en-US" altLang="zh-CN" dirty="0"/>
              <a:t>a</a:t>
            </a:r>
            <a:r>
              <a:rPr lang="zh-CN" altLang="en-US" dirty="0"/>
              <a:t>，</a:t>
            </a:r>
            <a:r>
              <a:rPr lang="en-US" altLang="zh-CN" dirty="0"/>
              <a:t>Euclid(a, 1) = 1;</a:t>
            </a:r>
          </a:p>
          <a:p>
            <a:pPr lvl="3"/>
            <a:r>
              <a:rPr lang="en-US" altLang="zh-CN" dirty="0"/>
              <a:t>  b=2…</a:t>
            </a:r>
          </a:p>
          <a:p>
            <a:pPr lvl="2"/>
            <a:r>
              <a:rPr lang="en-US" altLang="zh-CN" dirty="0"/>
              <a:t>  </a:t>
            </a:r>
            <a:r>
              <a:rPr lang="zh-CN" altLang="en-US" dirty="0"/>
              <a:t>假设</a:t>
            </a:r>
            <a:endParaRPr lang="en-US" altLang="zh-CN" dirty="0"/>
          </a:p>
          <a:p>
            <a:pPr lvl="3"/>
            <a:r>
              <a:rPr lang="en-US" altLang="zh-CN" dirty="0"/>
              <a:t>  </a:t>
            </a:r>
            <a:r>
              <a:rPr lang="zh-CN" altLang="en-US" dirty="0"/>
              <a:t>对任意 </a:t>
            </a:r>
            <a:r>
              <a:rPr lang="en-US" altLang="zh-CN" dirty="0"/>
              <a:t>b &lt; k,  Euclid(a, b) </a:t>
            </a:r>
            <a:r>
              <a:rPr lang="zh-CN" altLang="en-US" dirty="0"/>
              <a:t>是正确的</a:t>
            </a:r>
            <a:endParaRPr lang="en-US" altLang="zh-CN" dirty="0"/>
          </a:p>
          <a:p>
            <a:pPr lvl="2"/>
            <a:r>
              <a:rPr lang="en-US" altLang="zh-CN" dirty="0"/>
              <a:t>  </a:t>
            </a:r>
            <a:r>
              <a:rPr lang="zh-CN" altLang="en-US" dirty="0"/>
              <a:t>归纳</a:t>
            </a:r>
          </a:p>
        </p:txBody>
      </p:sp>
      <p:pic>
        <p:nvPicPr>
          <p:cNvPr id="8" name="图形 7">
            <a:extLst>
              <a:ext uri="{FF2B5EF4-FFF2-40B4-BE49-F238E27FC236}">
                <a16:creationId xmlns:a16="http://schemas.microsoft.com/office/drawing/2014/main" id="{8713DAE8-61F4-4930-A148-FC10A2668E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642" y="4525046"/>
            <a:ext cx="10744607" cy="1414707"/>
          </a:xfrm>
          <a:prstGeom prst="rect">
            <a:avLst/>
          </a:prstGeom>
        </p:spPr>
      </p:pic>
    </p:spTree>
    <p:extLst>
      <p:ext uri="{BB962C8B-B14F-4D97-AF65-F5344CB8AC3E}">
        <p14:creationId xmlns:p14="http://schemas.microsoft.com/office/powerpoint/2010/main" val="1261185790"/>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77ED2-9558-4D83-82EA-92FD6CA5616B}"/>
              </a:ext>
            </a:extLst>
          </p:cNvPr>
          <p:cNvSpPr>
            <a:spLocks noGrp="1"/>
          </p:cNvSpPr>
          <p:nvPr>
            <p:ph type="title"/>
          </p:nvPr>
        </p:nvSpPr>
        <p:spPr/>
        <p:txBody>
          <a:bodyPr/>
          <a:lstStyle/>
          <a:p>
            <a:r>
              <a:rPr lang="zh-CN" altLang="en-US" dirty="0"/>
              <a:t>算法分析</a:t>
            </a:r>
          </a:p>
        </p:txBody>
      </p:sp>
      <p:sp>
        <p:nvSpPr>
          <p:cNvPr id="3" name="日期占位符 2">
            <a:extLst>
              <a:ext uri="{FF2B5EF4-FFF2-40B4-BE49-F238E27FC236}">
                <a16:creationId xmlns:a16="http://schemas.microsoft.com/office/drawing/2014/main" id="{ABA7DFCF-B134-42FE-9357-6C8DB0C029B7}"/>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28D7A663-356E-4150-B9C3-34CE4377031E}"/>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5F3AC291-6816-4B74-8EE8-7937A82A223C}"/>
              </a:ext>
            </a:extLst>
          </p:cNvPr>
          <p:cNvSpPr>
            <a:spLocks noGrp="1"/>
          </p:cNvSpPr>
          <p:nvPr>
            <p:ph type="sldNum" sz="quarter" idx="12"/>
          </p:nvPr>
        </p:nvSpPr>
        <p:spPr/>
        <p:txBody>
          <a:bodyPr/>
          <a:lstStyle/>
          <a:p>
            <a:fld id="{0BA123D7-C207-43CF-AB37-8BA86A530F9F}" type="slidenum">
              <a:rPr lang="zh-CN" altLang="en-US" smtClean="0"/>
              <a:pPr/>
              <a:t>25</a:t>
            </a:fld>
            <a:endParaRPr lang="zh-CN" altLang="en-US" dirty="0"/>
          </a:p>
        </p:txBody>
      </p:sp>
      <p:sp>
        <p:nvSpPr>
          <p:cNvPr id="6" name="内容占位符 5">
            <a:extLst>
              <a:ext uri="{FF2B5EF4-FFF2-40B4-BE49-F238E27FC236}">
                <a16:creationId xmlns:a16="http://schemas.microsoft.com/office/drawing/2014/main" id="{5DDB00B4-5DD0-4666-9A58-4562D878927A}"/>
              </a:ext>
            </a:extLst>
          </p:cNvPr>
          <p:cNvSpPr>
            <a:spLocks noGrp="1"/>
          </p:cNvSpPr>
          <p:nvPr>
            <p:ph sz="quarter" idx="13"/>
          </p:nvPr>
        </p:nvSpPr>
        <p:spPr/>
        <p:txBody>
          <a:bodyPr/>
          <a:lstStyle/>
          <a:p>
            <a:pPr lvl="1"/>
            <a:r>
              <a:rPr lang="en-US" altLang="zh-CN" dirty="0"/>
              <a:t>  </a:t>
            </a:r>
            <a:r>
              <a:rPr lang="zh-CN" altLang="en-US" dirty="0"/>
              <a:t>标准</a:t>
            </a:r>
            <a:endParaRPr lang="en-US" altLang="zh-CN" dirty="0"/>
          </a:p>
          <a:p>
            <a:pPr lvl="2"/>
            <a:r>
              <a:rPr lang="en-US" altLang="zh-CN" dirty="0"/>
              <a:t>  </a:t>
            </a:r>
            <a:r>
              <a:rPr lang="zh-CN" altLang="en-US" dirty="0"/>
              <a:t>性能指标</a:t>
            </a:r>
            <a:endParaRPr lang="en-US" altLang="zh-CN" dirty="0"/>
          </a:p>
          <a:p>
            <a:pPr lvl="2"/>
            <a:endParaRPr lang="en-US" altLang="zh-CN" dirty="0"/>
          </a:p>
          <a:p>
            <a:pPr lvl="1"/>
            <a:r>
              <a:rPr lang="en-US" altLang="zh-CN" dirty="0"/>
              <a:t>  </a:t>
            </a:r>
            <a:r>
              <a:rPr lang="zh-CN" altLang="en-US" dirty="0"/>
              <a:t>最坏情况</a:t>
            </a:r>
            <a:endParaRPr lang="en-US" altLang="zh-CN" dirty="0"/>
          </a:p>
          <a:p>
            <a:pPr lvl="2"/>
            <a:r>
              <a:rPr lang="en-US" altLang="zh-CN" dirty="0"/>
              <a:t>  </a:t>
            </a:r>
            <a:r>
              <a:rPr lang="zh-CN" altLang="en-US" dirty="0"/>
              <a:t>最坏情况时间复杂度分析</a:t>
            </a:r>
            <a:endParaRPr lang="en-US" altLang="zh-CN" dirty="0"/>
          </a:p>
          <a:p>
            <a:pPr lvl="2"/>
            <a:endParaRPr lang="en-US" altLang="zh-CN" dirty="0"/>
          </a:p>
          <a:p>
            <a:pPr lvl="1"/>
            <a:r>
              <a:rPr lang="en-US" altLang="zh-CN" dirty="0"/>
              <a:t>  </a:t>
            </a:r>
            <a:r>
              <a:rPr lang="zh-CN" altLang="en-US" dirty="0"/>
              <a:t>平均情况</a:t>
            </a:r>
            <a:endParaRPr lang="en-US" altLang="zh-CN" dirty="0"/>
          </a:p>
          <a:p>
            <a:pPr lvl="2"/>
            <a:r>
              <a:rPr lang="en-US" altLang="zh-CN" dirty="0"/>
              <a:t>  </a:t>
            </a:r>
            <a:r>
              <a:rPr lang="zh-CN" altLang="en-US" dirty="0"/>
              <a:t>平均情况时间复杂度分析</a:t>
            </a:r>
            <a:endParaRPr lang="en-US" altLang="zh-CN" dirty="0"/>
          </a:p>
        </p:txBody>
      </p:sp>
    </p:spTree>
    <p:extLst>
      <p:ext uri="{BB962C8B-B14F-4D97-AF65-F5344CB8AC3E}">
        <p14:creationId xmlns:p14="http://schemas.microsoft.com/office/powerpoint/2010/main" val="2622070390"/>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77ED2-9558-4D83-82EA-92FD6CA5616B}"/>
              </a:ext>
            </a:extLst>
          </p:cNvPr>
          <p:cNvSpPr>
            <a:spLocks noGrp="1"/>
          </p:cNvSpPr>
          <p:nvPr>
            <p:ph type="title"/>
          </p:nvPr>
        </p:nvSpPr>
        <p:spPr/>
        <p:txBody>
          <a:bodyPr/>
          <a:lstStyle/>
          <a:p>
            <a:r>
              <a:rPr lang="zh-CN" altLang="en-US" dirty="0"/>
              <a:t>性能指标</a:t>
            </a:r>
          </a:p>
        </p:txBody>
      </p:sp>
      <p:sp>
        <p:nvSpPr>
          <p:cNvPr id="3" name="日期占位符 2">
            <a:extLst>
              <a:ext uri="{FF2B5EF4-FFF2-40B4-BE49-F238E27FC236}">
                <a16:creationId xmlns:a16="http://schemas.microsoft.com/office/drawing/2014/main" id="{ABA7DFCF-B134-42FE-9357-6C8DB0C029B7}"/>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28D7A663-356E-4150-B9C3-34CE4377031E}"/>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5F3AC291-6816-4B74-8EE8-7937A82A223C}"/>
              </a:ext>
            </a:extLst>
          </p:cNvPr>
          <p:cNvSpPr>
            <a:spLocks noGrp="1"/>
          </p:cNvSpPr>
          <p:nvPr>
            <p:ph type="sldNum" sz="quarter" idx="12"/>
          </p:nvPr>
        </p:nvSpPr>
        <p:spPr/>
        <p:txBody>
          <a:bodyPr/>
          <a:lstStyle/>
          <a:p>
            <a:fld id="{0BA123D7-C207-43CF-AB37-8BA86A530F9F}" type="slidenum">
              <a:rPr lang="zh-CN" altLang="en-US" smtClean="0"/>
              <a:pPr/>
              <a:t>26</a:t>
            </a:fld>
            <a:endParaRPr lang="zh-CN" altLang="en-US" dirty="0"/>
          </a:p>
        </p:txBody>
      </p:sp>
      <p:sp>
        <p:nvSpPr>
          <p:cNvPr id="6" name="内容占位符 5">
            <a:extLst>
              <a:ext uri="{FF2B5EF4-FFF2-40B4-BE49-F238E27FC236}">
                <a16:creationId xmlns:a16="http://schemas.microsoft.com/office/drawing/2014/main" id="{5DDB00B4-5DD0-4666-9A58-4562D878927A}"/>
              </a:ext>
            </a:extLst>
          </p:cNvPr>
          <p:cNvSpPr>
            <a:spLocks noGrp="1"/>
          </p:cNvSpPr>
          <p:nvPr>
            <p:ph sz="quarter" idx="13"/>
          </p:nvPr>
        </p:nvSpPr>
        <p:spPr/>
        <p:txBody>
          <a:bodyPr/>
          <a:lstStyle/>
          <a:p>
            <a:pPr lvl="1"/>
            <a:r>
              <a:rPr lang="en-US" altLang="zh-CN" dirty="0"/>
              <a:t>  </a:t>
            </a:r>
            <a:r>
              <a:rPr lang="zh-CN" altLang="en-US" dirty="0"/>
              <a:t>一般性</a:t>
            </a:r>
            <a:endParaRPr lang="en-US" altLang="zh-CN" dirty="0"/>
          </a:p>
          <a:p>
            <a:pPr lvl="2"/>
            <a:r>
              <a:rPr lang="en-US" altLang="zh-CN" dirty="0"/>
              <a:t>  </a:t>
            </a:r>
            <a:r>
              <a:rPr lang="zh-CN" altLang="en-US" dirty="0"/>
              <a:t>必要性指标</a:t>
            </a:r>
            <a:endParaRPr lang="en-US" altLang="zh-CN" dirty="0"/>
          </a:p>
          <a:p>
            <a:pPr lvl="2"/>
            <a:endParaRPr lang="en-US" altLang="zh-CN" dirty="0"/>
          </a:p>
          <a:p>
            <a:pPr lvl="1"/>
            <a:r>
              <a:rPr lang="en-US" altLang="zh-CN" dirty="0"/>
              <a:t>  </a:t>
            </a:r>
            <a:r>
              <a:rPr lang="zh-CN" altLang="en-US" dirty="0"/>
              <a:t>精确性</a:t>
            </a:r>
            <a:endParaRPr lang="en-US" altLang="zh-CN" dirty="0"/>
          </a:p>
          <a:p>
            <a:pPr lvl="2"/>
            <a:r>
              <a:rPr lang="en-US" altLang="zh-CN" dirty="0"/>
              <a:t>  </a:t>
            </a:r>
            <a:r>
              <a:rPr lang="zh-CN" altLang="en-US" dirty="0"/>
              <a:t>机器无关</a:t>
            </a:r>
            <a:endParaRPr lang="en-US" altLang="zh-CN" dirty="0"/>
          </a:p>
          <a:p>
            <a:pPr lvl="2"/>
            <a:r>
              <a:rPr lang="en-US" altLang="zh-CN" dirty="0"/>
              <a:t>  </a:t>
            </a:r>
            <a:r>
              <a:rPr lang="zh-CN" altLang="en-US" dirty="0"/>
              <a:t>语言无关</a:t>
            </a:r>
            <a:endParaRPr lang="en-US" altLang="zh-CN" dirty="0"/>
          </a:p>
          <a:p>
            <a:pPr lvl="2"/>
            <a:r>
              <a:rPr lang="en-US" altLang="zh-CN" dirty="0"/>
              <a:t>  </a:t>
            </a:r>
            <a:r>
              <a:rPr lang="zh-CN" altLang="en-US" dirty="0"/>
              <a:t>实现无关</a:t>
            </a:r>
            <a:endParaRPr lang="en-US" altLang="zh-CN" dirty="0"/>
          </a:p>
          <a:p>
            <a:pPr marL="384048" lvl="2" indent="0">
              <a:buNone/>
            </a:pPr>
            <a:endParaRPr lang="en-US" altLang="zh-CN" dirty="0"/>
          </a:p>
        </p:txBody>
      </p:sp>
    </p:spTree>
    <p:extLst>
      <p:ext uri="{BB962C8B-B14F-4D97-AF65-F5344CB8AC3E}">
        <p14:creationId xmlns:p14="http://schemas.microsoft.com/office/powerpoint/2010/main" val="2831370970"/>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77ED2-9558-4D83-82EA-92FD6CA5616B}"/>
              </a:ext>
            </a:extLst>
          </p:cNvPr>
          <p:cNvSpPr>
            <a:spLocks noGrp="1"/>
          </p:cNvSpPr>
          <p:nvPr>
            <p:ph type="title"/>
          </p:nvPr>
        </p:nvSpPr>
        <p:spPr/>
        <p:txBody>
          <a:bodyPr/>
          <a:lstStyle/>
          <a:p>
            <a:r>
              <a:rPr lang="zh-CN" altLang="en-US" dirty="0"/>
              <a:t>性能指标</a:t>
            </a:r>
          </a:p>
        </p:txBody>
      </p:sp>
      <p:sp>
        <p:nvSpPr>
          <p:cNvPr id="3" name="日期占位符 2">
            <a:extLst>
              <a:ext uri="{FF2B5EF4-FFF2-40B4-BE49-F238E27FC236}">
                <a16:creationId xmlns:a16="http://schemas.microsoft.com/office/drawing/2014/main" id="{ABA7DFCF-B134-42FE-9357-6C8DB0C029B7}"/>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28D7A663-356E-4150-B9C3-34CE4377031E}"/>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5F3AC291-6816-4B74-8EE8-7937A82A223C}"/>
              </a:ext>
            </a:extLst>
          </p:cNvPr>
          <p:cNvSpPr>
            <a:spLocks noGrp="1"/>
          </p:cNvSpPr>
          <p:nvPr>
            <p:ph type="sldNum" sz="quarter" idx="12"/>
          </p:nvPr>
        </p:nvSpPr>
        <p:spPr/>
        <p:txBody>
          <a:bodyPr/>
          <a:lstStyle/>
          <a:p>
            <a:fld id="{0BA123D7-C207-43CF-AB37-8BA86A530F9F}" type="slidenum">
              <a:rPr lang="zh-CN" altLang="en-US" smtClean="0"/>
              <a:pPr/>
              <a:t>27</a:t>
            </a:fld>
            <a:endParaRPr lang="zh-CN" altLang="en-US" dirty="0"/>
          </a:p>
        </p:txBody>
      </p:sp>
      <p:sp>
        <p:nvSpPr>
          <p:cNvPr id="6" name="内容占位符 5">
            <a:extLst>
              <a:ext uri="{FF2B5EF4-FFF2-40B4-BE49-F238E27FC236}">
                <a16:creationId xmlns:a16="http://schemas.microsoft.com/office/drawing/2014/main" id="{5DDB00B4-5DD0-4666-9A58-4562D878927A}"/>
              </a:ext>
            </a:extLst>
          </p:cNvPr>
          <p:cNvSpPr>
            <a:spLocks noGrp="1"/>
          </p:cNvSpPr>
          <p:nvPr>
            <p:ph sz="quarter" idx="13"/>
          </p:nvPr>
        </p:nvSpPr>
        <p:spPr/>
        <p:txBody>
          <a:bodyPr/>
          <a:lstStyle/>
          <a:p>
            <a:pPr lvl="1"/>
            <a:r>
              <a:rPr lang="en-US" altLang="zh-CN" dirty="0"/>
              <a:t>  </a:t>
            </a:r>
            <a:r>
              <a:rPr lang="zh-CN" altLang="en-US" dirty="0"/>
              <a:t>指标</a:t>
            </a:r>
            <a:endParaRPr lang="en-US" altLang="zh-CN" dirty="0"/>
          </a:p>
          <a:p>
            <a:pPr lvl="2"/>
            <a:r>
              <a:rPr lang="en-US" altLang="zh-CN" dirty="0"/>
              <a:t>  </a:t>
            </a:r>
            <a:r>
              <a:rPr lang="zh-CN" altLang="en-US" dirty="0"/>
              <a:t>在抽象模型 </a:t>
            </a:r>
            <a:r>
              <a:rPr lang="en-US" altLang="zh-CN" dirty="0"/>
              <a:t>RAM </a:t>
            </a:r>
            <a:r>
              <a:rPr lang="zh-CN" altLang="en-US" dirty="0"/>
              <a:t>上做抽象算法分析</a:t>
            </a:r>
            <a:endParaRPr lang="en-US" altLang="zh-CN" dirty="0"/>
          </a:p>
          <a:p>
            <a:pPr lvl="2"/>
            <a:r>
              <a:rPr lang="en-US" altLang="zh-CN" dirty="0"/>
              <a:t>  </a:t>
            </a:r>
            <a:r>
              <a:rPr lang="zh-CN" altLang="en-US" dirty="0"/>
              <a:t>算法本质是让 </a:t>
            </a:r>
            <a:r>
              <a:rPr lang="en-US" altLang="zh-CN" dirty="0"/>
              <a:t>RAM </a:t>
            </a:r>
            <a:r>
              <a:rPr lang="zh-CN" altLang="en-US" dirty="0"/>
              <a:t>模型做若干操作</a:t>
            </a:r>
            <a:endParaRPr lang="en-US" altLang="zh-CN" dirty="0"/>
          </a:p>
          <a:p>
            <a:pPr lvl="2"/>
            <a:r>
              <a:rPr lang="en-US" altLang="zh-CN" dirty="0"/>
              <a:t>  </a:t>
            </a:r>
            <a:r>
              <a:rPr lang="zh-CN" altLang="en-US" dirty="0"/>
              <a:t>指标：关键操作的计数</a:t>
            </a:r>
            <a:endParaRPr lang="en-US" altLang="zh-CN" dirty="0"/>
          </a:p>
          <a:p>
            <a:pPr lvl="3"/>
            <a:r>
              <a:rPr lang="en-US" altLang="zh-CN" dirty="0"/>
              <a:t>  </a:t>
            </a:r>
            <a:r>
              <a:rPr lang="zh-CN" altLang="en-US" dirty="0"/>
              <a:t>统计简单操作的个数和存储单元的个数</a:t>
            </a:r>
            <a:endParaRPr lang="en-US" altLang="zh-CN" dirty="0"/>
          </a:p>
          <a:p>
            <a:pPr lvl="2"/>
            <a:endParaRPr lang="en-US" altLang="zh-CN" dirty="0"/>
          </a:p>
        </p:txBody>
      </p:sp>
      <p:graphicFrame>
        <p:nvGraphicFramePr>
          <p:cNvPr id="7" name="表格 7">
            <a:extLst>
              <a:ext uri="{FF2B5EF4-FFF2-40B4-BE49-F238E27FC236}">
                <a16:creationId xmlns:a16="http://schemas.microsoft.com/office/drawing/2014/main" id="{8AE79CA7-08B8-4036-9349-1B28A816BA5C}"/>
              </a:ext>
            </a:extLst>
          </p:cNvPr>
          <p:cNvGraphicFramePr>
            <a:graphicFrameLocks noGrp="1"/>
          </p:cNvGraphicFramePr>
          <p:nvPr>
            <p:extLst>
              <p:ext uri="{D42A27DB-BD31-4B8C-83A1-F6EECF244321}">
                <p14:modId xmlns:p14="http://schemas.microsoft.com/office/powerpoint/2010/main" val="3454818933"/>
              </p:ext>
            </p:extLst>
          </p:nvPr>
        </p:nvGraphicFramePr>
        <p:xfrm>
          <a:off x="1596570" y="373380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62627207"/>
                    </a:ext>
                  </a:extLst>
                </a:gridCol>
                <a:gridCol w="4064000">
                  <a:extLst>
                    <a:ext uri="{9D8B030D-6E8A-4147-A177-3AD203B41FA5}">
                      <a16:colId xmlns:a16="http://schemas.microsoft.com/office/drawing/2014/main" val="3955086017"/>
                    </a:ext>
                  </a:extLst>
                </a:gridCol>
              </a:tblGrid>
              <a:tr h="370840">
                <a:tc>
                  <a:txBody>
                    <a:bodyPr/>
                    <a:lstStyle/>
                    <a:p>
                      <a:r>
                        <a:rPr lang="zh-CN" altLang="en-US" dirty="0"/>
                        <a:t>算法问题</a:t>
                      </a:r>
                    </a:p>
                  </a:txBody>
                  <a:tcPr/>
                </a:tc>
                <a:tc>
                  <a:txBody>
                    <a:bodyPr/>
                    <a:lstStyle/>
                    <a:p>
                      <a:r>
                        <a:rPr lang="zh-CN" altLang="en-US" dirty="0"/>
                        <a:t>关键操作</a:t>
                      </a:r>
                    </a:p>
                  </a:txBody>
                  <a:tcPr/>
                </a:tc>
                <a:extLst>
                  <a:ext uri="{0D108BD9-81ED-4DB2-BD59-A6C34878D82A}">
                    <a16:rowId xmlns:a16="http://schemas.microsoft.com/office/drawing/2014/main" val="24505675"/>
                  </a:ext>
                </a:extLst>
              </a:tr>
              <a:tr h="370840">
                <a:tc>
                  <a:txBody>
                    <a:bodyPr/>
                    <a:lstStyle/>
                    <a:p>
                      <a:r>
                        <a:rPr lang="zh-CN" altLang="en-US" dirty="0"/>
                        <a:t>排序、选择、查找</a:t>
                      </a:r>
                    </a:p>
                  </a:txBody>
                  <a:tcPr/>
                </a:tc>
                <a:tc>
                  <a:txBody>
                    <a:bodyPr/>
                    <a:lstStyle/>
                    <a:p>
                      <a:r>
                        <a:rPr lang="zh-CN" altLang="en-US" dirty="0"/>
                        <a:t>元素的比较</a:t>
                      </a:r>
                    </a:p>
                  </a:txBody>
                  <a:tcPr/>
                </a:tc>
                <a:extLst>
                  <a:ext uri="{0D108BD9-81ED-4DB2-BD59-A6C34878D82A}">
                    <a16:rowId xmlns:a16="http://schemas.microsoft.com/office/drawing/2014/main" val="2233514955"/>
                  </a:ext>
                </a:extLst>
              </a:tr>
              <a:tr h="370840">
                <a:tc>
                  <a:txBody>
                    <a:bodyPr/>
                    <a:lstStyle/>
                    <a:p>
                      <a:r>
                        <a:rPr lang="zh-CN" altLang="en-US" dirty="0"/>
                        <a:t>图遍历</a:t>
                      </a:r>
                    </a:p>
                  </a:txBody>
                  <a:tcPr/>
                </a:tc>
                <a:tc>
                  <a:txBody>
                    <a:bodyPr/>
                    <a:lstStyle/>
                    <a:p>
                      <a:r>
                        <a:rPr lang="zh-CN" altLang="en-US" dirty="0"/>
                        <a:t>节点信息的简单处理</a:t>
                      </a:r>
                    </a:p>
                  </a:txBody>
                  <a:tcPr/>
                </a:tc>
                <a:extLst>
                  <a:ext uri="{0D108BD9-81ED-4DB2-BD59-A6C34878D82A}">
                    <a16:rowId xmlns:a16="http://schemas.microsoft.com/office/drawing/2014/main" val="3220056953"/>
                  </a:ext>
                </a:extLst>
              </a:tr>
              <a:tr h="370840">
                <a:tc>
                  <a:txBody>
                    <a:bodyPr/>
                    <a:lstStyle/>
                    <a:p>
                      <a:r>
                        <a:rPr lang="zh-CN" altLang="en-US" dirty="0"/>
                        <a:t>串匹配</a:t>
                      </a:r>
                    </a:p>
                  </a:txBody>
                  <a:tcPr/>
                </a:tc>
                <a:tc>
                  <a:txBody>
                    <a:bodyPr/>
                    <a:lstStyle/>
                    <a:p>
                      <a:r>
                        <a:rPr lang="zh-CN" altLang="en-US" dirty="0"/>
                        <a:t>字符的比较</a:t>
                      </a:r>
                    </a:p>
                  </a:txBody>
                  <a:tcPr/>
                </a:tc>
                <a:extLst>
                  <a:ext uri="{0D108BD9-81ED-4DB2-BD59-A6C34878D82A}">
                    <a16:rowId xmlns:a16="http://schemas.microsoft.com/office/drawing/2014/main" val="1330918257"/>
                  </a:ext>
                </a:extLst>
              </a:tr>
              <a:tr h="370840">
                <a:tc>
                  <a:txBody>
                    <a:bodyPr/>
                    <a:lstStyle/>
                    <a:p>
                      <a:r>
                        <a:rPr lang="zh-CN" altLang="en-US" dirty="0"/>
                        <a:t>矩阵运算</a:t>
                      </a:r>
                    </a:p>
                  </a:txBody>
                  <a:tcPr/>
                </a:tc>
                <a:tc>
                  <a:txBody>
                    <a:bodyPr/>
                    <a:lstStyle/>
                    <a:p>
                      <a:r>
                        <a:rPr lang="zh-CN" altLang="en-US" dirty="0"/>
                        <a:t>两个矩阵元素之间的简单操作</a:t>
                      </a:r>
                    </a:p>
                  </a:txBody>
                  <a:tcPr/>
                </a:tc>
                <a:extLst>
                  <a:ext uri="{0D108BD9-81ED-4DB2-BD59-A6C34878D82A}">
                    <a16:rowId xmlns:a16="http://schemas.microsoft.com/office/drawing/2014/main" val="3633314445"/>
                  </a:ext>
                </a:extLst>
              </a:tr>
            </a:tbl>
          </a:graphicData>
        </a:graphic>
      </p:graphicFrame>
    </p:spTree>
    <p:extLst>
      <p:ext uri="{BB962C8B-B14F-4D97-AF65-F5344CB8AC3E}">
        <p14:creationId xmlns:p14="http://schemas.microsoft.com/office/powerpoint/2010/main" val="1308256190"/>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8D32E-300C-4ABE-9546-A106C0202DA8}"/>
              </a:ext>
            </a:extLst>
          </p:cNvPr>
          <p:cNvSpPr>
            <a:spLocks noGrp="1"/>
          </p:cNvSpPr>
          <p:nvPr>
            <p:ph type="title"/>
          </p:nvPr>
        </p:nvSpPr>
        <p:spPr/>
        <p:txBody>
          <a:bodyPr/>
          <a:lstStyle/>
          <a:p>
            <a:r>
              <a:rPr lang="zh-CN" altLang="en-US" dirty="0"/>
              <a:t>算法分析</a:t>
            </a:r>
          </a:p>
        </p:txBody>
      </p:sp>
      <p:sp>
        <p:nvSpPr>
          <p:cNvPr id="3" name="日期占位符 2">
            <a:extLst>
              <a:ext uri="{FF2B5EF4-FFF2-40B4-BE49-F238E27FC236}">
                <a16:creationId xmlns:a16="http://schemas.microsoft.com/office/drawing/2014/main" id="{C57296FB-419F-4810-9836-CE7412814278}"/>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FCC7F87A-0341-4776-954B-1829BFBC7D75}"/>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6FFA3A88-9F3E-47CC-9C44-8E57008D81B3}"/>
              </a:ext>
            </a:extLst>
          </p:cNvPr>
          <p:cNvSpPr>
            <a:spLocks noGrp="1"/>
          </p:cNvSpPr>
          <p:nvPr>
            <p:ph type="sldNum" sz="quarter" idx="12"/>
          </p:nvPr>
        </p:nvSpPr>
        <p:spPr/>
        <p:txBody>
          <a:bodyPr/>
          <a:lstStyle/>
          <a:p>
            <a:fld id="{0BA123D7-C207-43CF-AB37-8BA86A530F9F}" type="slidenum">
              <a:rPr lang="zh-CN" altLang="en-US" smtClean="0"/>
              <a:pPr/>
              <a:t>28</a:t>
            </a:fld>
            <a:endParaRPr lang="zh-CN" altLang="en-US" dirty="0"/>
          </a:p>
        </p:txBody>
      </p:sp>
      <p:sp>
        <p:nvSpPr>
          <p:cNvPr id="6" name="内容占位符 5">
            <a:extLst>
              <a:ext uri="{FF2B5EF4-FFF2-40B4-BE49-F238E27FC236}">
                <a16:creationId xmlns:a16="http://schemas.microsoft.com/office/drawing/2014/main" id="{E22C43E6-3B82-413E-946A-7BEBFC2E173B}"/>
              </a:ext>
            </a:extLst>
          </p:cNvPr>
          <p:cNvSpPr>
            <a:spLocks noGrp="1"/>
          </p:cNvSpPr>
          <p:nvPr>
            <p:ph sz="quarter" idx="13"/>
          </p:nvPr>
        </p:nvSpPr>
        <p:spPr/>
        <p:txBody>
          <a:bodyPr/>
          <a:lstStyle/>
          <a:p>
            <a:pPr lvl="1"/>
            <a:r>
              <a:rPr lang="en-US" altLang="zh-CN" dirty="0"/>
              <a:t>  </a:t>
            </a:r>
            <a:r>
              <a:rPr lang="zh-CN" altLang="en-US" dirty="0"/>
              <a:t>算法复杂度</a:t>
            </a:r>
            <a:endParaRPr lang="en-US" altLang="zh-CN" dirty="0"/>
          </a:p>
          <a:p>
            <a:pPr lvl="2"/>
            <a:r>
              <a:rPr lang="en-US" altLang="zh-CN" dirty="0"/>
              <a:t>  </a:t>
            </a:r>
            <a:r>
              <a:rPr lang="zh-CN" altLang="en-US" dirty="0"/>
              <a:t>通常跟输入规模 </a:t>
            </a:r>
            <a:r>
              <a:rPr lang="en-US" altLang="zh-CN" dirty="0"/>
              <a:t>n </a:t>
            </a:r>
            <a:r>
              <a:rPr lang="zh-CN" altLang="en-US" dirty="0"/>
              <a:t>相关</a:t>
            </a:r>
            <a:endParaRPr lang="en-US" altLang="zh-CN" dirty="0"/>
          </a:p>
          <a:p>
            <a:pPr lvl="2"/>
            <a:r>
              <a:rPr lang="en-US" altLang="zh-CN" dirty="0"/>
              <a:t>  </a:t>
            </a:r>
            <a:r>
              <a:rPr lang="zh-CN" altLang="en-US" dirty="0"/>
              <a:t>不完全取决于输入规模 </a:t>
            </a:r>
            <a:r>
              <a:rPr lang="en-US" altLang="zh-CN" dirty="0"/>
              <a:t>n</a:t>
            </a:r>
            <a:endParaRPr lang="zh-CN" altLang="en-US" dirty="0"/>
          </a:p>
        </p:txBody>
      </p:sp>
      <p:sp>
        <p:nvSpPr>
          <p:cNvPr id="7" name="矩形: 圆角 6">
            <a:extLst>
              <a:ext uri="{FF2B5EF4-FFF2-40B4-BE49-F238E27FC236}">
                <a16:creationId xmlns:a16="http://schemas.microsoft.com/office/drawing/2014/main" id="{89809BCD-697A-4B3C-8C2D-513349A4AFA1}"/>
              </a:ext>
            </a:extLst>
          </p:cNvPr>
          <p:cNvSpPr/>
          <p:nvPr/>
        </p:nvSpPr>
        <p:spPr>
          <a:xfrm>
            <a:off x="3882887" y="3273287"/>
            <a:ext cx="3034748" cy="13119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算法分析</a:t>
            </a:r>
          </a:p>
        </p:txBody>
      </p:sp>
      <p:sp>
        <p:nvSpPr>
          <p:cNvPr id="10" name="箭头: 右 9">
            <a:extLst>
              <a:ext uri="{FF2B5EF4-FFF2-40B4-BE49-F238E27FC236}">
                <a16:creationId xmlns:a16="http://schemas.microsoft.com/office/drawing/2014/main" id="{A1F50367-D9DB-42E1-9058-8E1DEEE82882}"/>
              </a:ext>
            </a:extLst>
          </p:cNvPr>
          <p:cNvSpPr/>
          <p:nvPr/>
        </p:nvSpPr>
        <p:spPr>
          <a:xfrm>
            <a:off x="1995115" y="3710608"/>
            <a:ext cx="1656521" cy="43732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039CC11-6B91-404D-AB9F-151D2DCA2816}"/>
              </a:ext>
            </a:extLst>
          </p:cNvPr>
          <p:cNvSpPr/>
          <p:nvPr/>
        </p:nvSpPr>
        <p:spPr>
          <a:xfrm>
            <a:off x="7318529" y="3710607"/>
            <a:ext cx="1878528" cy="43732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F6396E9-E6E1-4DD1-9280-8586EF6AA45C}"/>
              </a:ext>
            </a:extLst>
          </p:cNvPr>
          <p:cNvSpPr txBox="1"/>
          <p:nvPr/>
        </p:nvSpPr>
        <p:spPr>
          <a:xfrm>
            <a:off x="2194461" y="3429000"/>
            <a:ext cx="1287532" cy="369332"/>
          </a:xfrm>
          <a:prstGeom prst="rect">
            <a:avLst/>
          </a:prstGeom>
          <a:noFill/>
        </p:spPr>
        <p:txBody>
          <a:bodyPr wrap="none" rtlCol="0">
            <a:spAutoFit/>
          </a:bodyPr>
          <a:lstStyle/>
          <a:p>
            <a:r>
              <a:rPr lang="en-US" altLang="zh-CN" dirty="0"/>
              <a:t>n </a:t>
            </a:r>
            <a:r>
              <a:rPr lang="zh-CN" altLang="en-US" dirty="0"/>
              <a:t>输入规模</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D14AA65-7681-4421-804D-308A9D7E3D3C}"/>
                  </a:ext>
                </a:extLst>
              </p:cNvPr>
              <p:cNvSpPr txBox="1"/>
              <p:nvPr/>
            </p:nvSpPr>
            <p:spPr>
              <a:xfrm>
                <a:off x="7207525" y="3429000"/>
                <a:ext cx="1878528"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算法复杂度</a:t>
                </a:r>
              </a:p>
            </p:txBody>
          </p:sp>
        </mc:Choice>
        <mc:Fallback xmlns="">
          <p:sp>
            <p:nvSpPr>
              <p:cNvPr id="13" name="文本框 12">
                <a:extLst>
                  <a:ext uri="{FF2B5EF4-FFF2-40B4-BE49-F238E27FC236}">
                    <a16:creationId xmlns:a16="http://schemas.microsoft.com/office/drawing/2014/main" id="{7D14AA65-7681-4421-804D-308A9D7E3D3C}"/>
                  </a:ext>
                </a:extLst>
              </p:cNvPr>
              <p:cNvSpPr txBox="1">
                <a:spLocks noRot="1" noChangeAspect="1" noMove="1" noResize="1" noEditPoints="1" noAdjustHandles="1" noChangeArrowheads="1" noChangeShapeType="1" noTextEdit="1"/>
              </p:cNvSpPr>
              <p:nvPr/>
            </p:nvSpPr>
            <p:spPr>
              <a:xfrm>
                <a:off x="7207525" y="3429000"/>
                <a:ext cx="1878528" cy="369332"/>
              </a:xfrm>
              <a:prstGeom prst="rect">
                <a:avLst/>
              </a:prstGeom>
              <a:blipFill>
                <a:blip r:embed="rId2"/>
                <a:stretch>
                  <a:fillRect l="-974" t="-13333" r="-1299" b="-2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4181452"/>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BC4D8-9995-4BD7-97CF-1806AA7EFB99}"/>
              </a:ext>
            </a:extLst>
          </p:cNvPr>
          <p:cNvSpPr>
            <a:spLocks noGrp="1"/>
          </p:cNvSpPr>
          <p:nvPr>
            <p:ph type="title"/>
          </p:nvPr>
        </p:nvSpPr>
        <p:spPr/>
        <p:txBody>
          <a:bodyPr/>
          <a:lstStyle/>
          <a:p>
            <a:r>
              <a:rPr lang="zh-CN" altLang="en-US" dirty="0"/>
              <a:t>最坏情况时间复杂度</a:t>
            </a:r>
          </a:p>
        </p:txBody>
      </p:sp>
      <p:sp>
        <p:nvSpPr>
          <p:cNvPr id="3" name="日期占位符 2">
            <a:extLst>
              <a:ext uri="{FF2B5EF4-FFF2-40B4-BE49-F238E27FC236}">
                <a16:creationId xmlns:a16="http://schemas.microsoft.com/office/drawing/2014/main" id="{32286044-FB02-44C9-97F2-28F718528DF4}"/>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0999A892-B774-4611-AD6A-8A1162883BF7}"/>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A1D1F4D9-839D-4C4D-9800-D0C288223543}"/>
              </a:ext>
            </a:extLst>
          </p:cNvPr>
          <p:cNvSpPr>
            <a:spLocks noGrp="1"/>
          </p:cNvSpPr>
          <p:nvPr>
            <p:ph type="sldNum" sz="quarter" idx="12"/>
          </p:nvPr>
        </p:nvSpPr>
        <p:spPr/>
        <p:txBody>
          <a:bodyPr/>
          <a:lstStyle/>
          <a:p>
            <a:fld id="{0BA123D7-C207-43CF-AB37-8BA86A530F9F}" type="slidenum">
              <a:rPr lang="zh-CN" altLang="en-US" smtClean="0"/>
              <a:pPr/>
              <a:t>29</a:t>
            </a:fld>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13BCE80F-95FB-4EE9-87DD-7E1A2EE05FF7}"/>
                  </a:ext>
                </a:extLst>
              </p:cNvPr>
              <p:cNvSpPr>
                <a:spLocks noGrp="1"/>
              </p:cNvSpPr>
              <p:nvPr>
                <p:ph sz="quarter" idx="13"/>
              </p:nvPr>
            </p:nvSpPr>
            <p:spPr/>
            <p:txBody>
              <a:bodyPr/>
              <a:lstStyle/>
              <a:p>
                <a:pPr lvl="1"/>
                <a:r>
                  <a:rPr lang="en-US" altLang="zh-CN" dirty="0"/>
                  <a:t>  </a:t>
                </a:r>
                <a:r>
                  <a:rPr lang="zh-CN" altLang="en-US" dirty="0"/>
                  <a:t>最大代价 </a:t>
                </a:r>
                <a:r>
                  <a:rPr lang="en-US" altLang="zh-CN" dirty="0"/>
                  <a:t>W(n)</a:t>
                </a:r>
              </a:p>
              <a:p>
                <a:pPr lvl="2"/>
                <a:r>
                  <a:rPr lang="en-US" altLang="zh-CN" dirty="0"/>
                  <a:t>  </a:t>
                </a:r>
                <a:r>
                  <a:rPr lang="zh-CN" altLang="en-US" dirty="0"/>
                  <a:t>对于所有可能输入</a:t>
                </a:r>
                <a:endParaRPr lang="en-US" altLang="zh-CN" dirty="0"/>
              </a:p>
              <a:p>
                <a:pPr lvl="1"/>
                <a:endParaRPr lang="en-US" altLang="zh-CN" dirty="0"/>
              </a:p>
              <a:p>
                <a:pPr lvl="1"/>
                <a:r>
                  <a:rPr lang="en-US" altLang="zh-CN" dirty="0"/>
                  <a:t>  </a:t>
                </a:r>
                <a14:m>
                  <m:oMath xmlns:m="http://schemas.openxmlformats.org/officeDocument/2006/math">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𝐼</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𝑛</m:t>
                                </m:r>
                              </m:sub>
                            </m:sSub>
                          </m:lim>
                        </m:limLow>
                      </m:fName>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func>
                  </m:oMath>
                </a14:m>
                <a:endParaRPr lang="en-US" altLang="zh-CN" dirty="0"/>
              </a:p>
            </p:txBody>
          </p:sp>
        </mc:Choice>
        <mc:Fallback xmlns="">
          <p:sp>
            <p:nvSpPr>
              <p:cNvPr id="6" name="内容占位符 5">
                <a:extLst>
                  <a:ext uri="{FF2B5EF4-FFF2-40B4-BE49-F238E27FC236}">
                    <a16:creationId xmlns:a16="http://schemas.microsoft.com/office/drawing/2014/main" id="{13BCE80F-95FB-4EE9-87DD-7E1A2EE05FF7}"/>
                  </a:ext>
                </a:extLst>
              </p:cNvPr>
              <p:cNvSpPr>
                <a:spLocks noGrp="1" noRot="1" noChangeAspect="1" noMove="1" noResize="1" noEditPoints="1" noAdjustHandles="1" noChangeArrowheads="1" noChangeShapeType="1" noTextEdit="1"/>
              </p:cNvSpPr>
              <p:nvPr>
                <p:ph sz="quarter" idx="13"/>
              </p:nvPr>
            </p:nvSpPr>
            <p:spPr>
              <a:blipFill>
                <a:blip r:embed="rId2"/>
                <a:stretch>
                  <a:fillRect t="-2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760965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A25A5-7083-41C0-8B82-70C4895E4652}"/>
              </a:ext>
            </a:extLst>
          </p:cNvPr>
          <p:cNvSpPr>
            <a:spLocks noGrp="1"/>
          </p:cNvSpPr>
          <p:nvPr>
            <p:ph type="title"/>
          </p:nvPr>
        </p:nvSpPr>
        <p:spPr/>
        <p:txBody>
          <a:bodyPr/>
          <a:lstStyle/>
          <a:p>
            <a:r>
              <a:rPr lang="zh-CN" altLang="en-US" dirty="0"/>
              <a:t>课程大纲</a:t>
            </a:r>
          </a:p>
        </p:txBody>
      </p:sp>
      <p:sp>
        <p:nvSpPr>
          <p:cNvPr id="3" name="日期占位符 2">
            <a:extLst>
              <a:ext uri="{FF2B5EF4-FFF2-40B4-BE49-F238E27FC236}">
                <a16:creationId xmlns:a16="http://schemas.microsoft.com/office/drawing/2014/main" id="{054466D8-C2B6-4111-A8F2-DA58FFE00EAF}"/>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40C19C5A-EC88-4967-8B69-35FCA8326178}"/>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883D50FE-AF23-43B5-96CF-6A4A28EA7B49}"/>
              </a:ext>
            </a:extLst>
          </p:cNvPr>
          <p:cNvSpPr>
            <a:spLocks noGrp="1"/>
          </p:cNvSpPr>
          <p:nvPr>
            <p:ph type="sldNum" sz="quarter" idx="12"/>
          </p:nvPr>
        </p:nvSpPr>
        <p:spPr/>
        <p:txBody>
          <a:bodyPr/>
          <a:lstStyle/>
          <a:p>
            <a:fld id="{0BA123D7-C207-43CF-AB37-8BA86A530F9F}" type="slidenum">
              <a:rPr lang="zh-CN" altLang="en-US" smtClean="0"/>
              <a:pPr/>
              <a:t>3</a:t>
            </a:fld>
            <a:endParaRPr lang="zh-CN" altLang="en-US" dirty="0"/>
          </a:p>
        </p:txBody>
      </p:sp>
      <p:graphicFrame>
        <p:nvGraphicFramePr>
          <p:cNvPr id="8" name="图示 7">
            <a:extLst>
              <a:ext uri="{FF2B5EF4-FFF2-40B4-BE49-F238E27FC236}">
                <a16:creationId xmlns:a16="http://schemas.microsoft.com/office/drawing/2014/main" id="{A5FB5E13-9D58-4C02-B87E-1356F84CAE4B}"/>
              </a:ext>
            </a:extLst>
          </p:cNvPr>
          <p:cNvGraphicFramePr/>
          <p:nvPr>
            <p:extLst>
              <p:ext uri="{D42A27DB-BD31-4B8C-83A1-F6EECF244321}">
                <p14:modId xmlns:p14="http://schemas.microsoft.com/office/powerpoint/2010/main" val="2117559878"/>
              </p:ext>
            </p:extLst>
          </p:nvPr>
        </p:nvGraphicFramePr>
        <p:xfrm>
          <a:off x="2217213" y="1667304"/>
          <a:ext cx="6886713" cy="424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43225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BC4D8-9995-4BD7-97CF-1806AA7EFB99}"/>
              </a:ext>
            </a:extLst>
          </p:cNvPr>
          <p:cNvSpPr>
            <a:spLocks noGrp="1"/>
          </p:cNvSpPr>
          <p:nvPr>
            <p:ph type="title"/>
          </p:nvPr>
        </p:nvSpPr>
        <p:spPr/>
        <p:txBody>
          <a:bodyPr/>
          <a:lstStyle/>
          <a:p>
            <a:r>
              <a:rPr lang="zh-CN" altLang="en-US" dirty="0"/>
              <a:t>平均情况时间复杂度</a:t>
            </a:r>
          </a:p>
        </p:txBody>
      </p:sp>
      <p:sp>
        <p:nvSpPr>
          <p:cNvPr id="3" name="日期占位符 2">
            <a:extLst>
              <a:ext uri="{FF2B5EF4-FFF2-40B4-BE49-F238E27FC236}">
                <a16:creationId xmlns:a16="http://schemas.microsoft.com/office/drawing/2014/main" id="{32286044-FB02-44C9-97F2-28F718528DF4}"/>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0999A892-B774-4611-AD6A-8A1162883BF7}"/>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A1D1F4D9-839D-4C4D-9800-D0C288223543}"/>
              </a:ext>
            </a:extLst>
          </p:cNvPr>
          <p:cNvSpPr>
            <a:spLocks noGrp="1"/>
          </p:cNvSpPr>
          <p:nvPr>
            <p:ph type="sldNum" sz="quarter" idx="12"/>
          </p:nvPr>
        </p:nvSpPr>
        <p:spPr/>
        <p:txBody>
          <a:bodyPr/>
          <a:lstStyle/>
          <a:p>
            <a:fld id="{0BA123D7-C207-43CF-AB37-8BA86A530F9F}" type="slidenum">
              <a:rPr lang="zh-CN" altLang="en-US" smtClean="0"/>
              <a:pPr/>
              <a:t>30</a:t>
            </a:fld>
            <a:endParaRPr lang="zh-CN" altLang="en-US" dirty="0"/>
          </a:p>
        </p:txBody>
      </p:sp>
      <mc:AlternateContent xmlns:mc="http://schemas.openxmlformats.org/markup-compatibility/2006" xmlns:a14="http://schemas.microsoft.com/office/drawing/2010/main">
        <mc:Choice Requires="a14">
          <p:sp>
            <p:nvSpPr>
              <p:cNvPr id="7" name="内容占位符 5">
                <a:extLst>
                  <a:ext uri="{FF2B5EF4-FFF2-40B4-BE49-F238E27FC236}">
                    <a16:creationId xmlns:a16="http://schemas.microsoft.com/office/drawing/2014/main" id="{3A8DF98F-B236-4915-99E3-EB8C13C43474}"/>
                  </a:ext>
                </a:extLst>
              </p:cNvPr>
              <p:cNvSpPr>
                <a:spLocks noGrp="1"/>
              </p:cNvSpPr>
              <p:nvPr>
                <p:ph sz="quarter" idx="13"/>
              </p:nvPr>
            </p:nvSpPr>
            <p:spPr>
              <a:xfrm>
                <a:off x="973138" y="1625600"/>
                <a:ext cx="10182225" cy="4216400"/>
              </a:xfrm>
            </p:spPr>
            <p:txBody>
              <a:bodyPr/>
              <a:lstStyle/>
              <a:p>
                <a:pPr lvl="1"/>
                <a:r>
                  <a:rPr lang="en-US" altLang="zh-CN" dirty="0"/>
                  <a:t>  </a:t>
                </a:r>
                <a:r>
                  <a:rPr lang="zh-CN" altLang="en-US" dirty="0"/>
                  <a:t>平均代价 </a:t>
                </a:r>
                <a:r>
                  <a:rPr lang="en-US" altLang="zh-CN" dirty="0"/>
                  <a:t>A(n)</a:t>
                </a:r>
              </a:p>
              <a:p>
                <a:pPr lvl="2"/>
                <a:r>
                  <a:rPr lang="en-US" altLang="zh-CN" dirty="0"/>
                  <a:t>  </a:t>
                </a:r>
                <a:r>
                  <a:rPr lang="zh-CN" altLang="en-US" dirty="0"/>
                  <a:t>对于所有可能输入的代价加权平均</a:t>
                </a:r>
                <a:endParaRPr lang="en-US" altLang="zh-CN" dirty="0"/>
              </a:p>
              <a:p>
                <a:pPr lvl="1"/>
                <a:endParaRPr lang="en-US" altLang="zh-CN" dirty="0"/>
              </a:p>
              <a:p>
                <a:pPr lvl="1"/>
                <a:r>
                  <a:rPr lang="en-US" altLang="zh-CN" dirty="0"/>
                  <a:t>  A</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a:rPr lang="en-US" altLang="zh-CN" b="0" i="1" smtClean="0">
                                <a:latin typeface="Cambria Math" panose="02040503050406030204" pitchFamily="18" charset="0"/>
                                <a:ea typeface="Cambria Math" panose="02040503050406030204" pitchFamily="18" charset="0"/>
                              </a:rPr>
                              <m:t>∑</m:t>
                            </m:r>
                          </m:e>
                          <m:lim>
                            <m:r>
                              <a:rPr lang="en-US" altLang="zh-CN" b="0" i="1" smtClean="0">
                                <a:latin typeface="Cambria Math" panose="02040503050406030204" pitchFamily="18" charset="0"/>
                              </a:rPr>
                              <m:t>𝐼</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𝑛</m:t>
                                </m:r>
                              </m:sub>
                            </m:sSub>
                          </m:lim>
                        </m:limLow>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func>
                  </m:oMath>
                </a14:m>
                <a:endParaRPr lang="en-US" altLang="zh-CN" dirty="0"/>
              </a:p>
            </p:txBody>
          </p:sp>
        </mc:Choice>
        <mc:Fallback xmlns="">
          <p:sp>
            <p:nvSpPr>
              <p:cNvPr id="7" name="内容占位符 5">
                <a:extLst>
                  <a:ext uri="{FF2B5EF4-FFF2-40B4-BE49-F238E27FC236}">
                    <a16:creationId xmlns:a16="http://schemas.microsoft.com/office/drawing/2014/main" id="{3A8DF98F-B236-4915-99E3-EB8C13C43474}"/>
                  </a:ext>
                </a:extLst>
              </p:cNvPr>
              <p:cNvSpPr>
                <a:spLocks noGrp="1" noRot="1" noChangeAspect="1" noMove="1" noResize="1" noEditPoints="1" noAdjustHandles="1" noChangeArrowheads="1" noChangeShapeType="1" noTextEdit="1"/>
              </p:cNvSpPr>
              <p:nvPr>
                <p:ph sz="quarter" idx="13"/>
              </p:nvPr>
            </p:nvSpPr>
            <p:spPr>
              <a:xfrm>
                <a:off x="973138" y="1625600"/>
                <a:ext cx="10182225" cy="4216400"/>
              </a:xfrm>
              <a:blipFill>
                <a:blip r:embed="rId2"/>
                <a:stretch>
                  <a:fillRect t="-24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5639458"/>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B6CE4-1755-4AB5-9E05-3EA49328C13F}"/>
              </a:ext>
            </a:extLst>
          </p:cNvPr>
          <p:cNvSpPr>
            <a:spLocks noGrp="1"/>
          </p:cNvSpPr>
          <p:nvPr>
            <p:ph type="title"/>
          </p:nvPr>
        </p:nvSpPr>
        <p:spPr/>
        <p:txBody>
          <a:bodyPr/>
          <a:lstStyle/>
          <a:p>
            <a:r>
              <a:rPr lang="en-US" altLang="zh-CN" dirty="0"/>
              <a:t>Sequential Search</a:t>
            </a:r>
            <a:endParaRPr lang="zh-CN" altLang="en-US" dirty="0"/>
          </a:p>
        </p:txBody>
      </p:sp>
      <p:sp>
        <p:nvSpPr>
          <p:cNvPr id="3" name="日期占位符 2">
            <a:extLst>
              <a:ext uri="{FF2B5EF4-FFF2-40B4-BE49-F238E27FC236}">
                <a16:creationId xmlns:a16="http://schemas.microsoft.com/office/drawing/2014/main" id="{0EF0AA1D-B69F-422E-A3CF-D290DEDF4E62}"/>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CE328D55-502E-44FD-9D66-31F8C63591A8}"/>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99E95DF0-C1EE-4F98-B446-B0BBBA9F0EC1}"/>
              </a:ext>
            </a:extLst>
          </p:cNvPr>
          <p:cNvSpPr>
            <a:spLocks noGrp="1"/>
          </p:cNvSpPr>
          <p:nvPr>
            <p:ph type="sldNum" sz="quarter" idx="12"/>
          </p:nvPr>
        </p:nvSpPr>
        <p:spPr/>
        <p:txBody>
          <a:bodyPr/>
          <a:lstStyle/>
          <a:p>
            <a:fld id="{0BA123D7-C207-43CF-AB37-8BA86A530F9F}" type="slidenum">
              <a:rPr lang="zh-CN" altLang="en-US" smtClean="0"/>
              <a:pPr/>
              <a:t>31</a:t>
            </a:fld>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3FB49DD4-3022-4CDF-9735-FB155062FC8B}"/>
                  </a:ext>
                </a:extLst>
              </p:cNvPr>
              <p:cNvSpPr>
                <a:spLocks noGrp="1"/>
              </p:cNvSpPr>
              <p:nvPr>
                <p:ph sz="quarter" idx="13"/>
              </p:nvPr>
            </p:nvSpPr>
            <p:spPr/>
            <p:txBody>
              <a:bodyPr/>
              <a:lstStyle/>
              <a:p>
                <a:pPr lvl="1"/>
                <a:r>
                  <a:rPr lang="en-US" altLang="zh-CN" dirty="0"/>
                  <a:t> K is in E[]</a:t>
                </a:r>
              </a:p>
              <a:p>
                <a:pPr lvl="2"/>
                <a:r>
                  <a:rPr lang="en-US" altLang="zh-CN" dirty="0"/>
                  <a:t>  </a:t>
                </a:r>
                <a:r>
                  <a:rPr lang="zh-CN" altLang="en-US" dirty="0"/>
                  <a:t>假设：</a:t>
                </a:r>
                <a:endParaRPr lang="en-US" altLang="zh-CN" dirty="0"/>
              </a:p>
              <a:p>
                <a:pPr lvl="3"/>
                <a:r>
                  <a:rPr lang="en-US" altLang="zh-CN" dirty="0"/>
                  <a:t>  K is in E[]</a:t>
                </a:r>
              </a:p>
              <a:p>
                <a:pPr lvl="3"/>
                <a:r>
                  <a:rPr lang="en-US" altLang="zh-CN" dirty="0"/>
                  <a:t>  </a:t>
                </a:r>
                <a:r>
                  <a:rPr lang="zh-CN" altLang="en-US" dirty="0"/>
                  <a:t>没有相同元素</a:t>
                </a:r>
                <a:endParaRPr lang="en-US" altLang="zh-CN" dirty="0"/>
              </a:p>
              <a:p>
                <a:pPr lvl="3"/>
                <a:r>
                  <a:rPr lang="en-US" altLang="zh-CN" dirty="0"/>
                  <a:t>  </a:t>
                </a:r>
                <a:r>
                  <a:rPr lang="zh-CN" altLang="en-US" dirty="0"/>
                  <a:t>每个可能的输入等概率出现</a:t>
                </a:r>
                <a:endParaRPr lang="en-US" altLang="zh-CN" dirty="0"/>
              </a:p>
              <a:p>
                <a:pPr lvl="2"/>
                <a:endParaRPr lang="en-US" altLang="zh-CN" dirty="0"/>
              </a:p>
              <a:p>
                <a:pPr lvl="2"/>
                <a:r>
                  <a:rPr lang="en-US" altLang="zh-CN" dirty="0"/>
                  <a:t>  </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sub>
                      <m:sup>
                        <m:r>
                          <a:rPr lang="en-US" altLang="zh-CN" b="0" i="1" smtClean="0">
                            <a:latin typeface="Cambria Math" panose="02040503050406030204" pitchFamily="18" charset="0"/>
                          </a:rPr>
                          <m:t>𝑛</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nary>
                  </m:oMath>
                </a14:m>
                <a:endParaRPr lang="zh-CN" altLang="en-US" dirty="0"/>
              </a:p>
            </p:txBody>
          </p:sp>
        </mc:Choice>
        <mc:Fallback xmlns="">
          <p:sp>
            <p:nvSpPr>
              <p:cNvPr id="6" name="内容占位符 5">
                <a:extLst>
                  <a:ext uri="{FF2B5EF4-FFF2-40B4-BE49-F238E27FC236}">
                    <a16:creationId xmlns:a16="http://schemas.microsoft.com/office/drawing/2014/main" id="{3FB49DD4-3022-4CDF-9735-FB155062FC8B}"/>
                  </a:ext>
                </a:extLst>
              </p:cNvPr>
              <p:cNvSpPr>
                <a:spLocks noGrp="1" noRot="1" noChangeAspect="1" noMove="1" noResize="1" noEditPoints="1" noAdjustHandles="1" noChangeArrowheads="1" noChangeShapeType="1" noTextEdit="1"/>
              </p:cNvSpPr>
              <p:nvPr>
                <p:ph sz="quarter" idx="13"/>
              </p:nvPr>
            </p:nvSpPr>
            <p:spPr>
              <a:blipFill>
                <a:blip r:embed="rId2"/>
                <a:stretch>
                  <a:fillRect t="-2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9087018"/>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B6CE4-1755-4AB5-9E05-3EA49328C13F}"/>
              </a:ext>
            </a:extLst>
          </p:cNvPr>
          <p:cNvSpPr>
            <a:spLocks noGrp="1"/>
          </p:cNvSpPr>
          <p:nvPr>
            <p:ph type="title"/>
          </p:nvPr>
        </p:nvSpPr>
        <p:spPr/>
        <p:txBody>
          <a:bodyPr/>
          <a:lstStyle/>
          <a:p>
            <a:r>
              <a:rPr lang="en-US" altLang="zh-CN" dirty="0"/>
              <a:t>Sequential Search</a:t>
            </a:r>
            <a:endParaRPr lang="zh-CN" altLang="en-US" dirty="0"/>
          </a:p>
        </p:txBody>
      </p:sp>
      <p:sp>
        <p:nvSpPr>
          <p:cNvPr id="3" name="日期占位符 2">
            <a:extLst>
              <a:ext uri="{FF2B5EF4-FFF2-40B4-BE49-F238E27FC236}">
                <a16:creationId xmlns:a16="http://schemas.microsoft.com/office/drawing/2014/main" id="{0EF0AA1D-B69F-422E-A3CF-D290DEDF4E62}"/>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CE328D55-502E-44FD-9D66-31F8C63591A8}"/>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99E95DF0-C1EE-4F98-B446-B0BBBA9F0EC1}"/>
              </a:ext>
            </a:extLst>
          </p:cNvPr>
          <p:cNvSpPr>
            <a:spLocks noGrp="1"/>
          </p:cNvSpPr>
          <p:nvPr>
            <p:ph type="sldNum" sz="quarter" idx="12"/>
          </p:nvPr>
        </p:nvSpPr>
        <p:spPr/>
        <p:txBody>
          <a:bodyPr/>
          <a:lstStyle/>
          <a:p>
            <a:fld id="{0BA123D7-C207-43CF-AB37-8BA86A530F9F}" type="slidenum">
              <a:rPr lang="zh-CN" altLang="en-US" smtClean="0"/>
              <a:pPr/>
              <a:t>32</a:t>
            </a:fld>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3FB49DD4-3022-4CDF-9735-FB155062FC8B}"/>
                  </a:ext>
                </a:extLst>
              </p:cNvPr>
              <p:cNvSpPr>
                <a:spLocks noGrp="1"/>
              </p:cNvSpPr>
              <p:nvPr>
                <p:ph sz="quarter" idx="13"/>
              </p:nvPr>
            </p:nvSpPr>
            <p:spPr/>
            <p:txBody>
              <a:bodyPr/>
              <a:lstStyle/>
              <a:p>
                <a:pPr lvl="1"/>
                <a:r>
                  <a:rPr lang="en-US" altLang="zh-CN" dirty="0"/>
                  <a:t> K may (or may not) be in E[]</a:t>
                </a:r>
              </a:p>
              <a:p>
                <a:pPr lvl="2"/>
                <a:r>
                  <a:rPr lang="en-US" altLang="zh-CN" dirty="0"/>
                  <a:t>  </a:t>
                </a:r>
                <a:r>
                  <a:rPr lang="zh-CN" altLang="en-US" dirty="0"/>
                  <a:t>假设 </a:t>
                </a:r>
                <a:r>
                  <a:rPr lang="en-US" altLang="zh-CN" dirty="0"/>
                  <a:t>K is in E </a:t>
                </a:r>
                <a:r>
                  <a:rPr lang="zh-CN" altLang="en-US" dirty="0"/>
                  <a:t>的概率为 </a:t>
                </a:r>
                <a:r>
                  <a:rPr lang="en-US" altLang="zh-CN" dirty="0"/>
                  <a:t>q</a:t>
                </a:r>
              </a:p>
              <a:p>
                <a:pPr marL="566928" lvl="3" indent="0">
                  <a:buNone/>
                </a:pPr>
                <a:endParaRPr lang="en-US" altLang="zh-CN" dirty="0"/>
              </a:p>
              <a:p>
                <a:pPr lvl="1"/>
                <a:r>
                  <a:rPr lang="en-US" altLang="zh-CN" dirty="0"/>
                  <a:t>  </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𝑞</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𝑞</m:t>
                        </m:r>
                      </m:e>
                    </m:d>
                    <m:r>
                      <a:rPr lang="en-US" altLang="zh-CN" b="0" i="1" smtClean="0">
                        <a:latin typeface="Cambria Math" panose="02040503050406030204" pitchFamily="18" charset="0"/>
                      </a:rPr>
                      <m:t>𝑛</m:t>
                    </m:r>
                  </m:oMath>
                </a14:m>
                <a:endParaRPr lang="zh-CN" altLang="en-US" dirty="0"/>
              </a:p>
            </p:txBody>
          </p:sp>
        </mc:Choice>
        <mc:Fallback xmlns="">
          <p:sp>
            <p:nvSpPr>
              <p:cNvPr id="6" name="内容占位符 5">
                <a:extLst>
                  <a:ext uri="{FF2B5EF4-FFF2-40B4-BE49-F238E27FC236}">
                    <a16:creationId xmlns:a16="http://schemas.microsoft.com/office/drawing/2014/main" id="{3FB49DD4-3022-4CDF-9735-FB155062FC8B}"/>
                  </a:ext>
                </a:extLst>
              </p:cNvPr>
              <p:cNvSpPr>
                <a:spLocks noGrp="1" noRot="1" noChangeAspect="1" noMove="1" noResize="1" noEditPoints="1" noAdjustHandles="1" noChangeArrowheads="1" noChangeShapeType="1" noTextEdit="1"/>
              </p:cNvSpPr>
              <p:nvPr>
                <p:ph sz="quarter" idx="13"/>
              </p:nvPr>
            </p:nvSpPr>
            <p:spPr>
              <a:blipFill>
                <a:blip r:embed="rId2"/>
                <a:stretch>
                  <a:fillRect t="-2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0842249"/>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8D32E-300C-4ABE-9546-A106C0202DA8}"/>
              </a:ext>
            </a:extLst>
          </p:cNvPr>
          <p:cNvSpPr>
            <a:spLocks noGrp="1"/>
          </p:cNvSpPr>
          <p:nvPr>
            <p:ph type="title"/>
          </p:nvPr>
        </p:nvSpPr>
        <p:spPr/>
        <p:txBody>
          <a:bodyPr/>
          <a:lstStyle/>
          <a:p>
            <a:r>
              <a:rPr lang="zh-CN" altLang="en-US" dirty="0"/>
              <a:t>算法分析</a:t>
            </a:r>
          </a:p>
        </p:txBody>
      </p:sp>
      <p:sp>
        <p:nvSpPr>
          <p:cNvPr id="3" name="日期占位符 2">
            <a:extLst>
              <a:ext uri="{FF2B5EF4-FFF2-40B4-BE49-F238E27FC236}">
                <a16:creationId xmlns:a16="http://schemas.microsoft.com/office/drawing/2014/main" id="{C57296FB-419F-4810-9836-CE7412814278}"/>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FCC7F87A-0341-4776-954B-1829BFBC7D75}"/>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6FFA3A88-9F3E-47CC-9C44-8E57008D81B3}"/>
              </a:ext>
            </a:extLst>
          </p:cNvPr>
          <p:cNvSpPr>
            <a:spLocks noGrp="1"/>
          </p:cNvSpPr>
          <p:nvPr>
            <p:ph type="sldNum" sz="quarter" idx="12"/>
          </p:nvPr>
        </p:nvSpPr>
        <p:spPr/>
        <p:txBody>
          <a:bodyPr/>
          <a:lstStyle/>
          <a:p>
            <a:fld id="{0BA123D7-C207-43CF-AB37-8BA86A530F9F}" type="slidenum">
              <a:rPr lang="zh-CN" altLang="en-US" smtClean="0"/>
              <a:pPr/>
              <a:t>33</a:t>
            </a:fld>
            <a:endParaRPr lang="zh-CN" altLang="en-US" dirty="0"/>
          </a:p>
        </p:txBody>
      </p:sp>
      <p:sp>
        <p:nvSpPr>
          <p:cNvPr id="6" name="内容占位符 5">
            <a:extLst>
              <a:ext uri="{FF2B5EF4-FFF2-40B4-BE49-F238E27FC236}">
                <a16:creationId xmlns:a16="http://schemas.microsoft.com/office/drawing/2014/main" id="{E22C43E6-3B82-413E-946A-7BEBFC2E173B}"/>
              </a:ext>
            </a:extLst>
          </p:cNvPr>
          <p:cNvSpPr>
            <a:spLocks noGrp="1"/>
          </p:cNvSpPr>
          <p:nvPr>
            <p:ph sz="quarter" idx="13"/>
          </p:nvPr>
        </p:nvSpPr>
        <p:spPr/>
        <p:txBody>
          <a:bodyPr/>
          <a:lstStyle/>
          <a:p>
            <a:pPr lvl="1"/>
            <a:r>
              <a:rPr lang="en-US" altLang="zh-CN" dirty="0"/>
              <a:t>  Advanced topics</a:t>
            </a:r>
          </a:p>
          <a:p>
            <a:pPr lvl="2"/>
            <a:r>
              <a:rPr lang="en-US" altLang="zh-CN" dirty="0"/>
              <a:t>  </a:t>
            </a:r>
            <a:r>
              <a:rPr lang="zh-CN" altLang="en-US" dirty="0"/>
              <a:t>下界分析（选择）</a:t>
            </a:r>
            <a:endParaRPr lang="en-US" altLang="zh-CN" dirty="0"/>
          </a:p>
          <a:p>
            <a:pPr lvl="2"/>
            <a:r>
              <a:rPr lang="en-US" altLang="zh-CN" dirty="0"/>
              <a:t>  </a:t>
            </a:r>
            <a:r>
              <a:rPr lang="zh-CN" altLang="en-US" dirty="0"/>
              <a:t>最优性 （</a:t>
            </a:r>
            <a:r>
              <a:rPr lang="en-US" altLang="zh-CN" dirty="0"/>
              <a:t>Greedy, DP</a:t>
            </a:r>
            <a:r>
              <a:rPr lang="zh-CN" altLang="en-US" dirty="0"/>
              <a:t>）</a:t>
            </a:r>
            <a:endParaRPr lang="en-US" altLang="zh-CN" dirty="0"/>
          </a:p>
          <a:p>
            <a:pPr lvl="2"/>
            <a:r>
              <a:rPr lang="en-US" altLang="zh-CN" dirty="0"/>
              <a:t>  </a:t>
            </a:r>
            <a:r>
              <a:rPr lang="zh-CN" altLang="en-US" dirty="0"/>
              <a:t>计算复杂性</a:t>
            </a:r>
            <a:endParaRPr lang="en-US" altLang="zh-CN" dirty="0"/>
          </a:p>
          <a:p>
            <a:pPr lvl="2"/>
            <a:r>
              <a:rPr lang="en-US" altLang="zh-CN" dirty="0"/>
              <a:t>  </a:t>
            </a:r>
            <a:r>
              <a:rPr lang="zh-CN" altLang="en-US" dirty="0"/>
              <a:t>近似</a:t>
            </a:r>
            <a:r>
              <a:rPr lang="en-US" altLang="zh-CN" dirty="0"/>
              <a:t>/</a:t>
            </a:r>
            <a:r>
              <a:rPr lang="zh-CN" altLang="en-US" dirty="0"/>
              <a:t>随机</a:t>
            </a:r>
            <a:r>
              <a:rPr lang="en-US" altLang="zh-CN" dirty="0"/>
              <a:t>/</a:t>
            </a:r>
            <a:r>
              <a:rPr lang="zh-CN" altLang="en-US" dirty="0"/>
              <a:t>概率算法</a:t>
            </a:r>
          </a:p>
        </p:txBody>
      </p:sp>
    </p:spTree>
    <p:extLst>
      <p:ext uri="{BB962C8B-B14F-4D97-AF65-F5344CB8AC3E}">
        <p14:creationId xmlns:p14="http://schemas.microsoft.com/office/powerpoint/2010/main" val="584062255"/>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BB3830-99D6-475F-875E-AAE100AB7A4A}"/>
              </a:ext>
            </a:extLst>
          </p:cNvPr>
          <p:cNvSpPr>
            <a:spLocks noGrp="1"/>
          </p:cNvSpPr>
          <p:nvPr>
            <p:ph type="dt" sz="half" idx="10"/>
          </p:nvPr>
        </p:nvSpPr>
        <p:spPr/>
        <p:txBody>
          <a:bodyPr/>
          <a:lstStyle/>
          <a:p>
            <a:fld id="{D05C0551-C981-4099-BDBC-53C45C27B925}" type="datetime1">
              <a:rPr lang="zh-CN" altLang="en-US" smtClean="0"/>
              <a:t>2021/10/4</a:t>
            </a:fld>
            <a:endParaRPr lang="zh-CN" altLang="en-US" dirty="0"/>
          </a:p>
        </p:txBody>
      </p:sp>
      <p:sp>
        <p:nvSpPr>
          <p:cNvPr id="3" name="页脚占位符 2">
            <a:extLst>
              <a:ext uri="{FF2B5EF4-FFF2-40B4-BE49-F238E27FC236}">
                <a16:creationId xmlns:a16="http://schemas.microsoft.com/office/drawing/2014/main" id="{B1277930-8168-4D91-A0C1-0952F3FFF86D}"/>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4" name="灯片编号占位符 3">
            <a:extLst>
              <a:ext uri="{FF2B5EF4-FFF2-40B4-BE49-F238E27FC236}">
                <a16:creationId xmlns:a16="http://schemas.microsoft.com/office/drawing/2014/main" id="{FEEC5812-8A48-4730-A4E1-0571099EA3F3}"/>
              </a:ext>
            </a:extLst>
          </p:cNvPr>
          <p:cNvSpPr>
            <a:spLocks noGrp="1"/>
          </p:cNvSpPr>
          <p:nvPr>
            <p:ph type="sldNum" sz="quarter" idx="12"/>
          </p:nvPr>
        </p:nvSpPr>
        <p:spPr/>
        <p:txBody>
          <a:bodyPr/>
          <a:lstStyle/>
          <a:p>
            <a:fld id="{0BA123D7-C207-43CF-AB37-8BA86A530F9F}" type="slidenum">
              <a:rPr lang="zh-CN" altLang="en-US" smtClean="0"/>
              <a:pPr/>
              <a:t>34</a:t>
            </a:fld>
            <a:endParaRPr lang="zh-CN" altLang="en-US" dirty="0"/>
          </a:p>
        </p:txBody>
      </p:sp>
    </p:spTree>
    <p:extLst>
      <p:ext uri="{BB962C8B-B14F-4D97-AF65-F5344CB8AC3E}">
        <p14:creationId xmlns:p14="http://schemas.microsoft.com/office/powerpoint/2010/main" val="100485357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7D2F2-B0AD-453B-87A3-E4768E3AD557}"/>
              </a:ext>
            </a:extLst>
          </p:cNvPr>
          <p:cNvSpPr>
            <a:spLocks noGrp="1"/>
          </p:cNvSpPr>
          <p:nvPr>
            <p:ph type="title"/>
          </p:nvPr>
        </p:nvSpPr>
        <p:spPr/>
        <p:txBody>
          <a:bodyPr/>
          <a:lstStyle/>
          <a:p>
            <a:r>
              <a:rPr lang="zh-CN" altLang="en-US" dirty="0"/>
              <a:t>课程大纲</a:t>
            </a:r>
          </a:p>
        </p:txBody>
      </p:sp>
      <p:sp>
        <p:nvSpPr>
          <p:cNvPr id="3" name="日期占位符 2">
            <a:extLst>
              <a:ext uri="{FF2B5EF4-FFF2-40B4-BE49-F238E27FC236}">
                <a16:creationId xmlns:a16="http://schemas.microsoft.com/office/drawing/2014/main" id="{D60297FA-252C-4088-88E4-DF0179FFFDEC}"/>
              </a:ext>
            </a:extLst>
          </p:cNvPr>
          <p:cNvSpPr>
            <a:spLocks noGrp="1"/>
          </p:cNvSpPr>
          <p:nvPr>
            <p:ph type="dt" sz="half" idx="10"/>
          </p:nvPr>
        </p:nvSpPr>
        <p:spPr/>
        <p:txBody>
          <a:bodyPr/>
          <a:lstStyle/>
          <a:p>
            <a:fld id="{3A514432-1987-4C08-8224-1BE6EFB59D58}"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0F354701-0EFD-4604-8361-EA8B6AE5106B}"/>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F3F9D4CB-95A8-4A0D-B95E-E03352939B88}"/>
              </a:ext>
            </a:extLst>
          </p:cNvPr>
          <p:cNvSpPr>
            <a:spLocks noGrp="1"/>
          </p:cNvSpPr>
          <p:nvPr>
            <p:ph type="sldNum" sz="quarter" idx="12"/>
          </p:nvPr>
        </p:nvSpPr>
        <p:spPr/>
        <p:txBody>
          <a:bodyPr/>
          <a:lstStyle/>
          <a:p>
            <a:fld id="{0BA123D7-C207-43CF-AB37-8BA86A530F9F}" type="slidenum">
              <a:rPr lang="zh-CN" altLang="en-US" smtClean="0"/>
              <a:pPr/>
              <a:t>4</a:t>
            </a:fld>
            <a:endParaRPr lang="zh-CN" altLang="en-US" dirty="0"/>
          </a:p>
        </p:txBody>
      </p:sp>
      <p:grpSp>
        <p:nvGrpSpPr>
          <p:cNvPr id="6" name="组合 5">
            <a:extLst>
              <a:ext uri="{FF2B5EF4-FFF2-40B4-BE49-F238E27FC236}">
                <a16:creationId xmlns:a16="http://schemas.microsoft.com/office/drawing/2014/main" id="{3FF566A7-F97A-44EB-AC30-B9AE080285BA}"/>
              </a:ext>
            </a:extLst>
          </p:cNvPr>
          <p:cNvGrpSpPr/>
          <p:nvPr/>
        </p:nvGrpSpPr>
        <p:grpSpPr>
          <a:xfrm>
            <a:off x="1741714" y="1524000"/>
            <a:ext cx="8477924" cy="4600546"/>
            <a:chOff x="1277360" y="725711"/>
            <a:chExt cx="8942278" cy="5223789"/>
          </a:xfrm>
        </p:grpSpPr>
        <p:sp>
          <p:nvSpPr>
            <p:cNvPr id="7" name="矩形 6">
              <a:extLst>
                <a:ext uri="{FF2B5EF4-FFF2-40B4-BE49-F238E27FC236}">
                  <a16:creationId xmlns:a16="http://schemas.microsoft.com/office/drawing/2014/main" id="{AA013B4F-482F-4F02-A6EA-1479526EAEC4}"/>
                </a:ext>
              </a:extLst>
            </p:cNvPr>
            <p:cNvSpPr/>
            <p:nvPr/>
          </p:nvSpPr>
          <p:spPr>
            <a:xfrm>
              <a:off x="2952414" y="1643265"/>
              <a:ext cx="1161283" cy="1366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分治</a:t>
              </a:r>
            </a:p>
          </p:txBody>
        </p:sp>
        <p:sp>
          <p:nvSpPr>
            <p:cNvPr id="8" name="矩形 7">
              <a:extLst>
                <a:ext uri="{FF2B5EF4-FFF2-40B4-BE49-F238E27FC236}">
                  <a16:creationId xmlns:a16="http://schemas.microsoft.com/office/drawing/2014/main" id="{BBA71000-7AF1-40A1-8F8F-D6D8BB4B78F7}"/>
                </a:ext>
              </a:extLst>
            </p:cNvPr>
            <p:cNvSpPr/>
            <p:nvPr/>
          </p:nvSpPr>
          <p:spPr>
            <a:xfrm>
              <a:off x="4214193" y="1643265"/>
              <a:ext cx="1404730" cy="4331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排序</a:t>
              </a:r>
            </a:p>
          </p:txBody>
        </p:sp>
        <p:sp>
          <p:nvSpPr>
            <p:cNvPr id="9" name="矩形 8">
              <a:extLst>
                <a:ext uri="{FF2B5EF4-FFF2-40B4-BE49-F238E27FC236}">
                  <a16:creationId xmlns:a16="http://schemas.microsoft.com/office/drawing/2014/main" id="{5211CDDD-710D-4641-844A-D85702B00BC9}"/>
                </a:ext>
              </a:extLst>
            </p:cNvPr>
            <p:cNvSpPr/>
            <p:nvPr/>
          </p:nvSpPr>
          <p:spPr>
            <a:xfrm>
              <a:off x="4214193" y="2156509"/>
              <a:ext cx="1404730" cy="4331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选择</a:t>
              </a:r>
            </a:p>
          </p:txBody>
        </p:sp>
        <p:sp>
          <p:nvSpPr>
            <p:cNvPr id="10" name="矩形 9">
              <a:extLst>
                <a:ext uri="{FF2B5EF4-FFF2-40B4-BE49-F238E27FC236}">
                  <a16:creationId xmlns:a16="http://schemas.microsoft.com/office/drawing/2014/main" id="{9D95478A-C599-4410-8B5E-7874C5A5AC4D}"/>
                </a:ext>
              </a:extLst>
            </p:cNvPr>
            <p:cNvSpPr/>
            <p:nvPr/>
          </p:nvSpPr>
          <p:spPr>
            <a:xfrm>
              <a:off x="4214193" y="2669753"/>
              <a:ext cx="1404730" cy="34013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查找</a:t>
              </a:r>
            </a:p>
          </p:txBody>
        </p:sp>
        <p:sp>
          <p:nvSpPr>
            <p:cNvPr id="11" name="矩形 10">
              <a:extLst>
                <a:ext uri="{FF2B5EF4-FFF2-40B4-BE49-F238E27FC236}">
                  <a16:creationId xmlns:a16="http://schemas.microsoft.com/office/drawing/2014/main" id="{188DAFD8-E51A-4693-8342-8C0540148A93}"/>
                </a:ext>
              </a:extLst>
            </p:cNvPr>
            <p:cNvSpPr/>
            <p:nvPr/>
          </p:nvSpPr>
          <p:spPr>
            <a:xfrm>
              <a:off x="2952414" y="3319665"/>
              <a:ext cx="1161283" cy="1366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蛮力</a:t>
              </a:r>
            </a:p>
          </p:txBody>
        </p:sp>
        <p:sp>
          <p:nvSpPr>
            <p:cNvPr id="12" name="矩形 11">
              <a:extLst>
                <a:ext uri="{FF2B5EF4-FFF2-40B4-BE49-F238E27FC236}">
                  <a16:creationId xmlns:a16="http://schemas.microsoft.com/office/drawing/2014/main" id="{64357351-BDFE-4A9A-AE2A-CC79B8045EF2}"/>
                </a:ext>
              </a:extLst>
            </p:cNvPr>
            <p:cNvSpPr/>
            <p:nvPr/>
          </p:nvSpPr>
          <p:spPr>
            <a:xfrm>
              <a:off x="4214193" y="3319665"/>
              <a:ext cx="1404730" cy="4331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排序</a:t>
              </a:r>
            </a:p>
          </p:txBody>
        </p:sp>
        <p:sp>
          <p:nvSpPr>
            <p:cNvPr id="13" name="矩形 12">
              <a:extLst>
                <a:ext uri="{FF2B5EF4-FFF2-40B4-BE49-F238E27FC236}">
                  <a16:creationId xmlns:a16="http://schemas.microsoft.com/office/drawing/2014/main" id="{DA804780-8D40-4DAF-93B6-F1B2D38165EC}"/>
                </a:ext>
              </a:extLst>
            </p:cNvPr>
            <p:cNvSpPr/>
            <p:nvPr/>
          </p:nvSpPr>
          <p:spPr>
            <a:xfrm>
              <a:off x="4214193" y="3832909"/>
              <a:ext cx="1404730" cy="4331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选择</a:t>
              </a:r>
            </a:p>
          </p:txBody>
        </p:sp>
        <p:sp>
          <p:nvSpPr>
            <p:cNvPr id="14" name="矩形 13">
              <a:extLst>
                <a:ext uri="{FF2B5EF4-FFF2-40B4-BE49-F238E27FC236}">
                  <a16:creationId xmlns:a16="http://schemas.microsoft.com/office/drawing/2014/main" id="{5D6BC9F2-2EAC-4E5C-8238-2B639BECD060}"/>
                </a:ext>
              </a:extLst>
            </p:cNvPr>
            <p:cNvSpPr/>
            <p:nvPr/>
          </p:nvSpPr>
          <p:spPr>
            <a:xfrm>
              <a:off x="4214193" y="4346153"/>
              <a:ext cx="1404730" cy="34013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查找</a:t>
              </a:r>
            </a:p>
          </p:txBody>
        </p:sp>
        <p:cxnSp>
          <p:nvCxnSpPr>
            <p:cNvPr id="15" name="直接箭头连接符 14">
              <a:extLst>
                <a:ext uri="{FF2B5EF4-FFF2-40B4-BE49-F238E27FC236}">
                  <a16:creationId xmlns:a16="http://schemas.microsoft.com/office/drawing/2014/main" id="{38FE85F2-E0A7-455B-AFD8-FB35DE720AA1}"/>
                </a:ext>
              </a:extLst>
            </p:cNvPr>
            <p:cNvCxnSpPr>
              <a:cxnSpLocks/>
            </p:cNvCxnSpPr>
            <p:nvPr/>
          </p:nvCxnSpPr>
          <p:spPr>
            <a:xfrm>
              <a:off x="2265810" y="5341253"/>
              <a:ext cx="79538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48E7E31-61C0-4F48-8607-6A75F12D1D3E}"/>
                </a:ext>
              </a:extLst>
            </p:cNvPr>
            <p:cNvCxnSpPr>
              <a:cxnSpLocks/>
            </p:cNvCxnSpPr>
            <p:nvPr/>
          </p:nvCxnSpPr>
          <p:spPr>
            <a:xfrm flipV="1">
              <a:off x="2265810" y="725711"/>
              <a:ext cx="0" cy="46155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7D3F4041-D0FB-4830-A013-5B11802AE5F3}"/>
                </a:ext>
              </a:extLst>
            </p:cNvPr>
            <p:cNvSpPr/>
            <p:nvPr/>
          </p:nvSpPr>
          <p:spPr>
            <a:xfrm>
              <a:off x="7733610" y="3280225"/>
              <a:ext cx="1404730" cy="136662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图遍历</a:t>
              </a:r>
            </a:p>
          </p:txBody>
        </p:sp>
        <p:sp>
          <p:nvSpPr>
            <p:cNvPr id="18" name="矩形 17">
              <a:extLst>
                <a:ext uri="{FF2B5EF4-FFF2-40B4-BE49-F238E27FC236}">
                  <a16:creationId xmlns:a16="http://schemas.microsoft.com/office/drawing/2014/main" id="{823B3439-8728-496F-ABC9-724C87A7D521}"/>
                </a:ext>
              </a:extLst>
            </p:cNvPr>
            <p:cNvSpPr/>
            <p:nvPr/>
          </p:nvSpPr>
          <p:spPr>
            <a:xfrm>
              <a:off x="6273277" y="3292217"/>
              <a:ext cx="1404730" cy="61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t>DF</a:t>
              </a:r>
              <a:r>
                <a:rPr lang="en-US" altLang="zh-CN" sz="2000" dirty="0"/>
                <a:t>S</a:t>
              </a:r>
              <a:endParaRPr lang="zh-CN" altLang="en-US" sz="2000" dirty="0"/>
            </a:p>
          </p:txBody>
        </p:sp>
        <p:sp>
          <p:nvSpPr>
            <p:cNvPr id="19" name="矩形 18">
              <a:extLst>
                <a:ext uri="{FF2B5EF4-FFF2-40B4-BE49-F238E27FC236}">
                  <a16:creationId xmlns:a16="http://schemas.microsoft.com/office/drawing/2014/main" id="{3B436D2F-3859-47F5-BBE7-E6B2C51D70C8}"/>
                </a:ext>
              </a:extLst>
            </p:cNvPr>
            <p:cNvSpPr/>
            <p:nvPr/>
          </p:nvSpPr>
          <p:spPr>
            <a:xfrm>
              <a:off x="6273277" y="4029288"/>
              <a:ext cx="1404730" cy="61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BFS</a:t>
              </a:r>
              <a:endParaRPr lang="zh-CN" altLang="en-US" sz="2000" dirty="0"/>
            </a:p>
          </p:txBody>
        </p:sp>
        <p:sp>
          <p:nvSpPr>
            <p:cNvPr id="20" name="矩形 19">
              <a:extLst>
                <a:ext uri="{FF2B5EF4-FFF2-40B4-BE49-F238E27FC236}">
                  <a16:creationId xmlns:a16="http://schemas.microsoft.com/office/drawing/2014/main" id="{B8FD61B4-4709-44E0-99EC-A6EE3A6A8967}"/>
                </a:ext>
              </a:extLst>
            </p:cNvPr>
            <p:cNvSpPr/>
            <p:nvPr/>
          </p:nvSpPr>
          <p:spPr>
            <a:xfrm>
              <a:off x="6273277" y="1673325"/>
              <a:ext cx="1404730" cy="61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动态规划</a:t>
              </a:r>
            </a:p>
          </p:txBody>
        </p:sp>
        <p:sp>
          <p:nvSpPr>
            <p:cNvPr id="21" name="矩形 20">
              <a:extLst>
                <a:ext uri="{FF2B5EF4-FFF2-40B4-BE49-F238E27FC236}">
                  <a16:creationId xmlns:a16="http://schemas.microsoft.com/office/drawing/2014/main" id="{00854044-A529-4B97-94AB-0186165EE94F}"/>
                </a:ext>
              </a:extLst>
            </p:cNvPr>
            <p:cNvSpPr/>
            <p:nvPr/>
          </p:nvSpPr>
          <p:spPr>
            <a:xfrm>
              <a:off x="6273277" y="2410396"/>
              <a:ext cx="1404730" cy="61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贪心</a:t>
              </a:r>
            </a:p>
          </p:txBody>
        </p:sp>
        <p:sp>
          <p:nvSpPr>
            <p:cNvPr id="22" name="矩形 21">
              <a:extLst>
                <a:ext uri="{FF2B5EF4-FFF2-40B4-BE49-F238E27FC236}">
                  <a16:creationId xmlns:a16="http://schemas.microsoft.com/office/drawing/2014/main" id="{13BECB29-9F9A-478E-8570-80DE9EF3574F}"/>
                </a:ext>
              </a:extLst>
            </p:cNvPr>
            <p:cNvSpPr/>
            <p:nvPr/>
          </p:nvSpPr>
          <p:spPr>
            <a:xfrm>
              <a:off x="7733610" y="1674944"/>
              <a:ext cx="1404730" cy="61756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最短路径</a:t>
              </a:r>
            </a:p>
          </p:txBody>
        </p:sp>
        <p:sp>
          <p:nvSpPr>
            <p:cNvPr id="23" name="矩形 22">
              <a:extLst>
                <a:ext uri="{FF2B5EF4-FFF2-40B4-BE49-F238E27FC236}">
                  <a16:creationId xmlns:a16="http://schemas.microsoft.com/office/drawing/2014/main" id="{F9E9C2D7-358E-42F7-8053-69729EA8ED8E}"/>
                </a:ext>
              </a:extLst>
            </p:cNvPr>
            <p:cNvSpPr/>
            <p:nvPr/>
          </p:nvSpPr>
          <p:spPr>
            <a:xfrm>
              <a:off x="7733610" y="2412015"/>
              <a:ext cx="1404730" cy="61756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最小生成树</a:t>
              </a:r>
              <a:endParaRPr lang="en-US" altLang="zh-CN" sz="1600" dirty="0"/>
            </a:p>
            <a:p>
              <a:pPr algn="ctr"/>
              <a:r>
                <a:rPr lang="zh-CN" altLang="en-US" sz="1600" dirty="0"/>
                <a:t>最短路径</a:t>
              </a:r>
            </a:p>
          </p:txBody>
        </p:sp>
        <p:sp>
          <p:nvSpPr>
            <p:cNvPr id="24" name="文本框 23">
              <a:extLst>
                <a:ext uri="{FF2B5EF4-FFF2-40B4-BE49-F238E27FC236}">
                  <a16:creationId xmlns:a16="http://schemas.microsoft.com/office/drawing/2014/main" id="{EA524EFD-C5C1-451B-9F9C-0725FAC6F680}"/>
                </a:ext>
              </a:extLst>
            </p:cNvPr>
            <p:cNvSpPr txBox="1"/>
            <p:nvPr/>
          </p:nvSpPr>
          <p:spPr>
            <a:xfrm>
              <a:off x="9032323" y="5459281"/>
              <a:ext cx="739219" cy="454314"/>
            </a:xfrm>
            <a:prstGeom prst="rect">
              <a:avLst/>
            </a:prstGeom>
            <a:noFill/>
          </p:spPr>
          <p:txBody>
            <a:bodyPr wrap="none" rtlCol="0">
              <a:spAutoFit/>
            </a:bodyPr>
            <a:lstStyle/>
            <a:p>
              <a:r>
                <a:rPr lang="zh-CN" altLang="en-US" sz="2000" b="1" dirty="0">
                  <a:solidFill>
                    <a:srgbClr val="FF9933"/>
                  </a:solidFill>
                </a:rPr>
                <a:t>问题</a:t>
              </a:r>
            </a:p>
          </p:txBody>
        </p:sp>
        <p:sp>
          <p:nvSpPr>
            <p:cNvPr id="25" name="文本框 24">
              <a:extLst>
                <a:ext uri="{FF2B5EF4-FFF2-40B4-BE49-F238E27FC236}">
                  <a16:creationId xmlns:a16="http://schemas.microsoft.com/office/drawing/2014/main" id="{6BB253B9-A207-4A86-B439-5E76AA46B94E}"/>
                </a:ext>
              </a:extLst>
            </p:cNvPr>
            <p:cNvSpPr txBox="1"/>
            <p:nvPr/>
          </p:nvSpPr>
          <p:spPr>
            <a:xfrm>
              <a:off x="1403975" y="1000535"/>
              <a:ext cx="739219" cy="454314"/>
            </a:xfrm>
            <a:prstGeom prst="rect">
              <a:avLst/>
            </a:prstGeom>
            <a:noFill/>
          </p:spPr>
          <p:txBody>
            <a:bodyPr wrap="none" rtlCol="0">
              <a:spAutoFit/>
            </a:bodyPr>
            <a:lstStyle/>
            <a:p>
              <a:r>
                <a:rPr lang="zh-CN" altLang="en-US" sz="2000" b="1" dirty="0">
                  <a:solidFill>
                    <a:srgbClr val="FF9933"/>
                  </a:solidFill>
                </a:rPr>
                <a:t>策略</a:t>
              </a:r>
            </a:p>
          </p:txBody>
        </p:sp>
        <p:sp>
          <p:nvSpPr>
            <p:cNvPr id="26" name="矩形 25">
              <a:extLst>
                <a:ext uri="{FF2B5EF4-FFF2-40B4-BE49-F238E27FC236}">
                  <a16:creationId xmlns:a16="http://schemas.microsoft.com/office/drawing/2014/main" id="{705A97B2-87D5-40D4-8184-CD166F3895DB}"/>
                </a:ext>
              </a:extLst>
            </p:cNvPr>
            <p:cNvSpPr/>
            <p:nvPr/>
          </p:nvSpPr>
          <p:spPr>
            <a:xfrm>
              <a:off x="3836210" y="5248626"/>
              <a:ext cx="866668" cy="167922"/>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矩形 26">
              <a:extLst>
                <a:ext uri="{FF2B5EF4-FFF2-40B4-BE49-F238E27FC236}">
                  <a16:creationId xmlns:a16="http://schemas.microsoft.com/office/drawing/2014/main" id="{641ECE91-7B9A-4D41-8A27-8A39EF09797B}"/>
                </a:ext>
              </a:extLst>
            </p:cNvPr>
            <p:cNvSpPr/>
            <p:nvPr/>
          </p:nvSpPr>
          <p:spPr>
            <a:xfrm>
              <a:off x="7244673" y="5248626"/>
              <a:ext cx="866668" cy="167922"/>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矩形 27">
              <a:extLst>
                <a:ext uri="{FF2B5EF4-FFF2-40B4-BE49-F238E27FC236}">
                  <a16:creationId xmlns:a16="http://schemas.microsoft.com/office/drawing/2014/main" id="{2F28DB2A-6012-4996-BC47-6893919575EF}"/>
                </a:ext>
              </a:extLst>
            </p:cNvPr>
            <p:cNvSpPr/>
            <p:nvPr/>
          </p:nvSpPr>
          <p:spPr>
            <a:xfrm rot="16200000">
              <a:off x="1824187" y="3941069"/>
              <a:ext cx="866668" cy="176437"/>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9" name="矩形 28">
              <a:extLst>
                <a:ext uri="{FF2B5EF4-FFF2-40B4-BE49-F238E27FC236}">
                  <a16:creationId xmlns:a16="http://schemas.microsoft.com/office/drawing/2014/main" id="{45530863-DC36-4411-944B-6D474343815D}"/>
                </a:ext>
              </a:extLst>
            </p:cNvPr>
            <p:cNvSpPr/>
            <p:nvPr/>
          </p:nvSpPr>
          <p:spPr>
            <a:xfrm rot="16200000">
              <a:off x="1824190" y="2280198"/>
              <a:ext cx="866668" cy="176437"/>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 name="文本框 29">
              <a:extLst>
                <a:ext uri="{FF2B5EF4-FFF2-40B4-BE49-F238E27FC236}">
                  <a16:creationId xmlns:a16="http://schemas.microsoft.com/office/drawing/2014/main" id="{E1C3D873-AE04-4A2D-B6C3-C00E485B826D}"/>
                </a:ext>
              </a:extLst>
            </p:cNvPr>
            <p:cNvSpPr txBox="1"/>
            <p:nvPr/>
          </p:nvSpPr>
          <p:spPr>
            <a:xfrm>
              <a:off x="1277361" y="3781098"/>
              <a:ext cx="739219" cy="454314"/>
            </a:xfrm>
            <a:prstGeom prst="rect">
              <a:avLst/>
            </a:prstGeom>
            <a:noFill/>
          </p:spPr>
          <p:txBody>
            <a:bodyPr wrap="none" rtlCol="0">
              <a:spAutoFit/>
            </a:bodyPr>
            <a:lstStyle/>
            <a:p>
              <a:r>
                <a:rPr lang="zh-CN" altLang="en-US" sz="2000" b="1" dirty="0">
                  <a:solidFill>
                    <a:schemeClr val="accent2">
                      <a:lumMod val="75000"/>
                    </a:schemeClr>
                  </a:solidFill>
                </a:rPr>
                <a:t>遍历</a:t>
              </a:r>
            </a:p>
          </p:txBody>
        </p:sp>
        <p:sp>
          <p:nvSpPr>
            <p:cNvPr id="31" name="文本框 30">
              <a:extLst>
                <a:ext uri="{FF2B5EF4-FFF2-40B4-BE49-F238E27FC236}">
                  <a16:creationId xmlns:a16="http://schemas.microsoft.com/office/drawing/2014/main" id="{127FFDFB-42B4-4DEC-B90E-65B252A1A915}"/>
                </a:ext>
              </a:extLst>
            </p:cNvPr>
            <p:cNvSpPr txBox="1"/>
            <p:nvPr/>
          </p:nvSpPr>
          <p:spPr>
            <a:xfrm>
              <a:off x="1277360" y="2128420"/>
              <a:ext cx="739219" cy="454314"/>
            </a:xfrm>
            <a:prstGeom prst="rect">
              <a:avLst/>
            </a:prstGeom>
            <a:noFill/>
          </p:spPr>
          <p:txBody>
            <a:bodyPr wrap="none" rtlCol="0">
              <a:spAutoFit/>
            </a:bodyPr>
            <a:lstStyle/>
            <a:p>
              <a:r>
                <a:rPr lang="zh-CN" altLang="en-US" sz="2000" b="1" dirty="0">
                  <a:solidFill>
                    <a:schemeClr val="accent2">
                      <a:lumMod val="75000"/>
                    </a:schemeClr>
                  </a:solidFill>
                </a:rPr>
                <a:t>优化</a:t>
              </a:r>
            </a:p>
          </p:txBody>
        </p:sp>
        <p:sp>
          <p:nvSpPr>
            <p:cNvPr id="32" name="文本框 31">
              <a:extLst>
                <a:ext uri="{FF2B5EF4-FFF2-40B4-BE49-F238E27FC236}">
                  <a16:creationId xmlns:a16="http://schemas.microsoft.com/office/drawing/2014/main" id="{613ABFD8-0E2D-42B0-937D-5BADE64DE1C1}"/>
                </a:ext>
              </a:extLst>
            </p:cNvPr>
            <p:cNvSpPr txBox="1"/>
            <p:nvPr/>
          </p:nvSpPr>
          <p:spPr>
            <a:xfrm>
              <a:off x="4045224" y="5495186"/>
              <a:ext cx="467000" cy="454314"/>
            </a:xfrm>
            <a:prstGeom prst="rect">
              <a:avLst/>
            </a:prstGeom>
            <a:noFill/>
          </p:spPr>
          <p:txBody>
            <a:bodyPr wrap="none" rtlCol="0">
              <a:spAutoFit/>
            </a:bodyPr>
            <a:lstStyle/>
            <a:p>
              <a:r>
                <a:rPr lang="zh-CN" altLang="en-US" sz="2000" b="1" dirty="0">
                  <a:solidFill>
                    <a:schemeClr val="accent2">
                      <a:lumMod val="75000"/>
                    </a:schemeClr>
                  </a:solidFill>
                </a:rPr>
                <a:t>序</a:t>
              </a:r>
            </a:p>
          </p:txBody>
        </p:sp>
        <p:sp>
          <p:nvSpPr>
            <p:cNvPr id="33" name="文本框 32">
              <a:extLst>
                <a:ext uri="{FF2B5EF4-FFF2-40B4-BE49-F238E27FC236}">
                  <a16:creationId xmlns:a16="http://schemas.microsoft.com/office/drawing/2014/main" id="{0C1AEADB-FBA4-4275-B392-B827CA90A9F0}"/>
                </a:ext>
              </a:extLst>
            </p:cNvPr>
            <p:cNvSpPr txBox="1"/>
            <p:nvPr/>
          </p:nvSpPr>
          <p:spPr>
            <a:xfrm>
              <a:off x="7459500" y="5491182"/>
              <a:ext cx="467000" cy="454313"/>
            </a:xfrm>
            <a:prstGeom prst="rect">
              <a:avLst/>
            </a:prstGeom>
            <a:noFill/>
          </p:spPr>
          <p:txBody>
            <a:bodyPr wrap="none" rtlCol="0">
              <a:spAutoFit/>
            </a:bodyPr>
            <a:lstStyle/>
            <a:p>
              <a:r>
                <a:rPr lang="zh-CN" altLang="en-US" sz="2000" b="1" dirty="0">
                  <a:solidFill>
                    <a:schemeClr val="accent2">
                      <a:lumMod val="75000"/>
                    </a:schemeClr>
                  </a:solidFill>
                </a:rPr>
                <a:t>图</a:t>
              </a:r>
            </a:p>
          </p:txBody>
        </p:sp>
      </p:grpSp>
      <p:sp>
        <p:nvSpPr>
          <p:cNvPr id="34" name="矩形: 圆角 33">
            <a:extLst>
              <a:ext uri="{FF2B5EF4-FFF2-40B4-BE49-F238E27FC236}">
                <a16:creationId xmlns:a16="http://schemas.microsoft.com/office/drawing/2014/main" id="{118F0185-7399-4D98-B3E1-829AE416AF83}"/>
              </a:ext>
            </a:extLst>
          </p:cNvPr>
          <p:cNvSpPr/>
          <p:nvPr/>
        </p:nvSpPr>
        <p:spPr>
          <a:xfrm>
            <a:off x="3175519" y="2108828"/>
            <a:ext cx="6186246" cy="314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t>算法设计与分析</a:t>
            </a:r>
          </a:p>
        </p:txBody>
      </p:sp>
    </p:spTree>
    <p:extLst>
      <p:ext uri="{BB962C8B-B14F-4D97-AF65-F5344CB8AC3E}">
        <p14:creationId xmlns:p14="http://schemas.microsoft.com/office/powerpoint/2010/main" val="20591550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280DA-DDF8-42D7-8799-4581190F2571}"/>
              </a:ext>
            </a:extLst>
          </p:cNvPr>
          <p:cNvSpPr>
            <a:spLocks noGrp="1"/>
          </p:cNvSpPr>
          <p:nvPr>
            <p:ph type="title"/>
          </p:nvPr>
        </p:nvSpPr>
        <p:spPr/>
        <p:txBody>
          <a:bodyPr/>
          <a:lstStyle/>
          <a:p>
            <a:r>
              <a:rPr lang="zh-CN" altLang="en-US" dirty="0"/>
              <a:t>课程大纲</a:t>
            </a:r>
          </a:p>
        </p:txBody>
      </p:sp>
      <p:sp>
        <p:nvSpPr>
          <p:cNvPr id="3" name="日期占位符 2">
            <a:extLst>
              <a:ext uri="{FF2B5EF4-FFF2-40B4-BE49-F238E27FC236}">
                <a16:creationId xmlns:a16="http://schemas.microsoft.com/office/drawing/2014/main" id="{00A985DD-9A60-4E98-9355-FE365EBE85F6}"/>
              </a:ext>
            </a:extLst>
          </p:cNvPr>
          <p:cNvSpPr>
            <a:spLocks noGrp="1"/>
          </p:cNvSpPr>
          <p:nvPr>
            <p:ph type="dt" sz="half" idx="10"/>
          </p:nvPr>
        </p:nvSpPr>
        <p:spPr/>
        <p:txBody>
          <a:bodyPr/>
          <a:lstStyle/>
          <a:p>
            <a:fld id="{91C3D64E-AFC5-4CF2-A9E4-85EC04A7AB3B}"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790ECF14-DC08-410B-AC27-D6F0AAA69964}"/>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AB8EC6EE-F70B-4728-B554-B4D7924A221B}"/>
              </a:ext>
            </a:extLst>
          </p:cNvPr>
          <p:cNvSpPr>
            <a:spLocks noGrp="1"/>
          </p:cNvSpPr>
          <p:nvPr>
            <p:ph type="sldNum" sz="quarter" idx="12"/>
          </p:nvPr>
        </p:nvSpPr>
        <p:spPr/>
        <p:txBody>
          <a:bodyPr/>
          <a:lstStyle/>
          <a:p>
            <a:fld id="{0BA123D7-C207-43CF-AB37-8BA86A530F9F}" type="slidenum">
              <a:rPr lang="zh-CN" altLang="en-US" smtClean="0"/>
              <a:pPr/>
              <a:t>5</a:t>
            </a:fld>
            <a:endParaRPr lang="zh-CN" altLang="en-US" dirty="0"/>
          </a:p>
        </p:txBody>
      </p:sp>
      <p:sp>
        <p:nvSpPr>
          <p:cNvPr id="6" name="矩形 5">
            <a:extLst>
              <a:ext uri="{FF2B5EF4-FFF2-40B4-BE49-F238E27FC236}">
                <a16:creationId xmlns:a16="http://schemas.microsoft.com/office/drawing/2014/main" id="{76E4C8A6-9685-481A-862F-85166756BEC2}"/>
              </a:ext>
            </a:extLst>
          </p:cNvPr>
          <p:cNvSpPr/>
          <p:nvPr/>
        </p:nvSpPr>
        <p:spPr>
          <a:xfrm>
            <a:off x="2080587" y="2497092"/>
            <a:ext cx="3737112" cy="250466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b"/>
          <a:lstStyle/>
          <a:p>
            <a:pPr algn="ctr"/>
            <a:r>
              <a:rPr lang="zh-CN" altLang="en-US" sz="2400" dirty="0"/>
              <a:t>从遍历到优化</a:t>
            </a:r>
          </a:p>
        </p:txBody>
      </p:sp>
      <p:pic>
        <p:nvPicPr>
          <p:cNvPr id="7" name="图片 6">
            <a:extLst>
              <a:ext uri="{FF2B5EF4-FFF2-40B4-BE49-F238E27FC236}">
                <a16:creationId xmlns:a16="http://schemas.microsoft.com/office/drawing/2014/main" id="{1FDBA576-4752-4817-9468-8C555CDE906B}"/>
              </a:ext>
            </a:extLst>
          </p:cNvPr>
          <p:cNvPicPr>
            <a:picLocks noChangeAspect="1"/>
          </p:cNvPicPr>
          <p:nvPr/>
        </p:nvPicPr>
        <p:blipFill>
          <a:blip r:embed="rId2"/>
          <a:stretch>
            <a:fillRect/>
          </a:stretch>
        </p:blipFill>
        <p:spPr>
          <a:xfrm>
            <a:off x="2361898" y="2737952"/>
            <a:ext cx="3174490" cy="1817062"/>
          </a:xfrm>
          <a:prstGeom prst="rect">
            <a:avLst/>
          </a:prstGeom>
        </p:spPr>
      </p:pic>
      <p:sp>
        <p:nvSpPr>
          <p:cNvPr id="8" name="矩形 7">
            <a:extLst>
              <a:ext uri="{FF2B5EF4-FFF2-40B4-BE49-F238E27FC236}">
                <a16:creationId xmlns:a16="http://schemas.microsoft.com/office/drawing/2014/main" id="{1888ADAE-AAC9-4807-977E-2C40021D9DF6}"/>
              </a:ext>
            </a:extLst>
          </p:cNvPr>
          <p:cNvSpPr/>
          <p:nvPr/>
        </p:nvSpPr>
        <p:spPr>
          <a:xfrm>
            <a:off x="6099010" y="2497092"/>
            <a:ext cx="3737112" cy="1205947"/>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分析策略</a:t>
            </a:r>
          </a:p>
        </p:txBody>
      </p:sp>
      <p:sp>
        <p:nvSpPr>
          <p:cNvPr id="9" name="矩形 8">
            <a:extLst>
              <a:ext uri="{FF2B5EF4-FFF2-40B4-BE49-F238E27FC236}">
                <a16:creationId xmlns:a16="http://schemas.microsoft.com/office/drawing/2014/main" id="{08B128D1-36CA-4E84-BA2A-844417945483}"/>
              </a:ext>
            </a:extLst>
          </p:cNvPr>
          <p:cNvSpPr/>
          <p:nvPr/>
        </p:nvSpPr>
        <p:spPr>
          <a:xfrm>
            <a:off x="6099010" y="3952041"/>
            <a:ext cx="3737112" cy="10497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数据结构</a:t>
            </a:r>
          </a:p>
        </p:txBody>
      </p:sp>
      <p:sp>
        <p:nvSpPr>
          <p:cNvPr id="10" name="矩形 9">
            <a:extLst>
              <a:ext uri="{FF2B5EF4-FFF2-40B4-BE49-F238E27FC236}">
                <a16:creationId xmlns:a16="http://schemas.microsoft.com/office/drawing/2014/main" id="{766E57E6-1EAA-41AA-BD4B-208C591D56C3}"/>
              </a:ext>
            </a:extLst>
          </p:cNvPr>
          <p:cNvSpPr/>
          <p:nvPr/>
        </p:nvSpPr>
        <p:spPr>
          <a:xfrm>
            <a:off x="2080586" y="5250754"/>
            <a:ext cx="7755535" cy="67586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计算模型</a:t>
            </a:r>
          </a:p>
        </p:txBody>
      </p:sp>
      <p:sp>
        <p:nvSpPr>
          <p:cNvPr id="11" name="矩形 10">
            <a:extLst>
              <a:ext uri="{FF2B5EF4-FFF2-40B4-BE49-F238E27FC236}">
                <a16:creationId xmlns:a16="http://schemas.microsoft.com/office/drawing/2014/main" id="{64AC9ADB-ED72-4381-90CE-0ED4B516CC98}"/>
              </a:ext>
            </a:extLst>
          </p:cNvPr>
          <p:cNvSpPr/>
          <p:nvPr/>
        </p:nvSpPr>
        <p:spPr>
          <a:xfrm>
            <a:off x="2080586" y="1626163"/>
            <a:ext cx="7755535" cy="67586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计算复杂性</a:t>
            </a:r>
          </a:p>
        </p:txBody>
      </p:sp>
    </p:spTree>
    <p:extLst>
      <p:ext uri="{BB962C8B-B14F-4D97-AF65-F5344CB8AC3E}">
        <p14:creationId xmlns:p14="http://schemas.microsoft.com/office/powerpoint/2010/main" val="308934032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5FE1F-1E01-4B4C-A5D0-3F5BE68812DE}"/>
              </a:ext>
            </a:extLst>
          </p:cNvPr>
          <p:cNvSpPr>
            <a:spLocks noGrp="1"/>
          </p:cNvSpPr>
          <p:nvPr>
            <p:ph type="title"/>
          </p:nvPr>
        </p:nvSpPr>
        <p:spPr/>
        <p:txBody>
          <a:bodyPr/>
          <a:lstStyle/>
          <a:p>
            <a:r>
              <a:rPr lang="zh-CN" altLang="en-US" dirty="0"/>
              <a:t>课程大纲</a:t>
            </a:r>
          </a:p>
        </p:txBody>
      </p:sp>
      <p:sp>
        <p:nvSpPr>
          <p:cNvPr id="3" name="日期占位符 2">
            <a:extLst>
              <a:ext uri="{FF2B5EF4-FFF2-40B4-BE49-F238E27FC236}">
                <a16:creationId xmlns:a16="http://schemas.microsoft.com/office/drawing/2014/main" id="{B5D2A7A1-E656-4EE5-A861-428D5744543F}"/>
              </a:ext>
            </a:extLst>
          </p:cNvPr>
          <p:cNvSpPr>
            <a:spLocks noGrp="1"/>
          </p:cNvSpPr>
          <p:nvPr>
            <p:ph type="dt" sz="half" idx="10"/>
          </p:nvPr>
        </p:nvSpPr>
        <p:spPr/>
        <p:txBody>
          <a:bodyPr/>
          <a:lstStyle/>
          <a:p>
            <a:fld id="{3E359400-1BF8-4B49-88E9-D833D16B6C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3544DBEE-24AC-4F29-92E3-EC5845710A75}"/>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F85ED7C7-4ABF-452C-9ABF-90F42EF1A489}"/>
              </a:ext>
            </a:extLst>
          </p:cNvPr>
          <p:cNvSpPr>
            <a:spLocks noGrp="1"/>
          </p:cNvSpPr>
          <p:nvPr>
            <p:ph type="sldNum" sz="quarter" idx="12"/>
          </p:nvPr>
        </p:nvSpPr>
        <p:spPr/>
        <p:txBody>
          <a:bodyPr/>
          <a:lstStyle/>
          <a:p>
            <a:fld id="{0BA123D7-C207-43CF-AB37-8BA86A530F9F}" type="slidenum">
              <a:rPr lang="zh-CN" altLang="en-US" smtClean="0"/>
              <a:pPr/>
              <a:t>6</a:t>
            </a:fld>
            <a:endParaRPr lang="zh-CN" altLang="en-US" dirty="0"/>
          </a:p>
        </p:txBody>
      </p:sp>
      <p:pic>
        <p:nvPicPr>
          <p:cNvPr id="12" name="图片 11">
            <a:extLst>
              <a:ext uri="{FF2B5EF4-FFF2-40B4-BE49-F238E27FC236}">
                <a16:creationId xmlns:a16="http://schemas.microsoft.com/office/drawing/2014/main" id="{BB16385F-80AD-4B3D-9E6C-C1D12E2FB031}"/>
              </a:ext>
            </a:extLst>
          </p:cNvPr>
          <p:cNvPicPr>
            <a:picLocks noChangeAspect="1"/>
          </p:cNvPicPr>
          <p:nvPr/>
        </p:nvPicPr>
        <p:blipFill>
          <a:blip r:embed="rId2"/>
          <a:stretch>
            <a:fillRect/>
          </a:stretch>
        </p:blipFill>
        <p:spPr>
          <a:xfrm>
            <a:off x="4100762" y="2419476"/>
            <a:ext cx="3990476" cy="2019048"/>
          </a:xfrm>
          <a:prstGeom prst="rect">
            <a:avLst/>
          </a:prstGeom>
        </p:spPr>
      </p:pic>
      <p:pic>
        <p:nvPicPr>
          <p:cNvPr id="14" name="图片 13">
            <a:extLst>
              <a:ext uri="{FF2B5EF4-FFF2-40B4-BE49-F238E27FC236}">
                <a16:creationId xmlns:a16="http://schemas.microsoft.com/office/drawing/2014/main" id="{DB85DEFF-0A7A-43F8-90A2-EFCF28A3C2C3}"/>
              </a:ext>
            </a:extLst>
          </p:cNvPr>
          <p:cNvPicPr>
            <a:picLocks noChangeAspect="1"/>
          </p:cNvPicPr>
          <p:nvPr/>
        </p:nvPicPr>
        <p:blipFill>
          <a:blip r:embed="rId3"/>
          <a:stretch>
            <a:fillRect/>
          </a:stretch>
        </p:blipFill>
        <p:spPr>
          <a:xfrm>
            <a:off x="2581714" y="1665130"/>
            <a:ext cx="7028571" cy="4247619"/>
          </a:xfrm>
          <a:prstGeom prst="rect">
            <a:avLst/>
          </a:prstGeom>
        </p:spPr>
      </p:pic>
      <p:pic>
        <p:nvPicPr>
          <p:cNvPr id="16" name="图片 15">
            <a:extLst>
              <a:ext uri="{FF2B5EF4-FFF2-40B4-BE49-F238E27FC236}">
                <a16:creationId xmlns:a16="http://schemas.microsoft.com/office/drawing/2014/main" id="{65160869-4BB7-4A22-925F-0253743B7DDA}"/>
              </a:ext>
            </a:extLst>
          </p:cNvPr>
          <p:cNvPicPr>
            <a:picLocks noChangeAspect="1"/>
          </p:cNvPicPr>
          <p:nvPr/>
        </p:nvPicPr>
        <p:blipFill>
          <a:blip r:embed="rId4"/>
          <a:stretch>
            <a:fillRect/>
          </a:stretch>
        </p:blipFill>
        <p:spPr>
          <a:xfrm>
            <a:off x="4296811" y="2703224"/>
            <a:ext cx="3333333" cy="2171429"/>
          </a:xfrm>
          <a:prstGeom prst="rect">
            <a:avLst/>
          </a:prstGeom>
        </p:spPr>
      </p:pic>
      <p:pic>
        <p:nvPicPr>
          <p:cNvPr id="18" name="图片 17">
            <a:extLst>
              <a:ext uri="{FF2B5EF4-FFF2-40B4-BE49-F238E27FC236}">
                <a16:creationId xmlns:a16="http://schemas.microsoft.com/office/drawing/2014/main" id="{9BCAB0FB-A0D8-473C-A21B-0B5A0365FB1F}"/>
              </a:ext>
            </a:extLst>
          </p:cNvPr>
          <p:cNvPicPr>
            <a:picLocks noChangeAspect="1"/>
          </p:cNvPicPr>
          <p:nvPr/>
        </p:nvPicPr>
        <p:blipFill>
          <a:blip r:embed="rId5"/>
          <a:stretch>
            <a:fillRect/>
          </a:stretch>
        </p:blipFill>
        <p:spPr>
          <a:xfrm>
            <a:off x="3777762" y="2789921"/>
            <a:ext cx="4371429" cy="1866667"/>
          </a:xfrm>
          <a:prstGeom prst="rect">
            <a:avLst/>
          </a:prstGeom>
        </p:spPr>
      </p:pic>
    </p:spTree>
    <p:extLst>
      <p:ext uri="{BB962C8B-B14F-4D97-AF65-F5344CB8AC3E}">
        <p14:creationId xmlns:p14="http://schemas.microsoft.com/office/powerpoint/2010/main" val="5568590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3A89-4147-4655-9312-7DDBF5DF2F4A}"/>
              </a:ext>
            </a:extLst>
          </p:cNvPr>
          <p:cNvSpPr>
            <a:spLocks noGrp="1"/>
          </p:cNvSpPr>
          <p:nvPr>
            <p:ph type="title"/>
          </p:nvPr>
        </p:nvSpPr>
        <p:spPr/>
        <p:txBody>
          <a:bodyPr/>
          <a:lstStyle/>
          <a:p>
            <a:r>
              <a:rPr lang="zh-CN" altLang="en-US" dirty="0"/>
              <a:t>教材</a:t>
            </a:r>
          </a:p>
        </p:txBody>
      </p:sp>
      <p:sp>
        <p:nvSpPr>
          <p:cNvPr id="3" name="日期占位符 2">
            <a:extLst>
              <a:ext uri="{FF2B5EF4-FFF2-40B4-BE49-F238E27FC236}">
                <a16:creationId xmlns:a16="http://schemas.microsoft.com/office/drawing/2014/main" id="{A8B8C86C-7C68-4EE5-A03A-C210FA6BDE38}"/>
              </a:ext>
            </a:extLst>
          </p:cNvPr>
          <p:cNvSpPr>
            <a:spLocks noGrp="1"/>
          </p:cNvSpPr>
          <p:nvPr>
            <p:ph type="dt" sz="half" idx="10"/>
          </p:nvPr>
        </p:nvSpPr>
        <p:spPr/>
        <p:txBody>
          <a:bodyPr/>
          <a:lstStyle/>
          <a:p>
            <a:fld id="{C8E57B4B-9812-410E-8911-110E06A286AE}"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FAB61904-2407-492E-9B74-78477180479A}"/>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3684DD70-3225-4B7E-84E5-0693D5C6C995}"/>
              </a:ext>
            </a:extLst>
          </p:cNvPr>
          <p:cNvSpPr>
            <a:spLocks noGrp="1"/>
          </p:cNvSpPr>
          <p:nvPr>
            <p:ph type="sldNum" sz="quarter" idx="12"/>
          </p:nvPr>
        </p:nvSpPr>
        <p:spPr/>
        <p:txBody>
          <a:bodyPr/>
          <a:lstStyle/>
          <a:p>
            <a:fld id="{0BA123D7-C207-43CF-AB37-8BA86A530F9F}" type="slidenum">
              <a:rPr lang="zh-CN" altLang="en-US" smtClean="0"/>
              <a:pPr/>
              <a:t>7</a:t>
            </a:fld>
            <a:endParaRPr lang="zh-CN" altLang="en-US" dirty="0"/>
          </a:p>
        </p:txBody>
      </p:sp>
      <p:sp>
        <p:nvSpPr>
          <p:cNvPr id="6" name="内容占位符 3">
            <a:extLst>
              <a:ext uri="{FF2B5EF4-FFF2-40B4-BE49-F238E27FC236}">
                <a16:creationId xmlns:a16="http://schemas.microsoft.com/office/drawing/2014/main" id="{424100DD-0775-4730-9233-A9AB5E6A669A}"/>
              </a:ext>
            </a:extLst>
          </p:cNvPr>
          <p:cNvSpPr txBox="1">
            <a:spLocks/>
          </p:cNvSpPr>
          <p:nvPr/>
        </p:nvSpPr>
        <p:spPr>
          <a:xfrm>
            <a:off x="1097280" y="1734438"/>
            <a:ext cx="10058400" cy="424732"/>
          </a:xfrm>
          <a:prstGeom prst="rect">
            <a:avLst/>
          </a:prstGeom>
          <a:noFill/>
        </p:spPr>
        <p:txBody>
          <a:bodyPr wrap="square">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u"/>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buFont typeface="Wingdings" panose="05000000000000000000" pitchFamily="2" charset="2"/>
              <a:buChar char="p"/>
            </a:pPr>
            <a:r>
              <a:rPr lang="zh-CN" altLang="en-US" dirty="0"/>
              <a:t>  黄宇</a:t>
            </a:r>
            <a:r>
              <a:rPr lang="en-US" altLang="zh-CN" dirty="0"/>
              <a:t>. </a:t>
            </a:r>
            <a:r>
              <a:rPr lang="zh-CN" altLang="en-US" dirty="0"/>
              <a:t>算法设计与分析（第</a:t>
            </a:r>
            <a:r>
              <a:rPr lang="en-US" altLang="zh-CN" dirty="0"/>
              <a:t>2</a:t>
            </a:r>
            <a:r>
              <a:rPr lang="zh-CN" altLang="en-US" dirty="0"/>
              <a:t>版）</a:t>
            </a:r>
            <a:r>
              <a:rPr lang="en-US" altLang="zh-CN" dirty="0"/>
              <a:t>. </a:t>
            </a:r>
            <a:r>
              <a:rPr lang="zh-CN" altLang="en-US" dirty="0"/>
              <a:t>机械工业出版社</a:t>
            </a:r>
            <a:r>
              <a:rPr lang="en-US" altLang="zh-CN" dirty="0"/>
              <a:t>.</a:t>
            </a:r>
          </a:p>
        </p:txBody>
      </p:sp>
      <p:pic>
        <p:nvPicPr>
          <p:cNvPr id="7" name="Picture 8">
            <a:extLst>
              <a:ext uri="{FF2B5EF4-FFF2-40B4-BE49-F238E27FC236}">
                <a16:creationId xmlns:a16="http://schemas.microsoft.com/office/drawing/2014/main" id="{C6070BA1-2058-4281-A9C7-49BCDB596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485" y="2435122"/>
            <a:ext cx="2327029" cy="325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1227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B0097-6B1C-4802-8F81-691D3BECB7BD}"/>
              </a:ext>
            </a:extLst>
          </p:cNvPr>
          <p:cNvSpPr>
            <a:spLocks noGrp="1"/>
          </p:cNvSpPr>
          <p:nvPr>
            <p:ph type="title"/>
          </p:nvPr>
        </p:nvSpPr>
        <p:spPr/>
        <p:txBody>
          <a:bodyPr/>
          <a:lstStyle/>
          <a:p>
            <a:r>
              <a:rPr lang="zh-CN" altLang="en-US" dirty="0"/>
              <a:t>参考书</a:t>
            </a:r>
          </a:p>
        </p:txBody>
      </p:sp>
      <p:sp>
        <p:nvSpPr>
          <p:cNvPr id="3" name="日期占位符 2">
            <a:extLst>
              <a:ext uri="{FF2B5EF4-FFF2-40B4-BE49-F238E27FC236}">
                <a16:creationId xmlns:a16="http://schemas.microsoft.com/office/drawing/2014/main" id="{4213E4F2-E129-495F-BFBE-3784DC4E9498}"/>
              </a:ext>
            </a:extLst>
          </p:cNvPr>
          <p:cNvSpPr>
            <a:spLocks noGrp="1"/>
          </p:cNvSpPr>
          <p:nvPr>
            <p:ph type="dt" sz="half" idx="10"/>
          </p:nvPr>
        </p:nvSpPr>
        <p:spPr/>
        <p:txBody>
          <a:bodyPr/>
          <a:lstStyle/>
          <a:p>
            <a:fld id="{D25FD53E-FCC5-4D03-827A-066D649499B3}" type="datetime1">
              <a:rPr lang="zh-CN" altLang="en-US" smtClean="0"/>
              <a:t>2021/10/4</a:t>
            </a:fld>
            <a:endParaRPr lang="zh-CN" altLang="en-US" dirty="0"/>
          </a:p>
        </p:txBody>
      </p:sp>
      <p:sp>
        <p:nvSpPr>
          <p:cNvPr id="4" name="页脚占位符 3">
            <a:extLst>
              <a:ext uri="{FF2B5EF4-FFF2-40B4-BE49-F238E27FC236}">
                <a16:creationId xmlns:a16="http://schemas.microsoft.com/office/drawing/2014/main" id="{11919A5D-DA10-45F8-9827-CC2B7D05C8B1}"/>
              </a:ext>
            </a:extLst>
          </p:cNvPr>
          <p:cNvSpPr>
            <a:spLocks noGrp="1"/>
          </p:cNvSpPr>
          <p:nvPr>
            <p:ph type="ftr" sz="quarter" idx="11"/>
          </p:nvPr>
        </p:nvSpPr>
        <p:spPr/>
        <p:txBody>
          <a:bodyPr/>
          <a:lstStyle/>
          <a:p>
            <a:r>
              <a:rPr lang="de-DE" altLang="zh-CN"/>
              <a:t>Wei li. ALGORITHM DESIGN AND ANALYSIS</a:t>
            </a:r>
            <a:endParaRPr lang="zh-CN" altLang="en-US" dirty="0"/>
          </a:p>
        </p:txBody>
      </p:sp>
      <p:sp>
        <p:nvSpPr>
          <p:cNvPr id="5" name="灯片编号占位符 4">
            <a:extLst>
              <a:ext uri="{FF2B5EF4-FFF2-40B4-BE49-F238E27FC236}">
                <a16:creationId xmlns:a16="http://schemas.microsoft.com/office/drawing/2014/main" id="{D5F9709B-83F2-4916-81D7-ABAB81E760E9}"/>
              </a:ext>
            </a:extLst>
          </p:cNvPr>
          <p:cNvSpPr>
            <a:spLocks noGrp="1"/>
          </p:cNvSpPr>
          <p:nvPr>
            <p:ph type="sldNum" sz="quarter" idx="12"/>
          </p:nvPr>
        </p:nvSpPr>
        <p:spPr/>
        <p:txBody>
          <a:bodyPr/>
          <a:lstStyle/>
          <a:p>
            <a:fld id="{0BA123D7-C207-43CF-AB37-8BA86A530F9F}" type="slidenum">
              <a:rPr lang="zh-CN" altLang="en-US" smtClean="0"/>
              <a:pPr/>
              <a:t>8</a:t>
            </a:fld>
            <a:endParaRPr lang="zh-CN" altLang="en-US" dirty="0"/>
          </a:p>
        </p:txBody>
      </p:sp>
      <p:sp>
        <p:nvSpPr>
          <p:cNvPr id="6" name="内容占位符 3">
            <a:extLst>
              <a:ext uri="{FF2B5EF4-FFF2-40B4-BE49-F238E27FC236}">
                <a16:creationId xmlns:a16="http://schemas.microsoft.com/office/drawing/2014/main" id="{4FEA0043-519F-4277-9ED7-AF3F528168A8}"/>
              </a:ext>
            </a:extLst>
          </p:cNvPr>
          <p:cNvSpPr txBox="1">
            <a:spLocks/>
          </p:cNvSpPr>
          <p:nvPr/>
        </p:nvSpPr>
        <p:spPr>
          <a:xfrm>
            <a:off x="1097280" y="1604539"/>
            <a:ext cx="10058400" cy="1089529"/>
          </a:xfrm>
          <a:prstGeom prst="rect">
            <a:avLst/>
          </a:prstGeom>
          <a:noFill/>
        </p:spPr>
        <p:txBody>
          <a:bodyPr wrap="square">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u"/>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buFont typeface="Wingdings" panose="05000000000000000000" pitchFamily="2" charset="2"/>
              <a:buChar char="p"/>
            </a:pPr>
            <a:r>
              <a:rPr lang="en-US" altLang="zh-CN" dirty="0">
                <a:latin typeface="+mn-ea"/>
              </a:rPr>
              <a:t>  Introduction to Algorithms</a:t>
            </a:r>
          </a:p>
          <a:p>
            <a:pPr>
              <a:spcBef>
                <a:spcPts val="0"/>
              </a:spcBef>
              <a:spcAft>
                <a:spcPts val="0"/>
              </a:spcAft>
              <a:buFont typeface="Wingdings" panose="05000000000000000000" pitchFamily="2" charset="2"/>
              <a:buChar char="p"/>
            </a:pPr>
            <a:r>
              <a:rPr lang="en-US" altLang="zh-CN" dirty="0">
                <a:latin typeface="+mn-ea"/>
              </a:rPr>
              <a:t>  Algorithm Design</a:t>
            </a:r>
          </a:p>
          <a:p>
            <a:pPr>
              <a:spcBef>
                <a:spcPts val="0"/>
              </a:spcBef>
              <a:spcAft>
                <a:spcPts val="0"/>
              </a:spcAft>
              <a:buFont typeface="Wingdings" panose="05000000000000000000" pitchFamily="2" charset="2"/>
              <a:buChar char="p"/>
            </a:pPr>
            <a:r>
              <a:rPr lang="en-US" altLang="zh-CN" dirty="0">
                <a:latin typeface="+mn-ea"/>
              </a:rPr>
              <a:t>  Algorithms</a:t>
            </a:r>
          </a:p>
        </p:txBody>
      </p:sp>
      <p:pic>
        <p:nvPicPr>
          <p:cNvPr id="7" name="Picture 2">
            <a:extLst>
              <a:ext uri="{FF2B5EF4-FFF2-40B4-BE49-F238E27FC236}">
                <a16:creationId xmlns:a16="http://schemas.microsoft.com/office/drawing/2014/main" id="{A1B690FA-E170-4239-AA9B-8087D5514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541" y="3097144"/>
            <a:ext cx="2325342" cy="27476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51AA125D-6238-4DBA-943A-2C4E30BFC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111" y="2995325"/>
            <a:ext cx="2231541" cy="27964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347AD9A3-44CC-49D5-A4A0-60F781A765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1880" y="3008577"/>
            <a:ext cx="2231541" cy="292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0862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5A1E1-9609-43F8-A7F2-763B51B1EC8A}"/>
              </a:ext>
            </a:extLst>
          </p:cNvPr>
          <p:cNvSpPr>
            <a:spLocks noGrp="1"/>
          </p:cNvSpPr>
          <p:nvPr>
            <p:ph type="title"/>
          </p:nvPr>
        </p:nvSpPr>
        <p:spPr>
          <a:xfrm>
            <a:off x="457200" y="918900"/>
            <a:ext cx="2534194" cy="973184"/>
          </a:xfrm>
        </p:spPr>
        <p:txBody>
          <a:bodyPr/>
          <a:lstStyle/>
          <a:p>
            <a:r>
              <a:rPr lang="en-US" altLang="zh-CN" dirty="0"/>
              <a:t>Lecture 1</a:t>
            </a:r>
            <a:endParaRPr lang="zh-CN" altLang="en-US" dirty="0"/>
          </a:p>
        </p:txBody>
      </p:sp>
      <p:sp>
        <p:nvSpPr>
          <p:cNvPr id="4" name="日期占位符 3">
            <a:extLst>
              <a:ext uri="{FF2B5EF4-FFF2-40B4-BE49-F238E27FC236}">
                <a16:creationId xmlns:a16="http://schemas.microsoft.com/office/drawing/2014/main" id="{1FAB401A-B4C7-45AB-B8FE-38C7E61FFEFA}"/>
              </a:ext>
            </a:extLst>
          </p:cNvPr>
          <p:cNvSpPr>
            <a:spLocks noGrp="1"/>
          </p:cNvSpPr>
          <p:nvPr>
            <p:ph type="dt" sz="half" idx="10"/>
          </p:nvPr>
        </p:nvSpPr>
        <p:spPr>
          <a:xfrm>
            <a:off x="465512" y="6459785"/>
            <a:ext cx="2618510" cy="365125"/>
          </a:xfrm>
        </p:spPr>
        <p:txBody>
          <a:bodyPr/>
          <a:lstStyle/>
          <a:p>
            <a:fld id="{8CCF0729-7D76-4129-819D-8643AC6A4B36}" type="datetime1">
              <a:rPr lang="zh-CN" altLang="en-US" smtClean="0"/>
              <a:pPr/>
              <a:t>2021/10/4</a:t>
            </a:fld>
            <a:endParaRPr lang="zh-CN" altLang="en-US" dirty="0"/>
          </a:p>
        </p:txBody>
      </p:sp>
      <p:sp>
        <p:nvSpPr>
          <p:cNvPr id="5" name="页脚占位符 4">
            <a:extLst>
              <a:ext uri="{FF2B5EF4-FFF2-40B4-BE49-F238E27FC236}">
                <a16:creationId xmlns:a16="http://schemas.microsoft.com/office/drawing/2014/main" id="{2B46A78B-3C9F-4F74-AA81-307416715136}"/>
              </a:ext>
            </a:extLst>
          </p:cNvPr>
          <p:cNvSpPr>
            <a:spLocks noGrp="1"/>
          </p:cNvSpPr>
          <p:nvPr>
            <p:ph type="ftr" sz="quarter" idx="11"/>
          </p:nvPr>
        </p:nvSpPr>
        <p:spPr>
          <a:xfrm>
            <a:off x="4536394" y="6416672"/>
            <a:ext cx="6298566" cy="408238"/>
          </a:xfrm>
        </p:spPr>
        <p:txBody>
          <a:bodyPr/>
          <a:lstStyle/>
          <a:p>
            <a:r>
              <a:rPr lang="de-DE" altLang="zh-CN"/>
              <a:t>Wei li. ALGORITHM DESIGN AND ANALYSIS</a:t>
            </a:r>
            <a:endParaRPr lang="zh-CN" altLang="en-US" dirty="0"/>
          </a:p>
        </p:txBody>
      </p:sp>
      <p:sp>
        <p:nvSpPr>
          <p:cNvPr id="6" name="灯片编号占位符 5">
            <a:extLst>
              <a:ext uri="{FF2B5EF4-FFF2-40B4-BE49-F238E27FC236}">
                <a16:creationId xmlns:a16="http://schemas.microsoft.com/office/drawing/2014/main" id="{FE825478-5FCB-471D-85F7-4471CCBB2044}"/>
              </a:ext>
            </a:extLst>
          </p:cNvPr>
          <p:cNvSpPr>
            <a:spLocks noGrp="1"/>
          </p:cNvSpPr>
          <p:nvPr>
            <p:ph type="sldNum" sz="quarter" idx="12"/>
          </p:nvPr>
        </p:nvSpPr>
        <p:spPr>
          <a:xfrm>
            <a:off x="11169249" y="6416672"/>
            <a:ext cx="689626" cy="441327"/>
          </a:xfrm>
        </p:spPr>
        <p:txBody>
          <a:bodyPr/>
          <a:lstStyle/>
          <a:p>
            <a:fld id="{3009D851-1DE7-4CF2-A021-68C14E69461B}" type="slidenum">
              <a:rPr lang="zh-CN" altLang="en-US" smtClean="0"/>
              <a:pPr/>
              <a:t>9</a:t>
            </a:fld>
            <a:endParaRPr lang="zh-CN" altLang="en-US" dirty="0"/>
          </a:p>
        </p:txBody>
      </p:sp>
      <p:sp>
        <p:nvSpPr>
          <p:cNvPr id="7" name="文本占位符 6">
            <a:extLst>
              <a:ext uri="{FF2B5EF4-FFF2-40B4-BE49-F238E27FC236}">
                <a16:creationId xmlns:a16="http://schemas.microsoft.com/office/drawing/2014/main" id="{D4E5F0A9-2717-4F19-9918-18DAB88FDBAC}"/>
              </a:ext>
            </a:extLst>
          </p:cNvPr>
          <p:cNvSpPr>
            <a:spLocks noGrp="1"/>
          </p:cNvSpPr>
          <p:nvPr>
            <p:ph type="body" sz="quarter" idx="13"/>
          </p:nvPr>
        </p:nvSpPr>
        <p:spPr>
          <a:xfrm>
            <a:off x="3888953" y="516967"/>
            <a:ext cx="4572876" cy="592388"/>
          </a:xfrm>
        </p:spPr>
        <p:txBody>
          <a:bodyPr/>
          <a:lstStyle/>
          <a:p>
            <a:r>
              <a:rPr lang="en-US" altLang="zh-CN" dirty="0"/>
              <a:t>Outline</a:t>
            </a:r>
            <a:endParaRPr lang="zh-CN" altLang="en-US" dirty="0"/>
          </a:p>
        </p:txBody>
      </p:sp>
      <p:sp>
        <p:nvSpPr>
          <p:cNvPr id="8" name="文本占位符 7">
            <a:extLst>
              <a:ext uri="{FF2B5EF4-FFF2-40B4-BE49-F238E27FC236}">
                <a16:creationId xmlns:a16="http://schemas.microsoft.com/office/drawing/2014/main" id="{67578B57-CE69-4487-A6DD-359C444AC07D}"/>
              </a:ext>
            </a:extLst>
          </p:cNvPr>
          <p:cNvSpPr>
            <a:spLocks noGrp="1"/>
          </p:cNvSpPr>
          <p:nvPr>
            <p:ph type="body" sz="quarter" idx="14"/>
          </p:nvPr>
        </p:nvSpPr>
        <p:spPr>
          <a:xfrm>
            <a:off x="4368800" y="1892300"/>
            <a:ext cx="5868988" cy="3738563"/>
          </a:xfrm>
        </p:spPr>
        <p:txBody>
          <a:bodyPr>
            <a:normAutofit/>
          </a:bodyPr>
          <a:lstStyle/>
          <a:p>
            <a:pPr lvl="1"/>
            <a:r>
              <a:rPr lang="zh-CN" altLang="en-US" dirty="0"/>
              <a:t>  算法</a:t>
            </a:r>
            <a:r>
              <a:rPr lang="en-US" altLang="zh-CN" dirty="0"/>
              <a:t>-</a:t>
            </a:r>
            <a:r>
              <a:rPr lang="zh-CN" altLang="en-US" dirty="0"/>
              <a:t>计算的灵魂</a:t>
            </a:r>
            <a:endParaRPr lang="en-US" altLang="zh-CN" dirty="0"/>
          </a:p>
          <a:p>
            <a:pPr lvl="2"/>
            <a:r>
              <a:rPr lang="zh-CN" altLang="en-US" dirty="0"/>
              <a:t>  计算模型</a:t>
            </a:r>
            <a:endParaRPr lang="en-US" altLang="zh-CN" dirty="0"/>
          </a:p>
          <a:p>
            <a:pPr lvl="1"/>
            <a:r>
              <a:rPr lang="en-US" altLang="zh-CN" dirty="0"/>
              <a:t>  </a:t>
            </a:r>
            <a:r>
              <a:rPr lang="zh-CN" altLang="en-US" dirty="0"/>
              <a:t>算法示例</a:t>
            </a:r>
            <a:endParaRPr lang="en-US" altLang="zh-CN" dirty="0"/>
          </a:p>
          <a:p>
            <a:pPr lvl="2"/>
            <a:r>
              <a:rPr lang="en-US" altLang="zh-CN" dirty="0"/>
              <a:t>  </a:t>
            </a:r>
            <a:r>
              <a:rPr lang="zh-CN" altLang="en-US" dirty="0"/>
              <a:t>最大公约数</a:t>
            </a:r>
            <a:endParaRPr lang="en-US" altLang="zh-CN" dirty="0"/>
          </a:p>
          <a:p>
            <a:pPr lvl="2"/>
            <a:r>
              <a:rPr lang="en-US" altLang="zh-CN" dirty="0"/>
              <a:t>  Sequential search</a:t>
            </a:r>
          </a:p>
          <a:p>
            <a:pPr lvl="1"/>
            <a:r>
              <a:rPr lang="en-US" altLang="zh-CN" dirty="0"/>
              <a:t>  </a:t>
            </a:r>
            <a:r>
              <a:rPr lang="zh-CN" altLang="en-US" dirty="0"/>
              <a:t>抽象算法设计与分析</a:t>
            </a:r>
            <a:endParaRPr lang="en-US" altLang="zh-CN" dirty="0"/>
          </a:p>
          <a:p>
            <a:pPr lvl="2"/>
            <a:r>
              <a:rPr lang="en-US" altLang="zh-CN" dirty="0"/>
              <a:t>  </a:t>
            </a:r>
            <a:r>
              <a:rPr lang="zh-CN" altLang="en-US" dirty="0"/>
              <a:t>算法正确性</a:t>
            </a:r>
            <a:endParaRPr lang="en-US" altLang="zh-CN" dirty="0"/>
          </a:p>
          <a:p>
            <a:pPr lvl="2"/>
            <a:r>
              <a:rPr lang="en-US" altLang="zh-CN" dirty="0"/>
              <a:t>  </a:t>
            </a:r>
            <a:r>
              <a:rPr lang="zh-CN" altLang="en-US" dirty="0"/>
              <a:t>最坏</a:t>
            </a:r>
            <a:r>
              <a:rPr lang="en-US" altLang="zh-CN" dirty="0"/>
              <a:t>/</a:t>
            </a:r>
            <a:r>
              <a:rPr lang="zh-CN" altLang="en-US" dirty="0"/>
              <a:t>平均情况代价分析</a:t>
            </a:r>
          </a:p>
        </p:txBody>
      </p:sp>
      <p:sp>
        <p:nvSpPr>
          <p:cNvPr id="3" name="文本占位符 2">
            <a:extLst>
              <a:ext uri="{FF2B5EF4-FFF2-40B4-BE49-F238E27FC236}">
                <a16:creationId xmlns:a16="http://schemas.microsoft.com/office/drawing/2014/main" id="{65439620-DADA-4380-9A00-9116255A833A}"/>
              </a:ext>
            </a:extLst>
          </p:cNvPr>
          <p:cNvSpPr>
            <a:spLocks noGrp="1"/>
          </p:cNvSpPr>
          <p:nvPr>
            <p:ph sz="quarter" idx="15"/>
          </p:nvPr>
        </p:nvSpPr>
        <p:spPr>
          <a:xfrm>
            <a:off x="465512" y="2233613"/>
            <a:ext cx="2525337" cy="2978150"/>
          </a:xfrm>
        </p:spPr>
        <p:txBody>
          <a:bodyPr/>
          <a:lstStyle/>
          <a:p>
            <a:r>
              <a:rPr lang="zh-CN" altLang="en-US" dirty="0"/>
              <a:t>抽象的算法设计与分析</a:t>
            </a:r>
          </a:p>
        </p:txBody>
      </p:sp>
    </p:spTree>
    <p:extLst>
      <p:ext uri="{BB962C8B-B14F-4D97-AF65-F5344CB8AC3E}">
        <p14:creationId xmlns:p14="http://schemas.microsoft.com/office/powerpoint/2010/main" val="1196841494"/>
      </p:ext>
    </p:extLst>
  </p:cSld>
  <p:clrMapOvr>
    <a:masterClrMapping/>
  </p:clrMapOvr>
  <p:transition spd="slow">
    <p:cover/>
  </p:transition>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4615</TotalTime>
  <Words>1322</Words>
  <Application>Microsoft Office PowerPoint</Application>
  <PresentationFormat>宽屏</PresentationFormat>
  <Paragraphs>343</Paragraphs>
  <Slides>34</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Helvetica Neue</vt:lpstr>
      <vt:lpstr>等线</vt:lpstr>
      <vt:lpstr>黑体</vt:lpstr>
      <vt:lpstr>Bodoni MT</vt:lpstr>
      <vt:lpstr>Calibri</vt:lpstr>
      <vt:lpstr>Cambria</vt:lpstr>
      <vt:lpstr>Cambria Math</vt:lpstr>
      <vt:lpstr>Wingdings</vt:lpstr>
      <vt:lpstr>回顾</vt:lpstr>
      <vt:lpstr>算法设计与分析</vt:lpstr>
      <vt:lpstr>Lecture 1</vt:lpstr>
      <vt:lpstr>课程大纲</vt:lpstr>
      <vt:lpstr>课程大纲</vt:lpstr>
      <vt:lpstr>课程大纲</vt:lpstr>
      <vt:lpstr>课程大纲</vt:lpstr>
      <vt:lpstr>教材</vt:lpstr>
      <vt:lpstr>参考书</vt:lpstr>
      <vt:lpstr>Lecture 1</vt:lpstr>
      <vt:lpstr>什么是计算？</vt:lpstr>
      <vt:lpstr>什么是计算？</vt:lpstr>
      <vt:lpstr>计算的本质</vt:lpstr>
      <vt:lpstr>计算的本质</vt:lpstr>
      <vt:lpstr>计算模型</vt:lpstr>
      <vt:lpstr>计算模型</vt:lpstr>
      <vt:lpstr>RAM 模型</vt:lpstr>
      <vt:lpstr>RAM 模型</vt:lpstr>
      <vt:lpstr>Lecture 1</vt:lpstr>
      <vt:lpstr>算法设计与分析</vt:lpstr>
      <vt:lpstr>算法示例</vt:lpstr>
      <vt:lpstr>Euclid Algorithm</vt:lpstr>
      <vt:lpstr>Sequential Search</vt:lpstr>
      <vt:lpstr>算法设计</vt:lpstr>
      <vt:lpstr>Euclid Algorithm</vt:lpstr>
      <vt:lpstr>算法分析</vt:lpstr>
      <vt:lpstr>性能指标</vt:lpstr>
      <vt:lpstr>性能指标</vt:lpstr>
      <vt:lpstr>算法分析</vt:lpstr>
      <vt:lpstr>最坏情况时间复杂度</vt:lpstr>
      <vt:lpstr>平均情况时间复杂度</vt:lpstr>
      <vt:lpstr>Sequential Search</vt:lpstr>
      <vt:lpstr>Sequential Search</vt:lpstr>
      <vt:lpstr>算法分析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liwei</dc:creator>
  <cp:lastModifiedBy>liwei</cp:lastModifiedBy>
  <cp:revision>200</cp:revision>
  <dcterms:created xsi:type="dcterms:W3CDTF">2021-09-15T07:02:41Z</dcterms:created>
  <dcterms:modified xsi:type="dcterms:W3CDTF">2021-10-04T04:39:22Z</dcterms:modified>
</cp:coreProperties>
</file>