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41"/>
    <p:restoredTop sz="88978" autoAdjust="0"/>
  </p:normalViewPr>
  <p:slideViewPr>
    <p:cSldViewPr snapToGrid="0">
      <p:cViewPr varScale="1">
        <p:scale>
          <a:sx n="145" d="100"/>
          <a:sy n="145" d="100"/>
        </p:scale>
        <p:origin x="976" y="184"/>
      </p:cViewPr>
      <p:guideLst/>
    </p:cSldViewPr>
  </p:slideViewPr>
  <p:outlineViewPr>
    <p:cViewPr>
      <p:scale>
        <a:sx n="33" d="100"/>
        <a:sy n="33" d="100"/>
      </p:scale>
      <p:origin x="0" y="-456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536840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050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To perform this attack, we need to switch off the countermeasures which are discussed in the next slides.</a:t>
            </a:r>
          </a:p>
          <a:p>
            <a:pPr marL="0" lvl="0" indent="0">
              <a:spcBef>
                <a:spcPts val="0"/>
              </a:spcBef>
              <a:buNone/>
            </a:pPr>
            <a:r>
              <a:rPr lang="en-US" dirty="0"/>
              <a:t>Address randomization is turned off so that the base address of the buffer remains. It makes the task simpler to guess the return address in the stack.</a:t>
            </a:r>
          </a:p>
          <a:p>
            <a:pPr marL="0" lvl="0" indent="0">
              <a:spcBef>
                <a:spcPts val="0"/>
              </a:spcBef>
              <a:buNone/>
            </a:pPr>
            <a:r>
              <a:rPr lang="en-US" dirty="0"/>
              <a:t>We set the stack as executable as we need to execute our own code on the stack. Also, we disabled stack guard protection (discussed later).</a:t>
            </a:r>
          </a:p>
        </p:txBody>
      </p:sp>
    </p:spTree>
    <p:extLst>
      <p:ext uri="{BB962C8B-B14F-4D97-AF65-F5344CB8AC3E}">
        <p14:creationId xmlns:p14="http://schemas.microsoft.com/office/powerpoint/2010/main" val="3311323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two challenges faced when running the malicious code are :</a:t>
            </a:r>
          </a:p>
          <a:p>
            <a:pPr marL="457200" lvl="0" indent="-298450" rtl="0">
              <a:spcBef>
                <a:spcPts val="0"/>
              </a:spcBef>
              <a:spcAft>
                <a:spcPts val="0"/>
              </a:spcAft>
              <a:buSzPts val="1100"/>
              <a:buFont typeface="+mj-lt"/>
              <a:buAutoNum type="alphaUcPeriod"/>
            </a:pPr>
            <a:r>
              <a:rPr lang="en-US" dirty="0"/>
              <a:t>Find the offset distance between the base of the buffer and return address so that we can modify the return with address of the code.</a:t>
            </a:r>
          </a:p>
          <a:p>
            <a:pPr marL="457200" lvl="0" indent="-298450" rtl="0">
              <a:spcBef>
                <a:spcPts val="0"/>
              </a:spcBef>
              <a:buSzPts val="1100"/>
              <a:buAutoNum type="alphaUcPeriod"/>
            </a:pPr>
            <a:r>
              <a:rPr lang="en-US" dirty="0"/>
              <a:t>Find the address of the malicious code. If we don’t handle this, our malicious code will be stored in some random memory location to which we have control to. In that case we cannot modify the return address with the address of our code. Hence, we will put our malicious code in the function stack itself.</a:t>
            </a:r>
          </a:p>
          <a:p>
            <a:pPr marL="0" lvl="0" indent="0" rtl="0">
              <a:spcBef>
                <a:spcPts val="0"/>
              </a:spcBef>
              <a:buNone/>
            </a:pPr>
            <a:endParaRPr dirty="0"/>
          </a:p>
          <a:p>
            <a:pPr marL="0" lvl="0" indent="0" rtl="0">
              <a:spcBef>
                <a:spcPts val="0"/>
              </a:spcBef>
              <a:buNone/>
            </a:pPr>
            <a:r>
              <a:rPr lang="en-US" dirty="0"/>
              <a:t>So,we need do the following on our badfile :</a:t>
            </a:r>
          </a:p>
          <a:p>
            <a:pPr marL="0" lvl="0" indent="0" rtl="0">
              <a:spcBef>
                <a:spcPts val="0"/>
              </a:spcBef>
              <a:buNone/>
            </a:pPr>
            <a:endParaRPr dirty="0"/>
          </a:p>
          <a:p>
            <a:pPr marL="457200" lvl="0" indent="-298450" rtl="0">
              <a:spcBef>
                <a:spcPts val="0"/>
              </a:spcBef>
              <a:spcAft>
                <a:spcPts val="0"/>
              </a:spcAft>
              <a:buSzPts val="1100"/>
              <a:buAutoNum type="arabicParenR"/>
            </a:pPr>
            <a:r>
              <a:rPr lang="en-US" dirty="0"/>
              <a:t>Write the malicious code (shellcode : discussed in later slides)</a:t>
            </a:r>
          </a:p>
          <a:p>
            <a:pPr marL="457200" lvl="0" indent="-298450" rtl="0">
              <a:spcBef>
                <a:spcPts val="0"/>
              </a:spcBef>
              <a:spcAft>
                <a:spcPts val="0"/>
              </a:spcAft>
              <a:buSzPts val="1100"/>
              <a:buAutoNum type="arabicParenR"/>
            </a:pPr>
            <a:r>
              <a:rPr lang="en-US" dirty="0"/>
              <a:t>Place the malicious code in our stack ( At the lowest address above return address or at the end of the buffer)</a:t>
            </a:r>
          </a:p>
          <a:p>
            <a:pPr marL="457200" lvl="0" indent="-298450">
              <a:spcBef>
                <a:spcPts val="0"/>
              </a:spcBef>
              <a:buSzPts val="1100"/>
              <a:buAutoNum type="arabicParenR"/>
            </a:pPr>
            <a:r>
              <a:rPr lang="en-US" dirty="0"/>
              <a:t>Modify return address with address of the shell code</a:t>
            </a:r>
          </a:p>
        </p:txBody>
      </p:sp>
    </p:spTree>
    <p:extLst>
      <p:ext uri="{BB962C8B-B14F-4D97-AF65-F5344CB8AC3E}">
        <p14:creationId xmlns:p14="http://schemas.microsoft.com/office/powerpoint/2010/main" val="1509504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To find the distance between the base of the buffer and the return address, we need to use a gdb debugging tool. Given that we have access to the vulnerable code, we can use gdb to the base address of the buffer, address of the frame pointer (ebp) and return address ($ebp + 4) </a:t>
            </a:r>
          </a:p>
          <a:p>
            <a:pPr marL="0" lvl="0" indent="0">
              <a:spcBef>
                <a:spcPts val="0"/>
              </a:spcBef>
              <a:buNone/>
            </a:pPr>
            <a:endParaRPr lang="en-US" dirty="0"/>
          </a:p>
          <a:p>
            <a:pPr marL="0" lvl="0" indent="0">
              <a:spcBef>
                <a:spcPts val="0"/>
              </a:spcBef>
              <a:buNone/>
            </a:pPr>
            <a:r>
              <a:rPr lang="en-US" dirty="0"/>
              <a:t>However, debugging with a normal user account cannot gain root  priviledge.</a:t>
            </a:r>
          </a:p>
        </p:txBody>
      </p:sp>
    </p:spTree>
    <p:extLst>
      <p:ext uri="{BB962C8B-B14F-4D97-AF65-F5344CB8AC3E}">
        <p14:creationId xmlns:p14="http://schemas.microsoft.com/office/powerpoint/2010/main" val="971645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642645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047267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A : Initialize the entire buffer with NOP instructions.</a:t>
            </a:r>
          </a:p>
          <a:p>
            <a:pPr marL="0" lvl="0" indent="0">
              <a:spcBef>
                <a:spcPts val="0"/>
              </a:spcBef>
              <a:buNone/>
            </a:pPr>
            <a:r>
              <a:rPr lang="en-US" dirty="0"/>
              <a:t>B : Obtain the results from Task A and Task B and place the malicious code address in return address.</a:t>
            </a:r>
          </a:p>
          <a:p>
            <a:pPr marL="0" lvl="0" indent="0">
              <a:spcBef>
                <a:spcPts val="0"/>
              </a:spcBef>
              <a:buNone/>
            </a:pPr>
            <a:r>
              <a:rPr lang="en-US" dirty="0"/>
              <a:t>C : Place the malicious at the of the buffer. </a:t>
            </a:r>
          </a:p>
          <a:p>
            <a:pPr marL="0" lvl="0" indent="0">
              <a:spcBef>
                <a:spcPts val="0"/>
              </a:spcBef>
              <a:buNone/>
            </a:pPr>
            <a:endParaRPr lang="en-US" dirty="0"/>
          </a:p>
          <a:p>
            <a:pPr marL="0" lvl="0" indent="0">
              <a:spcBef>
                <a:spcPts val="0"/>
              </a:spcBef>
              <a:buNone/>
            </a:pPr>
            <a:r>
              <a:rPr lang="en-US" dirty="0"/>
              <a:t>Why not +0x8? GDB may push additional data onto the stack at the beginning, causing the stack to be allocated deeper than it would be when the program runs directly. 0x120 is a empirical value, you may try other value.</a:t>
            </a:r>
          </a:p>
        </p:txBody>
      </p:sp>
    </p:spTree>
    <p:extLst>
      <p:ext uri="{BB962C8B-B14F-4D97-AF65-F5344CB8AC3E}">
        <p14:creationId xmlns:p14="http://schemas.microsoft.com/office/powerpoint/2010/main" val="2374269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ebp</a:t>
            </a:r>
            <a:endParaRPr dirty="0"/>
          </a:p>
        </p:txBody>
      </p:sp>
    </p:spTree>
    <p:extLst>
      <p:ext uri="{BB962C8B-B14F-4D97-AF65-F5344CB8AC3E}">
        <p14:creationId xmlns:p14="http://schemas.microsoft.com/office/powerpoint/2010/main" val="3852645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384148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above C code gives the shell prompt to execute more commands. We can compile the above C code into binary and store it into the badfile with modified return address field to the address of main(). But there are issues with this solution :</a:t>
            </a:r>
          </a:p>
          <a:p>
            <a:pPr marL="457200" lvl="0" indent="-298450" rtl="0">
              <a:spcBef>
                <a:spcPts val="0"/>
              </a:spcBef>
              <a:spcAft>
                <a:spcPts val="0"/>
              </a:spcAft>
              <a:buSzPts val="1100"/>
              <a:buAutoNum type="arabicParenR"/>
            </a:pPr>
            <a:r>
              <a:rPr lang="en-US" dirty="0"/>
              <a:t>Loader Issue : OS loader is responsible for setting up the memory, copying the program to the memory and invoking dynamic linker to link libraries etc to set up the running environment of the program. After the initializations steps are completed, main() is called. If any of the steps are missing, program won’t be loaded to the memory. In buffer flow program, we are copying the code using memory copy. Therefore all the initialization steps are missing and hence, our shell code won’t be executed.</a:t>
            </a:r>
          </a:p>
          <a:p>
            <a:pPr marL="457200" lvl="0" indent="-298450" rtl="0">
              <a:spcBef>
                <a:spcPts val="0"/>
              </a:spcBef>
              <a:buSzPts val="1100"/>
              <a:buAutoNum type="arabicParenR"/>
            </a:pPr>
            <a:r>
              <a:rPr lang="en-US" dirty="0"/>
              <a:t>Zeros in the code : strcpy() stops copying when a zero is found in the source string. When the C code is compiled to binary, there will be zeros in the binary code which will stop copying the badfile further.</a:t>
            </a:r>
          </a:p>
          <a:p>
            <a:pPr marL="0" lvl="0" indent="0">
              <a:spcBef>
                <a:spcPts val="0"/>
              </a:spcBef>
              <a:buNone/>
            </a:pPr>
            <a:r>
              <a:rPr lang="en-US" dirty="0"/>
              <a:t>Refer to section 4.6</a:t>
            </a:r>
          </a:p>
        </p:txBody>
      </p:sp>
    </p:spTree>
    <p:extLst>
      <p:ext uri="{BB962C8B-B14F-4D97-AF65-F5344CB8AC3E}">
        <p14:creationId xmlns:p14="http://schemas.microsoft.com/office/powerpoint/2010/main" val="2680958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55162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275498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658442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a:p>
            <a:pPr marL="0" lvl="0" indent="0">
              <a:spcBef>
                <a:spcPts val="0"/>
              </a:spcBef>
              <a:buNone/>
            </a:pPr>
            <a:r>
              <a:rPr lang="en-US" dirty="0"/>
              <a:t>Refer to section 4.6.2 and 4.6.3</a:t>
            </a:r>
          </a:p>
        </p:txBody>
      </p:sp>
    </p:spTree>
    <p:extLst>
      <p:ext uri="{BB962C8B-B14F-4D97-AF65-F5344CB8AC3E}">
        <p14:creationId xmlns:p14="http://schemas.microsoft.com/office/powerpoint/2010/main" val="987428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107642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505135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When the ASLR is enabled in the Linux machine, we ran the above code to check how it affects the addresses of the local variables on stack as well as heap. ASLR changes the address of the code every time it is loaded.</a:t>
            </a:r>
          </a:p>
        </p:txBody>
      </p:sp>
    </p:spTree>
    <p:extLst>
      <p:ext uri="{BB962C8B-B14F-4D97-AF65-F5344CB8AC3E}">
        <p14:creationId xmlns:p14="http://schemas.microsoft.com/office/powerpoint/2010/main" val="2096967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1 : When set to 0, the address space is not randomized.</a:t>
            </a:r>
          </a:p>
          <a:p>
            <a:pPr marL="0" lvl="0" indent="0">
              <a:spcBef>
                <a:spcPts val="0"/>
              </a:spcBef>
              <a:buNone/>
            </a:pPr>
            <a:r>
              <a:rPr lang="en-US" dirty="0"/>
              <a:t>2 : When set to 1, only stack memory address is randomized.</a:t>
            </a:r>
          </a:p>
          <a:p>
            <a:pPr marL="0" lvl="0" indent="0">
              <a:spcBef>
                <a:spcPts val="0"/>
              </a:spcBef>
              <a:buNone/>
            </a:pPr>
            <a:r>
              <a:rPr lang="en-US" dirty="0"/>
              <a:t>3 : When set to 2, both stack and heap memory address is randomized.</a:t>
            </a:r>
          </a:p>
        </p:txBody>
      </p:sp>
    </p:spTree>
    <p:extLst>
      <p:ext uri="{BB962C8B-B14F-4D97-AF65-F5344CB8AC3E}">
        <p14:creationId xmlns:p14="http://schemas.microsoft.com/office/powerpoint/2010/main" val="2494182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62171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199949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402805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Stackguard is a compiler approach to defeat buffer overflow.  A random secret value is generated and stored in a memory location (not on stack) and is assigned to a local variable of the function which gets stored in the stack. After the copy function is run, it is checked if the value of the local variable is changed. If yes, buffer overflow has taken place and the program exits without returning.</a:t>
            </a:r>
          </a:p>
        </p:txBody>
      </p:sp>
    </p:spTree>
    <p:extLst>
      <p:ext uri="{BB962C8B-B14F-4D97-AF65-F5344CB8AC3E}">
        <p14:creationId xmlns:p14="http://schemas.microsoft.com/office/powerpoint/2010/main" val="3072489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r>
              <a:rPr lang="en-US" sz="1100" dirty="0"/>
              <a:t>Global variables are stored in Data segment.</a:t>
            </a:r>
          </a:p>
          <a:p>
            <a:pPr marL="0" lvl="0" indent="0">
              <a:spcBef>
                <a:spcPts val="0"/>
              </a:spcBef>
              <a:buNone/>
            </a:pPr>
            <a:r>
              <a:rPr lang="en-US" sz="1100" dirty="0"/>
              <a:t>Uninitialized static variables are stored in BSS.</a:t>
            </a:r>
          </a:p>
          <a:p>
            <a:pPr marL="0" lvl="0" indent="0">
              <a:spcBef>
                <a:spcPts val="0"/>
              </a:spcBef>
              <a:buNone/>
            </a:pPr>
            <a:r>
              <a:rPr lang="en-US" sz="1100" dirty="0"/>
              <a:t>Dynamic memory is allocated in heap.</a:t>
            </a:r>
          </a:p>
          <a:p>
            <a:pPr marL="0" lvl="0" indent="0">
              <a:spcBef>
                <a:spcPts val="0"/>
              </a:spcBef>
              <a:buNone/>
            </a:pPr>
            <a:r>
              <a:rPr lang="en-US" sz="1100" dirty="0"/>
              <a:t>Local variables are stored in Stack.</a:t>
            </a:r>
          </a:p>
          <a:p>
            <a:pPr marL="0" lvl="0" indent="0">
              <a:spcBef>
                <a:spcPts val="0"/>
              </a:spcBef>
              <a:buNone/>
            </a:pPr>
            <a:r>
              <a:rPr lang="en-US" sz="1100" dirty="0"/>
              <a:t>Pay attention to the order!</a:t>
            </a:r>
          </a:p>
          <a:p>
            <a:pPr marL="0" lvl="0" indent="0">
              <a:spcBef>
                <a:spcPts val="0"/>
              </a:spcBef>
              <a:buNone/>
            </a:pPr>
            <a:endParaRPr sz="1100" dirty="0"/>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45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Prog.c is a vulnerable program which takes input from the user and calls a function foo() which copies to a buffer. When the user passes a variable of longer length than buffer size, it changes the value of the local variable (guard) and hence, the program terminates with stack smashing message.</a:t>
            </a:r>
          </a:p>
          <a:p>
            <a:pPr marL="0" lvl="0" indent="0">
              <a:spcBef>
                <a:spcPts val="0"/>
              </a:spcBef>
              <a:buNone/>
            </a:pPr>
            <a:endParaRPr lang="en-US" dirty="0"/>
          </a:p>
          <a:p>
            <a:pPr marL="0" lvl="0" indent="0">
              <a:spcBef>
                <a:spcPts val="0"/>
              </a:spcBef>
              <a:buNone/>
            </a:pPr>
            <a:r>
              <a:rPr lang="en-US" dirty="0"/>
              <a:t>gcc –S prog.c</a:t>
            </a:r>
          </a:p>
        </p:txBody>
      </p:sp>
    </p:spTree>
    <p:extLst>
      <p:ext uri="{BB962C8B-B14F-4D97-AF65-F5344CB8AC3E}">
        <p14:creationId xmlns:p14="http://schemas.microsoft.com/office/powerpoint/2010/main" val="783247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207054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local variables and function arguments are stored in the stack with reference to ebp. The argument ‘b’ is stored at a higher address and hence is pushed into the stack before. The function arguments are pushed into the stack in reverse order.</a:t>
            </a:r>
          </a:p>
        </p:txBody>
      </p:sp>
    </p:spTree>
    <p:extLst>
      <p:ext uri="{BB962C8B-B14F-4D97-AF65-F5344CB8AC3E}">
        <p14:creationId xmlns:p14="http://schemas.microsoft.com/office/powerpoint/2010/main" val="1811846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Main function calls f() with arguments a and b. f function stack frame is created below the main function stack. The returns address in the f() stack frame points to the next instruction address after the function is executed and returned. Here, it points to the printf() instruction.</a:t>
            </a:r>
          </a:p>
          <a:p>
            <a:pPr marL="0" lvl="0" indent="0">
              <a:spcBef>
                <a:spcPts val="0"/>
              </a:spcBef>
              <a:buNone/>
            </a:pPr>
            <a:endParaRPr lang="en-US" dirty="0"/>
          </a:p>
          <a:p>
            <a:pPr marL="0" lvl="0" indent="0">
              <a:spcBef>
                <a:spcPts val="0"/>
              </a:spcBef>
              <a:buNone/>
            </a:pPr>
            <a:r>
              <a:rPr lang="en-US" dirty="0"/>
              <a:t>Why two 4-bytes in 32 bit architecture; one for the return of the instruction, one for the return of old ebp such that we can find data (variables)</a:t>
            </a:r>
          </a:p>
          <a:p>
            <a:pPr marL="0" lvl="0" indent="0">
              <a:spcBef>
                <a:spcPts val="0"/>
              </a:spcBef>
              <a:buNone/>
            </a:pPr>
            <a:endParaRPr lang="en-US" dirty="0"/>
          </a:p>
          <a:p>
            <a:pPr marL="0" lvl="0" indent="0">
              <a:spcBef>
                <a:spcPts val="0"/>
              </a:spcBef>
              <a:buNone/>
            </a:pPr>
            <a:r>
              <a:rPr lang="en-US" dirty="0"/>
              <a:t>Virtual Address</a:t>
            </a:r>
          </a:p>
        </p:txBody>
      </p:sp>
    </p:spTree>
    <p:extLst>
      <p:ext uri="{BB962C8B-B14F-4D97-AF65-F5344CB8AC3E}">
        <p14:creationId xmlns:p14="http://schemas.microsoft.com/office/powerpoint/2010/main" val="309708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805232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Here we are copying str (300 bytes of data) into a buffer of size 100 bytes. This leads to buffer overflow. As seen in the foo() stack frame, this overflow leads to overwriting of some of the important contents of the stack like frame pointer, return address etc.</a:t>
            </a:r>
          </a:p>
        </p:txBody>
      </p:sp>
    </p:spTree>
    <p:extLst>
      <p:ext uri="{BB962C8B-B14F-4D97-AF65-F5344CB8AC3E}">
        <p14:creationId xmlns:p14="http://schemas.microsoft.com/office/powerpoint/2010/main" val="3905156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3166894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To run malicious code, we need to find a place in the function stack which will point to our code, jump to it and execute it. As we had seen that, when a function is executed it jumps to the return address (the instruction after the function was called in the caller function) , we can modify the return address with the address of the malicious code so that it jumps to the code and executes it. </a:t>
            </a:r>
          </a:p>
          <a:p>
            <a:pPr marL="0" lvl="0" indent="0">
              <a:spcBef>
                <a:spcPts val="0"/>
              </a:spcBef>
              <a:buNone/>
            </a:pPr>
            <a:endParaRPr lang="en-US" dirty="0"/>
          </a:p>
          <a:p>
            <a:pPr marL="0" lvl="0" indent="0">
              <a:spcBef>
                <a:spcPts val="0"/>
              </a:spcBef>
              <a:buNone/>
            </a:pPr>
            <a:r>
              <a:rPr lang="en-US" dirty="0"/>
              <a:t>The goal is to gain the root privilege in a Set-UID program.</a:t>
            </a:r>
          </a:p>
        </p:txBody>
      </p:sp>
    </p:spTree>
    <p:extLst>
      <p:ext uri="{BB962C8B-B14F-4D97-AF65-F5344CB8AC3E}">
        <p14:creationId xmlns:p14="http://schemas.microsoft.com/office/powerpoint/2010/main" val="592138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Shape 1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72" name="Shape 7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78" name="Shape 7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9" name="Shape 19"/>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21" name="Shape 2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5" name="Shape 25"/>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27" name="Shape 2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34" name="Shape 3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35" name="Shape 3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8" name="Shape 38"/>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3" name="Shape 4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8" name="Shape 4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9" name="Shape 4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9" name="Shape 5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4" name="Shape 64"/>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66" name="Shape 6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3"/>
            <a:ext cx="9144000" cy="2387600"/>
          </a:xfrm>
          <a:prstGeom prst="rect">
            <a:avLst/>
          </a:prstGeom>
          <a:noFill/>
          <a:ln>
            <a:noFill/>
          </a:ln>
        </p:spPr>
        <p:txBody>
          <a:bodyPr wrap="square" lIns="91425" tIns="45700" rIns="91425" bIns="45700" anchor="b" anchorCtr="0">
            <a:noAutofit/>
          </a:bodyPr>
          <a:lstStyle/>
          <a:p>
            <a:pPr marL="0" marR="0" lvl="0" indent="-381000" algn="ctr" rtl="0">
              <a:lnSpc>
                <a:spcPct val="90000"/>
              </a:lnSpc>
              <a:spcBef>
                <a:spcPts val="0"/>
              </a:spcBef>
              <a:buClr>
                <a:schemeClr val="dk1"/>
              </a:buClr>
              <a:buSzPts val="6000"/>
              <a:buFont typeface="Calibri"/>
              <a:buNone/>
            </a:pPr>
            <a:r>
              <a:rPr lang="en-US" dirty="0"/>
              <a:t>Buffer Overflow Attack</a:t>
            </a:r>
            <a:br>
              <a:rPr lang="en-US" dirty="0"/>
            </a:br>
            <a:endParaRPr lang="en-US" dirty="0"/>
          </a:p>
        </p:txBody>
      </p:sp>
      <p:sp>
        <p:nvSpPr>
          <p:cNvPr id="2" name="TextBox 1">
            <a:extLst>
              <a:ext uri="{FF2B5EF4-FFF2-40B4-BE49-F238E27FC236}">
                <a16:creationId xmlns:a16="http://schemas.microsoft.com/office/drawing/2014/main" id="{1D8C4A78-0D1D-4CFA-B4F2-905C605D795E}"/>
              </a:ext>
            </a:extLst>
          </p:cNvPr>
          <p:cNvSpPr txBox="1"/>
          <p:nvPr/>
        </p:nvSpPr>
        <p:spPr>
          <a:xfrm>
            <a:off x="3677055" y="3358754"/>
            <a:ext cx="8706256" cy="646331"/>
          </a:xfrm>
          <a:prstGeom prst="rect">
            <a:avLst/>
          </a:prstGeom>
          <a:noFill/>
        </p:spPr>
        <p:txBody>
          <a:bodyPr wrap="square" rtlCol="0">
            <a:spAutoFit/>
          </a:bodyPr>
          <a:lstStyle/>
          <a:p>
            <a:r>
              <a:rPr lang="en-US" sz="3600" dirty="0"/>
              <a:t>Assignment-based hands-on guidelines</a:t>
            </a:r>
          </a:p>
        </p:txBody>
      </p:sp>
      <p:pic>
        <p:nvPicPr>
          <p:cNvPr id="4" name="图片 3">
            <a:extLst>
              <a:ext uri="{FF2B5EF4-FFF2-40B4-BE49-F238E27FC236}">
                <a16:creationId xmlns:a16="http://schemas.microsoft.com/office/drawing/2014/main" id="{BFA85E93-EBBD-6E4F-9042-9C1FB026E923}"/>
              </a:ext>
            </a:extLst>
          </p:cNvPr>
          <p:cNvPicPr>
            <a:picLocks noChangeAspect="1"/>
          </p:cNvPicPr>
          <p:nvPr/>
        </p:nvPicPr>
        <p:blipFill>
          <a:blip r:embed="rId3"/>
          <a:stretch>
            <a:fillRect/>
          </a:stretch>
        </p:blipFill>
        <p:spPr>
          <a:xfrm>
            <a:off x="1270000" y="1270000"/>
            <a:ext cx="63500" cy="7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Environment Setup</a:t>
            </a:r>
          </a:p>
        </p:txBody>
      </p:sp>
      <p:pic>
        <p:nvPicPr>
          <p:cNvPr id="171" name="Shape 171"/>
          <p:cNvPicPr preferRelativeResize="0"/>
          <p:nvPr/>
        </p:nvPicPr>
        <p:blipFill>
          <a:blip r:embed="rId3">
            <a:alphaModFix/>
          </a:blip>
          <a:stretch>
            <a:fillRect/>
          </a:stretch>
        </p:blipFill>
        <p:spPr>
          <a:xfrm>
            <a:off x="586200" y="1563905"/>
            <a:ext cx="10008648" cy="4169990"/>
          </a:xfrm>
          <a:prstGeom prst="rect">
            <a:avLst/>
          </a:prstGeom>
          <a:noFill/>
          <a:ln>
            <a:noFill/>
          </a:ln>
        </p:spPr>
      </p:pic>
      <p:sp>
        <p:nvSpPr>
          <p:cNvPr id="2" name="TextBox 1">
            <a:extLst>
              <a:ext uri="{FF2B5EF4-FFF2-40B4-BE49-F238E27FC236}">
                <a16:creationId xmlns:a16="http://schemas.microsoft.com/office/drawing/2014/main" id="{2E85DF4F-E479-8F45-9C39-ECDFA4845874}"/>
              </a:ext>
            </a:extLst>
          </p:cNvPr>
          <p:cNvSpPr txBox="1"/>
          <p:nvPr/>
        </p:nvSpPr>
        <p:spPr>
          <a:xfrm>
            <a:off x="838200" y="4410456"/>
            <a:ext cx="9756648" cy="1323439"/>
          </a:xfrm>
          <a:prstGeom prst="rect">
            <a:avLst/>
          </a:prstGeom>
          <a:noFill/>
        </p:spPr>
        <p:txBody>
          <a:bodyPr wrap="square" rtlCol="0">
            <a:spAutoFit/>
          </a:bodyPr>
          <a:lstStyle/>
          <a:p>
            <a:r>
              <a:rPr lang="en-US" sz="2000" dirty="0"/>
              <a:t>Note that in our use case (Ubuntu 16.04), dash is set to be the default shell, it will drop root privilege for a Set-UID program, we need to use zsh instead.</a:t>
            </a:r>
          </a:p>
          <a:p>
            <a:endParaRPr lang="en-US" sz="2000" dirty="0">
              <a:latin typeface="Times" pitchFamily="2" charset="0"/>
            </a:endParaRPr>
          </a:p>
          <a:p>
            <a:r>
              <a:rPr lang="de" sz="2000" dirty="0">
                <a:latin typeface="Times" pitchFamily="2" charset="0"/>
              </a:rPr>
              <a:t>% sudo ln -sf /bin/zsh /bin/sh</a:t>
            </a:r>
            <a:endParaRPr lang="en-US" sz="2000" dirty="0">
              <a:latin typeface="Times"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dirty="0"/>
              <a:t>Creation of The Malicious Input (badfile)</a:t>
            </a:r>
          </a:p>
        </p:txBody>
      </p:sp>
      <p:sp>
        <p:nvSpPr>
          <p:cNvPr id="177" name="Shape 177"/>
          <p:cNvSpPr txBox="1">
            <a:spLocks noGrp="1"/>
          </p:cNvSpPr>
          <p:nvPr>
            <p:ph type="body" idx="1"/>
          </p:nvPr>
        </p:nvSpPr>
        <p:spPr>
          <a:xfrm>
            <a:off x="261625" y="1370350"/>
            <a:ext cx="11412300" cy="5226600"/>
          </a:xfrm>
          <a:prstGeom prst="rect">
            <a:avLst/>
          </a:prstGeom>
        </p:spPr>
        <p:txBody>
          <a:bodyPr wrap="square" lIns="91425" tIns="91425" rIns="91425" bIns="91425" anchor="t" anchorCtr="0">
            <a:noAutofit/>
          </a:bodyPr>
          <a:lstStyle/>
          <a:p>
            <a:pPr marL="228600" lvl="0" indent="-50800">
              <a:spcBef>
                <a:spcPts val="0"/>
              </a:spcBef>
              <a:buNone/>
            </a:pPr>
            <a:r>
              <a:rPr lang="en-US" sz="2400" b="1" dirty="0"/>
              <a:t>Task A :</a:t>
            </a:r>
            <a:r>
              <a:rPr lang="en-US" sz="2400" dirty="0"/>
              <a:t> Find the offset distance between the base of the buffer and return address.</a:t>
            </a:r>
          </a:p>
          <a:p>
            <a:pPr marL="228600" lvl="0" indent="-50800">
              <a:spcBef>
                <a:spcPts val="0"/>
              </a:spcBef>
              <a:buNone/>
            </a:pPr>
            <a:r>
              <a:rPr lang="en-US" sz="2400" b="1" dirty="0"/>
              <a:t>Task B : </a:t>
            </a:r>
            <a:r>
              <a:rPr lang="en-US" sz="2400" dirty="0"/>
              <a:t>Find the address to place the shellcode</a:t>
            </a:r>
          </a:p>
          <a:p>
            <a:pPr marL="228600" lvl="0" indent="-50800">
              <a:spcBef>
                <a:spcPts val="0"/>
              </a:spcBef>
              <a:buNone/>
            </a:pPr>
            <a:endParaRPr sz="2400" dirty="0"/>
          </a:p>
          <a:p>
            <a:pPr marL="0" lvl="0" indent="0" rtl="0">
              <a:spcBef>
                <a:spcPts val="0"/>
              </a:spcBef>
              <a:buNone/>
            </a:pPr>
            <a:endParaRPr sz="2400" dirty="0"/>
          </a:p>
          <a:p>
            <a:pPr marL="0" lvl="0" indent="0" rtl="0">
              <a:spcBef>
                <a:spcPts val="0"/>
              </a:spcBef>
              <a:buNone/>
            </a:pPr>
            <a:endParaRPr sz="2400" dirty="0"/>
          </a:p>
          <a:p>
            <a:pPr marL="0" lvl="0" indent="0">
              <a:spcBef>
                <a:spcPts val="0"/>
              </a:spcBef>
              <a:buNone/>
            </a:pPr>
            <a:endParaRPr sz="2400" dirty="0"/>
          </a:p>
          <a:p>
            <a:pPr marL="0" lvl="0" indent="0">
              <a:spcBef>
                <a:spcPts val="0"/>
              </a:spcBef>
              <a:buNone/>
            </a:pPr>
            <a:endParaRPr sz="2400" dirty="0"/>
          </a:p>
        </p:txBody>
      </p:sp>
      <p:pic>
        <p:nvPicPr>
          <p:cNvPr id="178" name="Shape 178"/>
          <p:cNvPicPr preferRelativeResize="0"/>
          <p:nvPr/>
        </p:nvPicPr>
        <p:blipFill>
          <a:blip r:embed="rId3">
            <a:alphaModFix/>
          </a:blip>
          <a:stretch>
            <a:fillRect/>
          </a:stretch>
        </p:blipFill>
        <p:spPr>
          <a:xfrm>
            <a:off x="79342" y="3146119"/>
            <a:ext cx="5450592" cy="2341531"/>
          </a:xfrm>
          <a:prstGeom prst="rect">
            <a:avLst/>
          </a:prstGeom>
          <a:noFill/>
          <a:ln>
            <a:noFill/>
          </a:ln>
        </p:spPr>
      </p:pic>
      <p:pic>
        <p:nvPicPr>
          <p:cNvPr id="179" name="Shape 179"/>
          <p:cNvPicPr preferRelativeResize="0"/>
          <p:nvPr/>
        </p:nvPicPr>
        <p:blipFill>
          <a:blip r:embed="rId4">
            <a:alphaModFix/>
          </a:blip>
          <a:stretch>
            <a:fillRect/>
          </a:stretch>
        </p:blipFill>
        <p:spPr>
          <a:xfrm>
            <a:off x="6845925" y="2070325"/>
            <a:ext cx="4420600" cy="4526625"/>
          </a:xfrm>
          <a:prstGeom prst="rect">
            <a:avLst/>
          </a:prstGeom>
          <a:noFill/>
          <a:ln>
            <a:noFill/>
          </a:ln>
        </p:spPr>
      </p:pic>
      <p:pic>
        <p:nvPicPr>
          <p:cNvPr id="180" name="Shape 180"/>
          <p:cNvPicPr preferRelativeResize="0"/>
          <p:nvPr/>
        </p:nvPicPr>
        <p:blipFill>
          <a:blip r:embed="rId5">
            <a:alphaModFix/>
          </a:blip>
          <a:stretch>
            <a:fillRect/>
          </a:stretch>
        </p:blipFill>
        <p:spPr>
          <a:xfrm>
            <a:off x="10584800" y="3452999"/>
            <a:ext cx="1548475" cy="1061325"/>
          </a:xfrm>
          <a:prstGeom prst="rect">
            <a:avLst/>
          </a:prstGeom>
          <a:noFill/>
          <a:ln>
            <a:noFill/>
          </a:ln>
        </p:spPr>
      </p:pic>
      <p:cxnSp>
        <p:nvCxnSpPr>
          <p:cNvPr id="181" name="Shape 181"/>
          <p:cNvCxnSpPr/>
          <p:nvPr/>
        </p:nvCxnSpPr>
        <p:spPr>
          <a:xfrm rot="10800000">
            <a:off x="10210400" y="3983663"/>
            <a:ext cx="374400" cy="0"/>
          </a:xfrm>
          <a:prstGeom prst="straightConnector1">
            <a:avLst/>
          </a:prstGeom>
          <a:noFill/>
          <a:ln w="19050" cap="flat" cmpd="sng">
            <a:solidFill>
              <a:schemeClr val="dk2"/>
            </a:solidFill>
            <a:prstDash val="solid"/>
            <a:round/>
            <a:headEnd type="none" w="lg" len="lg"/>
            <a:tailEnd type="triangle" w="lg" len="lg"/>
          </a:ln>
        </p:spPr>
      </p:cxnSp>
      <p:sp>
        <p:nvSpPr>
          <p:cNvPr id="10" name="TextBox 9">
            <a:extLst>
              <a:ext uri="{FF2B5EF4-FFF2-40B4-BE49-F238E27FC236}">
                <a16:creationId xmlns:a16="http://schemas.microsoft.com/office/drawing/2014/main" id="{6A04EA0C-5CC7-8541-A5F1-A766EC36580E}"/>
              </a:ext>
            </a:extLst>
          </p:cNvPr>
          <p:cNvSpPr txBox="1"/>
          <p:nvPr/>
        </p:nvSpPr>
        <p:spPr>
          <a:xfrm>
            <a:off x="5989284" y="4794055"/>
            <a:ext cx="1800431" cy="523220"/>
          </a:xfrm>
          <a:prstGeom prst="rect">
            <a:avLst/>
          </a:prstGeom>
          <a:noFill/>
        </p:spPr>
        <p:txBody>
          <a:bodyPr wrap="square" rtlCol="0">
            <a:spAutoFit/>
          </a:bodyPr>
          <a:lstStyle/>
          <a:p>
            <a:r>
              <a:rPr lang="en-HK" dirty="0"/>
              <a:t>base pointer for the current stack frame</a:t>
            </a:r>
            <a:endParaRPr lang="en-US" dirty="0"/>
          </a:p>
        </p:txBody>
      </p:sp>
      <p:sp>
        <p:nvSpPr>
          <p:cNvPr id="2" name="矩形 1">
            <a:extLst>
              <a:ext uri="{FF2B5EF4-FFF2-40B4-BE49-F238E27FC236}">
                <a16:creationId xmlns:a16="http://schemas.microsoft.com/office/drawing/2014/main" id="{AFE74231-6C04-0315-46E5-B2726270CF86}"/>
              </a:ext>
            </a:extLst>
          </p:cNvPr>
          <p:cNvSpPr/>
          <p:nvPr/>
        </p:nvSpPr>
        <p:spPr>
          <a:xfrm>
            <a:off x="2286000" y="3965191"/>
            <a:ext cx="668216" cy="703385"/>
          </a:xfrm>
          <a:prstGeom prst="rect">
            <a:avLst/>
          </a:prstGeom>
          <a:solidFill>
            <a:srgbClr val="FF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7963F790-9393-4ABF-828B-EB3DFBAE3F50}"/>
              </a:ext>
            </a:extLst>
          </p:cNvPr>
          <p:cNvSpPr/>
          <p:nvPr/>
        </p:nvSpPr>
        <p:spPr>
          <a:xfrm>
            <a:off x="7634654" y="3983651"/>
            <a:ext cx="2652346" cy="430904"/>
          </a:xfrm>
          <a:prstGeom prst="rect">
            <a:avLst/>
          </a:prstGeom>
          <a:solidFill>
            <a:srgbClr val="FF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228600" lvl="0" indent="-120650" rtl="0">
              <a:spcBef>
                <a:spcPts val="1000"/>
              </a:spcBef>
              <a:buClr>
                <a:schemeClr val="dk1"/>
              </a:buClr>
              <a:buSzPts val="1100"/>
              <a:buFont typeface="Arial"/>
              <a:buNone/>
            </a:pPr>
            <a:r>
              <a:rPr lang="en-US" dirty="0">
                <a:latin typeface="Arial"/>
                <a:ea typeface="Arial"/>
                <a:cs typeface="Arial"/>
                <a:sym typeface="Arial"/>
              </a:rPr>
              <a:t>Task A : Distance Between Buffer Base Address and Return Address</a:t>
            </a:r>
          </a:p>
        </p:txBody>
      </p:sp>
      <p:sp>
        <p:nvSpPr>
          <p:cNvPr id="187" name="Shape 187"/>
          <p:cNvSpPr txBox="1">
            <a:spLocks noGrp="1"/>
          </p:cNvSpPr>
          <p:nvPr>
            <p:ph type="body" idx="1"/>
          </p:nvPr>
        </p:nvSpPr>
        <p:spPr>
          <a:xfrm>
            <a:off x="557300" y="1788025"/>
            <a:ext cx="10515600" cy="4704850"/>
          </a:xfrm>
          <a:prstGeom prst="rect">
            <a:avLst/>
          </a:prstGeom>
        </p:spPr>
        <p:txBody>
          <a:bodyPr wrap="square" lIns="91425" tIns="91425" rIns="91425" bIns="91425" anchor="t" anchorCtr="0">
            <a:noAutofit/>
          </a:bodyPr>
          <a:lstStyle/>
          <a:p>
            <a:pPr marL="228600" lvl="0" indent="-50800">
              <a:spcBef>
                <a:spcPts val="0"/>
              </a:spcBef>
              <a:buNone/>
            </a:pPr>
            <a:r>
              <a:rPr lang="en-US" sz="2400" dirty="0"/>
              <a:t>     				                        </a:t>
            </a:r>
            <a:r>
              <a:rPr lang="en-US" sz="2400" b="1" dirty="0">
                <a:latin typeface="Arial"/>
                <a:ea typeface="Arial"/>
                <a:cs typeface="Arial"/>
                <a:sym typeface="Arial"/>
              </a:rPr>
              <a:t>Using GDB</a:t>
            </a:r>
          </a:p>
          <a:p>
            <a:pPr marL="0" lvl="0" indent="-69850" rtl="0">
              <a:lnSpc>
                <a:spcPct val="150000"/>
              </a:lnSpc>
              <a:spcBef>
                <a:spcPts val="0"/>
              </a:spcBef>
              <a:buClr>
                <a:schemeClr val="dk1"/>
              </a:buClr>
              <a:buSzPts val="1100"/>
              <a:buFont typeface="Arial"/>
              <a:buNone/>
            </a:pPr>
            <a:r>
              <a:rPr lang="en-US" sz="1800" dirty="0"/>
              <a:t>1.Set breakpoint</a:t>
            </a:r>
          </a:p>
          <a:p>
            <a:pPr marL="0" lvl="0" indent="-69850" rtl="0">
              <a:lnSpc>
                <a:spcPct val="150000"/>
              </a:lnSpc>
              <a:spcBef>
                <a:spcPts val="0"/>
              </a:spcBef>
              <a:buClr>
                <a:schemeClr val="dk1"/>
              </a:buClr>
              <a:buSzPts val="1100"/>
              <a:buFont typeface="Arial"/>
              <a:buNone/>
            </a:pPr>
            <a:r>
              <a:rPr lang="en-US" sz="1800" dirty="0">
                <a:latin typeface="Courier New"/>
                <a:ea typeface="Courier New"/>
                <a:cs typeface="Courier New"/>
                <a:sym typeface="Courier New"/>
              </a:rPr>
              <a:t>    (gdb) </a:t>
            </a:r>
            <a:r>
              <a:rPr lang="en-US" sz="1800" b="1" dirty="0">
                <a:solidFill>
                  <a:srgbClr val="0033CC"/>
                </a:solidFill>
                <a:latin typeface="Courier New"/>
                <a:ea typeface="Courier New"/>
                <a:cs typeface="Courier New"/>
                <a:sym typeface="Courier New"/>
              </a:rPr>
              <a:t>b foo</a:t>
            </a:r>
          </a:p>
          <a:p>
            <a:pPr marL="0" lvl="0" indent="-69850" rtl="0">
              <a:lnSpc>
                <a:spcPct val="150000"/>
              </a:lnSpc>
              <a:spcBef>
                <a:spcPts val="0"/>
              </a:spcBef>
              <a:buClr>
                <a:schemeClr val="dk1"/>
              </a:buClr>
              <a:buSzPts val="1100"/>
              <a:buFont typeface="Arial"/>
              <a:buNone/>
            </a:pPr>
            <a:r>
              <a:rPr lang="en-US" sz="1800" dirty="0">
                <a:latin typeface="Courier New"/>
                <a:ea typeface="Courier New"/>
                <a:cs typeface="Courier New"/>
                <a:sym typeface="Courier New"/>
              </a:rPr>
              <a:t>    (gdb) </a:t>
            </a:r>
            <a:r>
              <a:rPr lang="en-US" sz="1800" b="1" dirty="0">
                <a:solidFill>
                  <a:srgbClr val="0033CC"/>
                </a:solidFill>
                <a:latin typeface="Courier New"/>
                <a:ea typeface="Courier New"/>
                <a:cs typeface="Courier New"/>
                <a:sym typeface="Courier New"/>
              </a:rPr>
              <a:t>r</a:t>
            </a:r>
          </a:p>
          <a:p>
            <a:pPr marL="0" indent="-69850">
              <a:lnSpc>
                <a:spcPct val="150000"/>
              </a:lnSpc>
              <a:spcBef>
                <a:spcPts val="0"/>
              </a:spcBef>
              <a:buSzPts val="1100"/>
              <a:buNone/>
            </a:pPr>
            <a:r>
              <a:rPr lang="en-US" altLang="zh-CN" sz="1800" dirty="0">
                <a:latin typeface="Courier New"/>
                <a:ea typeface="Courier New"/>
                <a:cs typeface="Courier New"/>
                <a:sym typeface="Courier New"/>
              </a:rPr>
              <a:t>    (gdb) </a:t>
            </a:r>
            <a:r>
              <a:rPr lang="en-US" altLang="zh-CN" sz="1800" b="1" dirty="0">
                <a:solidFill>
                  <a:srgbClr val="0033CC"/>
                </a:solidFill>
                <a:latin typeface="Courier New"/>
                <a:ea typeface="Courier New"/>
                <a:cs typeface="Courier New"/>
                <a:sym typeface="Courier New"/>
              </a:rPr>
              <a:t>n</a:t>
            </a:r>
            <a:endParaRPr lang="en-US" sz="1800" b="1" dirty="0">
              <a:solidFill>
                <a:srgbClr val="0033CC"/>
              </a:solidFill>
              <a:latin typeface="Courier New"/>
              <a:ea typeface="Courier New"/>
              <a:cs typeface="Courier New"/>
              <a:sym typeface="Courier New"/>
            </a:endParaRPr>
          </a:p>
          <a:p>
            <a:pPr marL="0" lvl="0" indent="-69850" rtl="0">
              <a:lnSpc>
                <a:spcPct val="150000"/>
              </a:lnSpc>
              <a:spcBef>
                <a:spcPts val="0"/>
              </a:spcBef>
              <a:buClr>
                <a:schemeClr val="dk1"/>
              </a:buClr>
              <a:buSzPts val="1100"/>
              <a:buFont typeface="Arial"/>
              <a:buNone/>
            </a:pPr>
            <a:r>
              <a:rPr lang="en-US" sz="1800" dirty="0"/>
              <a:t>2.Print buffer address</a:t>
            </a:r>
          </a:p>
          <a:p>
            <a:pPr marL="0" lvl="0" indent="-69850" rtl="0">
              <a:lnSpc>
                <a:spcPct val="150000"/>
              </a:lnSpc>
              <a:spcBef>
                <a:spcPts val="0"/>
              </a:spcBef>
              <a:buClr>
                <a:schemeClr val="dk1"/>
              </a:buClr>
              <a:buSzPts val="1100"/>
              <a:buFont typeface="Arial"/>
              <a:buNone/>
            </a:pPr>
            <a:r>
              <a:rPr lang="en-US" sz="1800" dirty="0">
                <a:latin typeface="Courier New"/>
                <a:ea typeface="Courier New"/>
                <a:cs typeface="Courier New"/>
                <a:sym typeface="Courier New"/>
              </a:rPr>
              <a:t>    (gdb) </a:t>
            </a:r>
            <a:r>
              <a:rPr lang="en-US" sz="1800" b="1" dirty="0">
                <a:solidFill>
                  <a:srgbClr val="0033CC"/>
                </a:solidFill>
                <a:latin typeface="Courier New"/>
                <a:ea typeface="Courier New"/>
                <a:cs typeface="Courier New"/>
                <a:sym typeface="Courier New"/>
              </a:rPr>
              <a:t>p &amp;buffer</a:t>
            </a:r>
          </a:p>
          <a:p>
            <a:pPr marL="0" lvl="0" indent="-69850" rtl="0">
              <a:lnSpc>
                <a:spcPct val="150000"/>
              </a:lnSpc>
              <a:spcBef>
                <a:spcPts val="0"/>
              </a:spcBef>
              <a:buClr>
                <a:schemeClr val="dk1"/>
              </a:buClr>
              <a:buSzPts val="1100"/>
              <a:buFont typeface="Arial"/>
              <a:buNone/>
            </a:pPr>
            <a:r>
              <a:rPr lang="en-US" sz="1800" dirty="0"/>
              <a:t>3.Print frame pointer address</a:t>
            </a:r>
          </a:p>
          <a:p>
            <a:pPr marL="0" lvl="0" indent="-69850" rtl="0">
              <a:lnSpc>
                <a:spcPct val="150000"/>
              </a:lnSpc>
              <a:spcBef>
                <a:spcPts val="0"/>
              </a:spcBef>
              <a:buClr>
                <a:schemeClr val="dk1"/>
              </a:buClr>
              <a:buSzPts val="1100"/>
              <a:buFont typeface="Arial"/>
              <a:buNone/>
            </a:pPr>
            <a:r>
              <a:rPr lang="en-US" sz="1800" dirty="0">
                <a:latin typeface="Courier New"/>
                <a:ea typeface="Courier New"/>
                <a:cs typeface="Courier New"/>
                <a:sym typeface="Courier New"/>
              </a:rPr>
              <a:t>    (gdb) </a:t>
            </a:r>
            <a:r>
              <a:rPr lang="en-US" sz="1800" b="1" dirty="0">
                <a:solidFill>
                  <a:srgbClr val="0033CC"/>
                </a:solidFill>
                <a:latin typeface="Courier New"/>
                <a:ea typeface="Courier New"/>
                <a:cs typeface="Courier New"/>
                <a:sym typeface="Courier New"/>
              </a:rPr>
              <a:t>p $ebp</a:t>
            </a:r>
          </a:p>
          <a:p>
            <a:pPr marL="0" lvl="0" indent="-69850" rtl="0">
              <a:lnSpc>
                <a:spcPct val="150000"/>
              </a:lnSpc>
              <a:spcBef>
                <a:spcPts val="0"/>
              </a:spcBef>
              <a:buClr>
                <a:schemeClr val="dk1"/>
              </a:buClr>
              <a:buSzPts val="1100"/>
              <a:buFont typeface="Arial"/>
              <a:buNone/>
            </a:pPr>
            <a:r>
              <a:rPr lang="en-US" sz="1800" dirty="0"/>
              <a:t>4.Calculate distance</a:t>
            </a:r>
          </a:p>
          <a:p>
            <a:pPr marL="0" lvl="0" indent="-69850" rtl="0">
              <a:lnSpc>
                <a:spcPct val="150000"/>
              </a:lnSpc>
              <a:spcBef>
                <a:spcPts val="0"/>
              </a:spcBef>
              <a:buClr>
                <a:schemeClr val="dk1"/>
              </a:buClr>
              <a:buSzPts val="1100"/>
              <a:buFont typeface="Arial"/>
              <a:buNone/>
            </a:pPr>
            <a:r>
              <a:rPr lang="en-US" sz="1800" dirty="0">
                <a:latin typeface="Courier New"/>
                <a:ea typeface="Courier New"/>
                <a:cs typeface="Courier New"/>
                <a:sym typeface="Courier New"/>
              </a:rPr>
              <a:t>    (gdb) </a:t>
            </a:r>
            <a:r>
              <a:rPr lang="en-US" sz="1800" b="1" dirty="0">
                <a:solidFill>
                  <a:srgbClr val="0033CC"/>
                </a:solidFill>
                <a:latin typeface="Courier New"/>
                <a:ea typeface="Courier New"/>
                <a:cs typeface="Courier New"/>
                <a:sym typeface="Courier New"/>
              </a:rPr>
              <a:t>p 0x02 – 0x01</a:t>
            </a:r>
          </a:p>
          <a:p>
            <a:pPr marL="0" lvl="0" indent="-69850" rtl="0">
              <a:lnSpc>
                <a:spcPct val="150000"/>
              </a:lnSpc>
              <a:spcBef>
                <a:spcPts val="0"/>
              </a:spcBef>
              <a:buClr>
                <a:schemeClr val="dk1"/>
              </a:buClr>
              <a:buSzPts val="1100"/>
              <a:buFont typeface="Arial"/>
              <a:buNone/>
            </a:pPr>
            <a:r>
              <a:rPr lang="en-US" sz="1800" dirty="0"/>
              <a:t>5.Exit (</a:t>
            </a:r>
            <a:r>
              <a:rPr lang="en-US" sz="1800" dirty="0">
                <a:latin typeface="Courier New"/>
                <a:ea typeface="Courier New"/>
                <a:cs typeface="Courier New"/>
                <a:sym typeface="Courier New"/>
              </a:rPr>
              <a:t>quit</a:t>
            </a:r>
            <a:r>
              <a:rPr lang="en-US" sz="1800" dirty="0"/>
              <a:t>)</a:t>
            </a:r>
          </a:p>
          <a:p>
            <a:pPr marL="228600" lvl="0" indent="-50800">
              <a:spcBef>
                <a:spcPts val="0"/>
              </a:spcBef>
              <a:buNone/>
            </a:pPr>
            <a:endParaRPr sz="1800" dirty="0"/>
          </a:p>
          <a:p>
            <a:pPr marL="228600" lvl="0" indent="-50800">
              <a:spcBef>
                <a:spcPts val="0"/>
              </a:spcBef>
              <a:buNone/>
            </a:pPr>
            <a:endParaRPr dirty="0"/>
          </a:p>
        </p:txBody>
      </p:sp>
      <p:sp>
        <p:nvSpPr>
          <p:cNvPr id="188" name="Shape 188"/>
          <p:cNvSpPr txBox="1"/>
          <p:nvPr/>
        </p:nvSpPr>
        <p:spPr>
          <a:xfrm>
            <a:off x="4356450" y="2663350"/>
            <a:ext cx="6924358" cy="2124550"/>
          </a:xfrm>
          <a:prstGeom prst="rect">
            <a:avLst/>
          </a:prstGeom>
          <a:noFill/>
          <a:ln>
            <a:noFill/>
          </a:ln>
        </p:spPr>
        <p:txBody>
          <a:bodyPr wrap="square" lIns="91425" tIns="91425" rIns="91425" bIns="91425" anchor="t" anchorCtr="0">
            <a:noAutofit/>
          </a:bodyPr>
          <a:lstStyle/>
          <a:p>
            <a:pPr marL="457200" lvl="0" indent="-381000">
              <a:spcBef>
                <a:spcPts val="0"/>
              </a:spcBef>
              <a:spcAft>
                <a:spcPts val="0"/>
              </a:spcAft>
              <a:buSzPts val="2400"/>
              <a:buChar char="●"/>
            </a:pPr>
            <a:r>
              <a:rPr lang="en-US" sz="2400" dirty="0">
                <a:solidFill>
                  <a:schemeClr val="dk1"/>
                </a:solidFill>
              </a:rPr>
              <a:t>Breakpoint at vulnerable function using gdb</a:t>
            </a:r>
          </a:p>
          <a:p>
            <a:pPr marL="457200" lvl="0" indent="-381000">
              <a:spcBef>
                <a:spcPts val="0"/>
              </a:spcBef>
              <a:spcAft>
                <a:spcPts val="0"/>
              </a:spcAft>
              <a:buSzPts val="2400"/>
              <a:buChar char="●"/>
            </a:pPr>
            <a:r>
              <a:rPr lang="en-US" sz="2400" dirty="0">
                <a:solidFill>
                  <a:schemeClr val="dk1"/>
                </a:solidFill>
              </a:rPr>
              <a:t>Find the base address of buffer</a:t>
            </a:r>
          </a:p>
          <a:p>
            <a:pPr marL="457200" lvl="0" indent="-381000">
              <a:spcBef>
                <a:spcPts val="0"/>
              </a:spcBef>
              <a:spcAft>
                <a:spcPts val="0"/>
              </a:spcAft>
              <a:buSzPts val="2400"/>
              <a:buChar char="●"/>
            </a:pPr>
            <a:r>
              <a:rPr lang="en-US" sz="2400" dirty="0">
                <a:solidFill>
                  <a:schemeClr val="dk1"/>
                </a:solidFill>
              </a:rPr>
              <a:t>Find the address of the current frame pointer (ebp)</a:t>
            </a:r>
          </a:p>
          <a:p>
            <a:pPr marL="457200" lvl="0" indent="-381000">
              <a:spcBef>
                <a:spcPts val="0"/>
              </a:spcBef>
              <a:buSzPts val="2400"/>
              <a:buChar char="●"/>
            </a:pPr>
            <a:r>
              <a:rPr lang="en-US" sz="2400" dirty="0">
                <a:solidFill>
                  <a:schemeClr val="dk1"/>
                </a:solidFill>
              </a:rPr>
              <a:t>Return address is $ebp +4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Task B : Address of Malicious Code</a:t>
            </a:r>
          </a:p>
        </p:txBody>
      </p:sp>
      <p:sp>
        <p:nvSpPr>
          <p:cNvPr id="194" name="Shape 194"/>
          <p:cNvSpPr txBox="1">
            <a:spLocks noGrp="1"/>
          </p:cNvSpPr>
          <p:nvPr>
            <p:ph type="body" idx="1"/>
          </p:nvPr>
        </p:nvSpPr>
        <p:spPr>
          <a:xfrm>
            <a:off x="838200" y="1825625"/>
            <a:ext cx="4191900" cy="4669200"/>
          </a:xfrm>
          <a:prstGeom prst="rect">
            <a:avLst/>
          </a:prstGeom>
        </p:spPr>
        <p:txBody>
          <a:bodyPr wrap="square" lIns="91425" tIns="91425" rIns="91425" bIns="91425" anchor="t" anchorCtr="0">
            <a:noAutofit/>
          </a:bodyPr>
          <a:lstStyle/>
          <a:p>
            <a:pPr marL="457200" lvl="0" indent="-381000" rtl="0">
              <a:spcBef>
                <a:spcPts val="0"/>
              </a:spcBef>
              <a:buSzPts val="2400"/>
              <a:buChar char="•"/>
            </a:pPr>
            <a:r>
              <a:rPr lang="en-US" sz="2400" dirty="0">
                <a:latin typeface="Arial"/>
                <a:ea typeface="Arial"/>
                <a:cs typeface="Arial"/>
                <a:sym typeface="Arial"/>
              </a:rPr>
              <a:t>Investigation using gdb</a:t>
            </a:r>
          </a:p>
          <a:p>
            <a:pPr marL="0" lvl="0" indent="0" rtl="0">
              <a:spcBef>
                <a:spcPts val="0"/>
              </a:spcBef>
              <a:buNone/>
            </a:pPr>
            <a:endParaRPr sz="2400" dirty="0">
              <a:latin typeface="Arial"/>
              <a:ea typeface="Arial"/>
              <a:cs typeface="Arial"/>
              <a:sym typeface="Arial"/>
            </a:endParaRPr>
          </a:p>
          <a:p>
            <a:pPr marL="457200" lvl="0" indent="-381000" rtl="0">
              <a:spcBef>
                <a:spcPts val="0"/>
              </a:spcBef>
              <a:buSzPts val="2400"/>
              <a:buChar char="•"/>
            </a:pPr>
            <a:r>
              <a:rPr lang="en-US" sz="2400" dirty="0">
                <a:latin typeface="Arial"/>
                <a:ea typeface="Arial"/>
                <a:cs typeface="Arial"/>
                <a:sym typeface="Arial"/>
              </a:rPr>
              <a:t>Malicious code is written in the badfile which is passed as an argument to the vulnerable function.</a:t>
            </a:r>
          </a:p>
          <a:p>
            <a:pPr marL="0" lvl="0" indent="0" rtl="0">
              <a:spcBef>
                <a:spcPts val="0"/>
              </a:spcBef>
              <a:buNone/>
            </a:pPr>
            <a:endParaRPr sz="2400" dirty="0">
              <a:latin typeface="Arial"/>
              <a:ea typeface="Arial"/>
              <a:cs typeface="Arial"/>
              <a:sym typeface="Arial"/>
            </a:endParaRPr>
          </a:p>
          <a:p>
            <a:pPr marL="457200" lvl="0" indent="-381000" rtl="0">
              <a:spcBef>
                <a:spcPts val="0"/>
              </a:spcBef>
              <a:buSzPts val="2400"/>
              <a:buChar char="•"/>
            </a:pPr>
            <a:r>
              <a:rPr lang="en-US" sz="2400" dirty="0">
                <a:latin typeface="Arial"/>
                <a:ea typeface="Arial"/>
                <a:cs typeface="Arial"/>
                <a:sym typeface="Arial"/>
              </a:rPr>
              <a:t>Using gdb, we can find the address of the function argument.</a:t>
            </a:r>
          </a:p>
        </p:txBody>
      </p:sp>
      <p:pic>
        <p:nvPicPr>
          <p:cNvPr id="195" name="Shape 195"/>
          <p:cNvPicPr preferRelativeResize="0"/>
          <p:nvPr/>
        </p:nvPicPr>
        <p:blipFill>
          <a:blip r:embed="rId3">
            <a:alphaModFix/>
          </a:blip>
          <a:stretch>
            <a:fillRect/>
          </a:stretch>
        </p:blipFill>
        <p:spPr>
          <a:xfrm>
            <a:off x="5187400" y="1900788"/>
            <a:ext cx="6410325" cy="2533650"/>
          </a:xfrm>
          <a:prstGeom prst="rect">
            <a:avLst/>
          </a:prstGeom>
          <a:noFill/>
          <a:ln>
            <a:noFill/>
          </a:ln>
        </p:spPr>
      </p:pic>
      <p:pic>
        <p:nvPicPr>
          <p:cNvPr id="196" name="Shape 196"/>
          <p:cNvPicPr preferRelativeResize="0"/>
          <p:nvPr/>
        </p:nvPicPr>
        <p:blipFill>
          <a:blip r:embed="rId4">
            <a:alphaModFix/>
          </a:blip>
          <a:stretch>
            <a:fillRect/>
          </a:stretch>
        </p:blipFill>
        <p:spPr>
          <a:xfrm>
            <a:off x="5187400" y="4644425"/>
            <a:ext cx="6410326" cy="185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dirty="0">
                <a:latin typeface="+mj-lt"/>
              </a:rPr>
              <a:t>Task B : Address of Malicious Code</a:t>
            </a:r>
          </a:p>
        </p:txBody>
      </p:sp>
      <p:pic>
        <p:nvPicPr>
          <p:cNvPr id="202" name="Shape 202"/>
          <p:cNvPicPr preferRelativeResize="0"/>
          <p:nvPr/>
        </p:nvPicPr>
        <p:blipFill>
          <a:blip r:embed="rId3">
            <a:alphaModFix/>
          </a:blip>
          <a:stretch>
            <a:fillRect/>
          </a:stretch>
        </p:blipFill>
        <p:spPr>
          <a:xfrm>
            <a:off x="5862825" y="2786525"/>
            <a:ext cx="6329175" cy="3698275"/>
          </a:xfrm>
          <a:prstGeom prst="rect">
            <a:avLst/>
          </a:prstGeom>
          <a:noFill/>
          <a:ln>
            <a:noFill/>
          </a:ln>
        </p:spPr>
      </p:pic>
      <p:sp>
        <p:nvSpPr>
          <p:cNvPr id="203" name="Shape 203"/>
          <p:cNvSpPr txBox="1">
            <a:spLocks noGrp="1"/>
          </p:cNvSpPr>
          <p:nvPr>
            <p:ph type="body" idx="1"/>
          </p:nvPr>
        </p:nvSpPr>
        <p:spPr>
          <a:xfrm>
            <a:off x="838200" y="1864200"/>
            <a:ext cx="5441700" cy="4776600"/>
          </a:xfrm>
          <a:prstGeom prst="rect">
            <a:avLst/>
          </a:prstGeom>
        </p:spPr>
        <p:txBody>
          <a:bodyPr wrap="square" lIns="91425" tIns="91425" rIns="91425" bIns="91425" anchor="t" anchorCtr="0">
            <a:noAutofit/>
          </a:bodyPr>
          <a:lstStyle/>
          <a:p>
            <a:pPr marL="50800" lvl="0" indent="0" rtl="0">
              <a:spcBef>
                <a:spcPts val="0"/>
              </a:spcBef>
              <a:spcAft>
                <a:spcPts val="0"/>
              </a:spcAft>
              <a:buSzPts val="2800"/>
              <a:buNone/>
            </a:pPr>
            <a:endParaRPr lang="en-US" sz="2400" dirty="0">
              <a:latin typeface="Arial"/>
              <a:ea typeface="Arial"/>
              <a:cs typeface="Arial"/>
              <a:sym typeface="Arial"/>
            </a:endParaRPr>
          </a:p>
          <a:p>
            <a:pPr marL="457200" lvl="0" indent="-406400" rtl="0">
              <a:spcBef>
                <a:spcPts val="0"/>
              </a:spcBef>
              <a:buSzPts val="2800"/>
              <a:buChar char="•"/>
            </a:pPr>
            <a:r>
              <a:rPr lang="en-US" sz="2400" dirty="0">
                <a:latin typeface="Arial"/>
                <a:ea typeface="Arial"/>
                <a:cs typeface="Arial"/>
                <a:sym typeface="Arial"/>
              </a:rPr>
              <a:t>To increase the chances of jumping to the correct address of the malicious code, we can fill the badfile with NOP instructions and place the malicious code at the end of the buffer. </a:t>
            </a:r>
          </a:p>
          <a:p>
            <a:pPr marL="0" lvl="0" indent="0" rtl="0">
              <a:spcBef>
                <a:spcPts val="0"/>
              </a:spcBef>
              <a:buNone/>
            </a:pPr>
            <a:endParaRPr lang="en-US" sz="2400" i="1" dirty="0">
              <a:latin typeface="Arial"/>
              <a:ea typeface="Arial"/>
              <a:cs typeface="Arial"/>
              <a:sym typeface="Arial"/>
            </a:endParaRPr>
          </a:p>
          <a:p>
            <a:pPr marL="0" lvl="0" indent="0" rtl="0">
              <a:spcBef>
                <a:spcPts val="0"/>
              </a:spcBef>
              <a:buNone/>
            </a:pPr>
            <a:r>
              <a:rPr lang="en-US" sz="2400" i="1" dirty="0">
                <a:latin typeface="Arial"/>
                <a:ea typeface="Arial"/>
                <a:cs typeface="Arial"/>
                <a:sym typeface="Arial"/>
              </a:rPr>
              <a:t>Note : NOP- Instruction that does nothing.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775700" y="11517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Badfile Construction</a:t>
            </a:r>
          </a:p>
        </p:txBody>
      </p:sp>
      <p:pic>
        <p:nvPicPr>
          <p:cNvPr id="209" name="Shape 209"/>
          <p:cNvPicPr preferRelativeResize="0"/>
          <p:nvPr/>
        </p:nvPicPr>
        <p:blipFill>
          <a:blip r:embed="rId3">
            <a:alphaModFix/>
          </a:blip>
          <a:stretch>
            <a:fillRect/>
          </a:stretch>
        </p:blipFill>
        <p:spPr>
          <a:xfrm>
            <a:off x="775700" y="6214100"/>
            <a:ext cx="7921251" cy="305400"/>
          </a:xfrm>
          <a:prstGeom prst="rect">
            <a:avLst/>
          </a:prstGeom>
          <a:noFill/>
          <a:ln>
            <a:noFill/>
          </a:ln>
        </p:spPr>
      </p:pic>
      <p:cxnSp>
        <p:nvCxnSpPr>
          <p:cNvPr id="210" name="Shape 210"/>
          <p:cNvCxnSpPr>
            <a:stCxn id="211" idx="2"/>
          </p:cNvCxnSpPr>
          <p:nvPr/>
        </p:nvCxnSpPr>
        <p:spPr>
          <a:xfrm>
            <a:off x="3369375" y="4326000"/>
            <a:ext cx="0" cy="0"/>
          </a:xfrm>
          <a:prstGeom prst="straightConnector1">
            <a:avLst/>
          </a:prstGeom>
          <a:noFill/>
          <a:ln w="9525" cap="flat" cmpd="sng">
            <a:solidFill>
              <a:schemeClr val="dk2"/>
            </a:solidFill>
            <a:prstDash val="solid"/>
            <a:round/>
            <a:headEnd type="none" w="lg" len="lg"/>
            <a:tailEnd type="none" w="lg" len="lg"/>
          </a:ln>
        </p:spPr>
      </p:cxnSp>
      <p:cxnSp>
        <p:nvCxnSpPr>
          <p:cNvPr id="212" name="Shape 212"/>
          <p:cNvCxnSpPr>
            <a:stCxn id="211" idx="2"/>
            <a:endCxn id="211" idx="2"/>
          </p:cNvCxnSpPr>
          <p:nvPr/>
        </p:nvCxnSpPr>
        <p:spPr>
          <a:xfrm>
            <a:off x="3369375" y="4326000"/>
            <a:ext cx="0" cy="0"/>
          </a:xfrm>
          <a:prstGeom prst="straightConnector1">
            <a:avLst/>
          </a:prstGeom>
          <a:noFill/>
          <a:ln w="9525" cap="flat" cmpd="sng">
            <a:solidFill>
              <a:schemeClr val="dk2"/>
            </a:solidFill>
            <a:prstDash val="solid"/>
            <a:round/>
            <a:headEnd type="none" w="lg" len="lg"/>
            <a:tailEnd type="none" w="lg" len="lg"/>
          </a:ln>
        </p:spPr>
      </p:cxnSp>
      <p:sp>
        <p:nvSpPr>
          <p:cNvPr id="213" name="Shape 213"/>
          <p:cNvSpPr/>
          <p:nvPr/>
        </p:nvSpPr>
        <p:spPr>
          <a:xfrm>
            <a:off x="5939850" y="4154100"/>
            <a:ext cx="312300" cy="3438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dirty="0"/>
              <a:t>2</a:t>
            </a:r>
          </a:p>
        </p:txBody>
      </p:sp>
      <p:pic>
        <p:nvPicPr>
          <p:cNvPr id="214" name="Shape 214"/>
          <p:cNvPicPr preferRelativeResize="0"/>
          <p:nvPr/>
        </p:nvPicPr>
        <p:blipFill>
          <a:blip r:embed="rId4">
            <a:alphaModFix/>
          </a:blip>
          <a:stretch>
            <a:fillRect/>
          </a:stretch>
        </p:blipFill>
        <p:spPr>
          <a:xfrm>
            <a:off x="775700" y="1364300"/>
            <a:ext cx="7921249" cy="4964849"/>
          </a:xfrm>
          <a:prstGeom prst="rect">
            <a:avLst/>
          </a:prstGeom>
          <a:noFill/>
          <a:ln>
            <a:noFill/>
          </a:ln>
        </p:spPr>
      </p:pic>
      <p:sp>
        <p:nvSpPr>
          <p:cNvPr id="215" name="Shape 215"/>
          <p:cNvSpPr/>
          <p:nvPr/>
        </p:nvSpPr>
        <p:spPr>
          <a:xfrm>
            <a:off x="3840575" y="4173300"/>
            <a:ext cx="312300" cy="305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US" dirty="0"/>
              <a:t>1</a:t>
            </a:r>
          </a:p>
        </p:txBody>
      </p:sp>
      <p:sp>
        <p:nvSpPr>
          <p:cNvPr id="216" name="Shape 216"/>
          <p:cNvSpPr/>
          <p:nvPr/>
        </p:nvSpPr>
        <p:spPr>
          <a:xfrm>
            <a:off x="5564775" y="4173300"/>
            <a:ext cx="312300" cy="305400"/>
          </a:xfrm>
          <a:prstGeom prst="ellipse">
            <a:avLst/>
          </a:prstGeom>
          <a:solidFill>
            <a:srgbClr val="E06666"/>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dirty="0"/>
              <a:t>2</a:t>
            </a:r>
          </a:p>
        </p:txBody>
      </p:sp>
      <p:sp>
        <p:nvSpPr>
          <p:cNvPr id="217" name="Shape 217"/>
          <p:cNvSpPr/>
          <p:nvPr/>
        </p:nvSpPr>
        <p:spPr>
          <a:xfrm>
            <a:off x="3624275" y="3863800"/>
            <a:ext cx="403439" cy="2903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dirty="0"/>
          </a:p>
        </p:txBody>
      </p:sp>
      <p:sp>
        <p:nvSpPr>
          <p:cNvPr id="218" name="Shape 218"/>
          <p:cNvSpPr/>
          <p:nvPr/>
        </p:nvSpPr>
        <p:spPr>
          <a:xfrm>
            <a:off x="4592825" y="3863800"/>
            <a:ext cx="2405700" cy="3054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dirty="0"/>
          </a:p>
        </p:txBody>
      </p:sp>
      <p:sp>
        <p:nvSpPr>
          <p:cNvPr id="219" name="Shape 219"/>
          <p:cNvSpPr txBox="1"/>
          <p:nvPr/>
        </p:nvSpPr>
        <p:spPr>
          <a:xfrm>
            <a:off x="8822625" y="1438900"/>
            <a:ext cx="3186900" cy="4296900"/>
          </a:xfrm>
          <a:prstGeom prst="rect">
            <a:avLst/>
          </a:prstGeom>
          <a:noFill/>
          <a:ln>
            <a:noFill/>
          </a:ln>
        </p:spPr>
        <p:txBody>
          <a:bodyPr wrap="square" lIns="91425" tIns="91425" rIns="91425" bIns="91425" anchor="t" anchorCtr="0">
            <a:noAutofit/>
          </a:bodyPr>
          <a:lstStyle/>
          <a:p>
            <a:pPr marL="0" lvl="0" indent="0">
              <a:spcBef>
                <a:spcPts val="0"/>
              </a:spcBef>
              <a:buNone/>
            </a:pPr>
            <a:endParaRPr sz="2400" dirty="0"/>
          </a:p>
          <a:p>
            <a:pPr marL="0" lvl="0" indent="0">
              <a:spcBef>
                <a:spcPts val="0"/>
              </a:spcBef>
              <a:buNone/>
            </a:pPr>
            <a:r>
              <a:rPr lang="en-US" sz="2400" dirty="0"/>
              <a:t>     : Obtained from Task A - distance of the return address from the base of the buffer.</a:t>
            </a:r>
          </a:p>
          <a:p>
            <a:pPr marL="0" lvl="0" indent="0">
              <a:spcBef>
                <a:spcPts val="0"/>
              </a:spcBef>
              <a:buNone/>
            </a:pPr>
            <a:endParaRPr sz="2400" dirty="0"/>
          </a:p>
          <a:p>
            <a:pPr marL="0" lvl="0" indent="0">
              <a:spcBef>
                <a:spcPts val="0"/>
              </a:spcBef>
              <a:buNone/>
            </a:pPr>
            <a:r>
              <a:rPr lang="en-US" sz="2400" dirty="0"/>
              <a:t>      : Obtained from Task B - Address of the malicious code.</a:t>
            </a:r>
          </a:p>
          <a:p>
            <a:pPr marL="0" lvl="0" indent="0">
              <a:spcBef>
                <a:spcPts val="0"/>
              </a:spcBef>
              <a:buNone/>
            </a:pPr>
            <a:endParaRPr sz="1800" dirty="0"/>
          </a:p>
          <a:p>
            <a:pPr marL="0" lvl="0" indent="0">
              <a:spcBef>
                <a:spcPts val="0"/>
              </a:spcBef>
              <a:buNone/>
            </a:pPr>
            <a:endParaRPr sz="1800" dirty="0"/>
          </a:p>
          <a:p>
            <a:pPr marL="0" lvl="0" indent="0">
              <a:spcBef>
                <a:spcPts val="0"/>
              </a:spcBef>
              <a:buNone/>
            </a:pPr>
            <a:endParaRPr sz="1800" dirty="0"/>
          </a:p>
        </p:txBody>
      </p:sp>
      <p:sp>
        <p:nvSpPr>
          <p:cNvPr id="220" name="Shape 220"/>
          <p:cNvSpPr/>
          <p:nvPr/>
        </p:nvSpPr>
        <p:spPr>
          <a:xfrm>
            <a:off x="8955475" y="1956100"/>
            <a:ext cx="312300" cy="305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dirty="0"/>
              <a:t>1</a:t>
            </a:r>
          </a:p>
        </p:txBody>
      </p:sp>
      <p:sp>
        <p:nvSpPr>
          <p:cNvPr id="221" name="Shape 221"/>
          <p:cNvSpPr/>
          <p:nvPr/>
        </p:nvSpPr>
        <p:spPr>
          <a:xfrm>
            <a:off x="8955475" y="4173300"/>
            <a:ext cx="312300" cy="305400"/>
          </a:xfrm>
          <a:prstGeom prst="ellipse">
            <a:avLst/>
          </a:prstGeom>
          <a:solidFill>
            <a:srgbClr val="E06666"/>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dirty="0"/>
              <a:t>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New Address in Return Address</a:t>
            </a:r>
          </a:p>
        </p:txBody>
      </p:sp>
      <p:sp>
        <p:nvSpPr>
          <p:cNvPr id="227" name="Shape 22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r>
              <a:rPr lang="en-US" b="1" dirty="0">
                <a:latin typeface="Arial"/>
                <a:ea typeface="Arial"/>
                <a:cs typeface="Arial"/>
                <a:sym typeface="Arial"/>
              </a:rPr>
              <a:t>Considerations :</a:t>
            </a:r>
          </a:p>
          <a:p>
            <a:pPr marL="228600" lvl="0" indent="-50800">
              <a:spcBef>
                <a:spcPts val="0"/>
              </a:spcBef>
              <a:buNone/>
            </a:pPr>
            <a:endParaRPr lang="en-US" b="1" dirty="0">
              <a:latin typeface="Arial"/>
              <a:ea typeface="Arial"/>
              <a:cs typeface="Arial"/>
              <a:sym typeface="Arial"/>
            </a:endParaRPr>
          </a:p>
          <a:p>
            <a:pPr marL="177800" indent="0">
              <a:spcBef>
                <a:spcPts val="0"/>
              </a:spcBef>
              <a:buNone/>
            </a:pPr>
            <a:r>
              <a:rPr lang="en-US" dirty="0">
                <a:latin typeface="Arial"/>
                <a:ea typeface="Arial"/>
                <a:cs typeface="Arial"/>
                <a:sym typeface="Arial"/>
              </a:rPr>
              <a:t>The new address in the return address of function stack [</a:t>
            </a:r>
            <a:r>
              <a:rPr lang="en-US" dirty="0">
                <a:latin typeface="Courier New" panose="02070309020205020404" pitchFamily="49" charset="0"/>
                <a:ea typeface="Arial"/>
                <a:cs typeface="Courier New" panose="02070309020205020404" pitchFamily="49" charset="0"/>
                <a:sym typeface="Arial"/>
              </a:rPr>
              <a:t>0xbffff188 + nnn</a:t>
            </a:r>
            <a:r>
              <a:rPr lang="en-US" dirty="0">
                <a:latin typeface="Arial"/>
                <a:ea typeface="Arial"/>
                <a:cs typeface="Arial"/>
                <a:sym typeface="Arial"/>
              </a:rPr>
              <a:t>] should not contain zero in any of its byte, or the badfile will have a zero causing </a:t>
            </a:r>
            <a:r>
              <a:rPr lang="en-US" dirty="0">
                <a:latin typeface="Courier New" panose="02070309020205020404" pitchFamily="49" charset="0"/>
                <a:ea typeface="Arial"/>
                <a:cs typeface="Courier New" panose="02070309020205020404" pitchFamily="49" charset="0"/>
                <a:sym typeface="Arial"/>
              </a:rPr>
              <a:t>strcpy() </a:t>
            </a:r>
            <a:r>
              <a:rPr lang="en-US" dirty="0">
                <a:latin typeface="Arial"/>
                <a:ea typeface="Arial"/>
                <a:cs typeface="Arial"/>
                <a:sym typeface="Arial"/>
              </a:rPr>
              <a:t>to end copying.</a:t>
            </a:r>
          </a:p>
          <a:p>
            <a:pPr>
              <a:spcBef>
                <a:spcPts val="0"/>
              </a:spcBef>
            </a:pPr>
            <a:endParaRPr dirty="0">
              <a:latin typeface="Arial"/>
              <a:ea typeface="Arial"/>
              <a:cs typeface="Arial"/>
              <a:sym typeface="Arial"/>
            </a:endParaRPr>
          </a:p>
          <a:p>
            <a:pPr marL="177800" indent="0">
              <a:spcBef>
                <a:spcPts val="0"/>
              </a:spcBef>
              <a:buNone/>
            </a:pPr>
            <a:r>
              <a:rPr lang="en-US" i="1" dirty="0">
                <a:latin typeface="Arial"/>
                <a:ea typeface="Arial"/>
                <a:cs typeface="Arial"/>
                <a:sym typeface="Arial"/>
              </a:rPr>
              <a:t>e.g., </a:t>
            </a:r>
            <a:r>
              <a:rPr lang="en-US" i="1" dirty="0">
                <a:latin typeface="Courier New" panose="02070309020205020404" pitchFamily="49" charset="0"/>
                <a:ea typeface="Arial"/>
                <a:cs typeface="Courier New" panose="02070309020205020404" pitchFamily="49" charset="0"/>
                <a:sym typeface="Arial"/>
              </a:rPr>
              <a:t>0xbffff188 + 0x78 = 0xbffff200</a:t>
            </a:r>
            <a:r>
              <a:rPr lang="en-US" i="1" dirty="0">
                <a:latin typeface="Arial"/>
                <a:ea typeface="Arial"/>
                <a:cs typeface="Arial"/>
                <a:sym typeface="Arial"/>
              </a:rPr>
              <a:t>, </a:t>
            </a:r>
            <a:r>
              <a:rPr lang="en-US" dirty="0">
                <a:latin typeface="Arial"/>
                <a:ea typeface="Arial"/>
                <a:cs typeface="Arial"/>
                <a:sym typeface="Arial"/>
              </a:rPr>
              <a:t>the last byte contains zero leading to end copy.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Execution Results</a:t>
            </a:r>
          </a:p>
        </p:txBody>
      </p:sp>
      <p:sp>
        <p:nvSpPr>
          <p:cNvPr id="233" name="Shape 233"/>
          <p:cNvSpPr txBox="1">
            <a:spLocks noGrp="1"/>
          </p:cNvSpPr>
          <p:nvPr>
            <p:ph type="body" idx="1"/>
          </p:nvPr>
        </p:nvSpPr>
        <p:spPr>
          <a:xfrm>
            <a:off x="353775" y="1825625"/>
            <a:ext cx="11437200" cy="4781400"/>
          </a:xfrm>
          <a:prstGeom prst="rect">
            <a:avLst/>
          </a:prstGeom>
        </p:spPr>
        <p:txBody>
          <a:bodyPr wrap="square" lIns="91425" tIns="91425" rIns="91425" bIns="91425" anchor="t" anchorCtr="0">
            <a:noAutofit/>
          </a:bodyPr>
          <a:lstStyle/>
          <a:p>
            <a:pPr marL="457200" lvl="0" indent="-406400" rtl="0">
              <a:spcBef>
                <a:spcPts val="0"/>
              </a:spcBef>
              <a:buSzPts val="2800"/>
              <a:buChar char="•"/>
            </a:pPr>
            <a:r>
              <a:rPr lang="en-US" dirty="0">
                <a:latin typeface="Arial"/>
                <a:ea typeface="Arial"/>
                <a:cs typeface="Arial"/>
                <a:sym typeface="Arial"/>
              </a:rPr>
              <a:t>Compiling the vulnerable code with all the countermeasures disabled. </a:t>
            </a:r>
          </a:p>
          <a:p>
            <a:pPr marL="0" lvl="0" indent="0" rtl="0">
              <a:spcBef>
                <a:spcPts val="0"/>
              </a:spcBef>
              <a:buNone/>
            </a:pPr>
            <a:endParaRPr dirty="0">
              <a:latin typeface="Arial"/>
              <a:ea typeface="Arial"/>
              <a:cs typeface="Arial"/>
              <a:sym typeface="Arial"/>
            </a:endParaRPr>
          </a:p>
          <a:p>
            <a:pPr marL="0" lvl="0" indent="0" rtl="0">
              <a:spcBef>
                <a:spcPts val="0"/>
              </a:spcBef>
              <a:buNone/>
            </a:pPr>
            <a:endParaRPr lang="en-US" dirty="0">
              <a:latin typeface="Arial"/>
              <a:ea typeface="Arial"/>
              <a:cs typeface="Arial"/>
              <a:sym typeface="Arial"/>
            </a:endParaRPr>
          </a:p>
          <a:p>
            <a:pPr marL="0" lvl="0" indent="0" rtl="0">
              <a:spcBef>
                <a:spcPts val="0"/>
              </a:spcBef>
              <a:buNone/>
            </a:pPr>
            <a:endParaRPr lang="en-US" dirty="0">
              <a:latin typeface="Arial"/>
              <a:ea typeface="Arial"/>
              <a:cs typeface="Arial"/>
              <a:sym typeface="Arial"/>
            </a:endParaRPr>
          </a:p>
          <a:p>
            <a:pPr marL="0" lvl="0" indent="0" rtl="0">
              <a:spcBef>
                <a:spcPts val="0"/>
              </a:spcBef>
              <a:buNone/>
            </a:pPr>
            <a:endParaRPr dirty="0">
              <a:latin typeface="Arial"/>
              <a:ea typeface="Arial"/>
              <a:cs typeface="Arial"/>
              <a:sym typeface="Arial"/>
            </a:endParaRPr>
          </a:p>
          <a:p>
            <a:pPr marL="457200" lvl="0" indent="-406400">
              <a:spcBef>
                <a:spcPts val="0"/>
              </a:spcBef>
              <a:spcAft>
                <a:spcPts val="0"/>
              </a:spcAft>
              <a:buSzPts val="2800"/>
              <a:buFont typeface="Arial"/>
              <a:buChar char="•"/>
            </a:pPr>
            <a:r>
              <a:rPr lang="en-US" dirty="0">
                <a:latin typeface="Arial"/>
                <a:ea typeface="Arial"/>
                <a:cs typeface="Arial"/>
                <a:sym typeface="Arial"/>
              </a:rPr>
              <a:t>Compiling the exploit code to generate the badfile.</a:t>
            </a:r>
          </a:p>
          <a:p>
            <a:pPr marL="457200" lvl="0" indent="-406400">
              <a:spcBef>
                <a:spcPts val="0"/>
              </a:spcBef>
              <a:buSzPts val="2800"/>
              <a:buFont typeface="Arial"/>
              <a:buChar char="•"/>
            </a:pPr>
            <a:r>
              <a:rPr lang="en-US" dirty="0">
                <a:latin typeface="Arial"/>
                <a:ea typeface="Arial"/>
                <a:cs typeface="Arial"/>
                <a:sym typeface="Arial"/>
              </a:rPr>
              <a:t>Executing the exploit code and stack code.</a:t>
            </a:r>
          </a:p>
          <a:p>
            <a:pPr marL="177800" lvl="0" indent="0">
              <a:spcBef>
                <a:spcPts val="0"/>
              </a:spcBef>
              <a:buNone/>
            </a:pPr>
            <a:endParaRPr dirty="0"/>
          </a:p>
        </p:txBody>
      </p:sp>
      <p:pic>
        <p:nvPicPr>
          <p:cNvPr id="234" name="Shape 234"/>
          <p:cNvPicPr preferRelativeResize="0"/>
          <p:nvPr/>
        </p:nvPicPr>
        <p:blipFill>
          <a:blip r:embed="rId3">
            <a:alphaModFix/>
          </a:blip>
          <a:stretch>
            <a:fillRect/>
          </a:stretch>
        </p:blipFill>
        <p:spPr>
          <a:xfrm>
            <a:off x="730950" y="5046900"/>
            <a:ext cx="10622850" cy="1456025"/>
          </a:xfrm>
          <a:prstGeom prst="rect">
            <a:avLst/>
          </a:prstGeom>
          <a:noFill/>
          <a:ln>
            <a:noFill/>
          </a:ln>
        </p:spPr>
      </p:pic>
      <p:pic>
        <p:nvPicPr>
          <p:cNvPr id="235" name="Shape 235"/>
          <p:cNvPicPr preferRelativeResize="0"/>
          <p:nvPr/>
        </p:nvPicPr>
        <p:blipFill>
          <a:blip r:embed="rId4">
            <a:alphaModFix/>
          </a:blip>
          <a:stretch>
            <a:fillRect/>
          </a:stretch>
        </p:blipFill>
        <p:spPr>
          <a:xfrm>
            <a:off x="838200" y="2769542"/>
            <a:ext cx="10622850" cy="1014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838200" y="85550"/>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Shellcode</a:t>
            </a:r>
          </a:p>
        </p:txBody>
      </p:sp>
      <p:sp>
        <p:nvSpPr>
          <p:cNvPr id="241" name="Shape 241"/>
          <p:cNvSpPr txBox="1">
            <a:spLocks noGrp="1"/>
          </p:cNvSpPr>
          <p:nvPr>
            <p:ph type="body" idx="1"/>
          </p:nvPr>
        </p:nvSpPr>
        <p:spPr>
          <a:xfrm>
            <a:off x="582000" y="1289875"/>
            <a:ext cx="11232300" cy="5412900"/>
          </a:xfrm>
          <a:prstGeom prst="rect">
            <a:avLst/>
          </a:prstGeom>
        </p:spPr>
        <p:txBody>
          <a:bodyPr wrap="square" lIns="91425" tIns="91425" rIns="91425" bIns="91425" anchor="t" anchorCtr="0">
            <a:noAutofit/>
          </a:bodyPr>
          <a:lstStyle/>
          <a:p>
            <a:pPr marL="228600" lvl="0" indent="-50800">
              <a:spcBef>
                <a:spcPts val="0"/>
              </a:spcBef>
              <a:buNone/>
            </a:pPr>
            <a:r>
              <a:rPr lang="en-US" b="1" dirty="0">
                <a:latin typeface="Arial"/>
                <a:ea typeface="Arial"/>
                <a:cs typeface="Arial"/>
                <a:sym typeface="Arial"/>
              </a:rPr>
              <a:t>Aim of the malicious code : </a:t>
            </a:r>
            <a:r>
              <a:rPr lang="en-US" dirty="0">
                <a:latin typeface="Arial"/>
                <a:ea typeface="Arial"/>
                <a:cs typeface="Arial"/>
                <a:sym typeface="Arial"/>
              </a:rPr>
              <a:t>Allow to run more commands (i.e) to gain access of the system.</a:t>
            </a:r>
          </a:p>
          <a:p>
            <a:pPr marL="228600" lvl="0" indent="-50800">
              <a:spcBef>
                <a:spcPts val="0"/>
              </a:spcBef>
              <a:buNone/>
            </a:pPr>
            <a:endParaRPr lang="en-US" b="1" dirty="0">
              <a:latin typeface="Arial"/>
              <a:ea typeface="Arial"/>
              <a:cs typeface="Arial"/>
              <a:sym typeface="Arial"/>
            </a:endParaRPr>
          </a:p>
          <a:p>
            <a:pPr marL="228600" lvl="0" indent="-50800">
              <a:spcBef>
                <a:spcPts val="0"/>
              </a:spcBef>
              <a:buNone/>
            </a:pPr>
            <a:r>
              <a:rPr lang="en-US" b="1" dirty="0">
                <a:latin typeface="Arial"/>
                <a:ea typeface="Arial"/>
                <a:cs typeface="Arial"/>
                <a:sym typeface="Arial"/>
              </a:rPr>
              <a:t>Solution : </a:t>
            </a:r>
            <a:r>
              <a:rPr lang="en-US" dirty="0">
                <a:latin typeface="Arial"/>
                <a:ea typeface="Arial"/>
                <a:cs typeface="Arial"/>
                <a:sym typeface="Arial"/>
              </a:rPr>
              <a:t>Shell Program</a:t>
            </a: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lang="en-US" dirty="0">
              <a:latin typeface="Arial"/>
              <a:ea typeface="Arial"/>
              <a:cs typeface="Arial"/>
              <a:sym typeface="Arial"/>
            </a:endParaRPr>
          </a:p>
          <a:p>
            <a:pPr marL="228600" lvl="0" indent="-50800">
              <a:spcBef>
                <a:spcPts val="0"/>
              </a:spcBef>
              <a:buNone/>
            </a:pPr>
            <a:endParaRPr lang="en-US"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r>
              <a:rPr lang="en-US" b="1" dirty="0">
                <a:latin typeface="Arial"/>
                <a:ea typeface="Arial"/>
                <a:cs typeface="Arial"/>
                <a:sym typeface="Arial"/>
              </a:rPr>
              <a:t>Challenges :</a:t>
            </a:r>
          </a:p>
          <a:p>
            <a:pPr marL="914400" lvl="1" indent="-406400">
              <a:spcBef>
                <a:spcPts val="0"/>
              </a:spcBef>
              <a:buSzPts val="2800"/>
            </a:pPr>
            <a:r>
              <a:rPr lang="en-US" dirty="0">
                <a:latin typeface="Arial"/>
                <a:ea typeface="Arial"/>
                <a:cs typeface="Arial"/>
                <a:sym typeface="Arial"/>
              </a:rPr>
              <a:t>Loader Issue						</a:t>
            </a:r>
          </a:p>
          <a:p>
            <a:pPr marL="914400" lvl="1" indent="-406400">
              <a:spcBef>
                <a:spcPts val="0"/>
              </a:spcBef>
              <a:buSzPts val="2800"/>
            </a:pPr>
            <a:r>
              <a:rPr lang="en-US" dirty="0">
                <a:latin typeface="Arial"/>
                <a:ea typeface="Arial"/>
                <a:cs typeface="Arial"/>
                <a:sym typeface="Arial"/>
              </a:rPr>
              <a:t>Zeros in the code</a:t>
            </a:r>
          </a:p>
        </p:txBody>
      </p:sp>
      <p:pic>
        <p:nvPicPr>
          <p:cNvPr id="242" name="Shape 242"/>
          <p:cNvPicPr preferRelativeResize="0"/>
          <p:nvPr/>
        </p:nvPicPr>
        <p:blipFill>
          <a:blip r:embed="rId3">
            <a:alphaModFix/>
          </a:blip>
          <a:stretch>
            <a:fillRect/>
          </a:stretch>
        </p:blipFill>
        <p:spPr>
          <a:xfrm>
            <a:off x="838200" y="2949687"/>
            <a:ext cx="10643701" cy="2214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38200" y="281250"/>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Shellcode</a:t>
            </a:r>
          </a:p>
        </p:txBody>
      </p:sp>
      <p:sp>
        <p:nvSpPr>
          <p:cNvPr id="248" name="Shape 248"/>
          <p:cNvSpPr txBox="1">
            <a:spLocks noGrp="1"/>
          </p:cNvSpPr>
          <p:nvPr>
            <p:ph type="body" idx="1"/>
          </p:nvPr>
        </p:nvSpPr>
        <p:spPr>
          <a:xfrm>
            <a:off x="734025" y="1454100"/>
            <a:ext cx="10821600" cy="5201100"/>
          </a:xfrm>
          <a:prstGeom prst="rect">
            <a:avLst/>
          </a:prstGeom>
        </p:spPr>
        <p:txBody>
          <a:bodyPr wrap="square" lIns="91425" tIns="91425" rIns="91425" bIns="91425" anchor="t" anchorCtr="0">
            <a:noAutofit/>
          </a:bodyPr>
          <a:lstStyle/>
          <a:p>
            <a:pPr marL="457200" lvl="0" indent="-406400" rtl="0">
              <a:lnSpc>
                <a:spcPct val="100000"/>
              </a:lnSpc>
              <a:spcBef>
                <a:spcPts val="0"/>
              </a:spcBef>
              <a:spcAft>
                <a:spcPts val="0"/>
              </a:spcAft>
              <a:buSzPts val="2800"/>
              <a:buChar char="•"/>
            </a:pPr>
            <a:r>
              <a:rPr lang="en-US" dirty="0">
                <a:latin typeface="Arial"/>
                <a:ea typeface="Arial"/>
                <a:cs typeface="Arial"/>
                <a:sym typeface="Arial"/>
              </a:rPr>
              <a:t>Assembly code (machine instructions) for launching a shell. </a:t>
            </a:r>
          </a:p>
          <a:p>
            <a:pPr marL="457200" lvl="0" indent="-406400" rtl="0">
              <a:lnSpc>
                <a:spcPct val="100000"/>
              </a:lnSpc>
              <a:spcBef>
                <a:spcPts val="0"/>
              </a:spcBef>
              <a:spcAft>
                <a:spcPts val="0"/>
              </a:spcAft>
              <a:buSzPts val="2800"/>
              <a:buChar char="•"/>
            </a:pPr>
            <a:endParaRPr lang="en-US" dirty="0">
              <a:latin typeface="Arial"/>
              <a:ea typeface="Arial"/>
              <a:cs typeface="Arial"/>
              <a:sym typeface="Arial"/>
            </a:endParaRPr>
          </a:p>
          <a:p>
            <a:pPr marL="457200" lvl="0" indent="-406400">
              <a:spcBef>
                <a:spcPts val="0"/>
              </a:spcBef>
              <a:spcAft>
                <a:spcPts val="0"/>
              </a:spcAft>
              <a:buSzPts val="2800"/>
              <a:buChar char="•"/>
            </a:pPr>
            <a:r>
              <a:rPr lang="en-US" dirty="0">
                <a:latin typeface="Arial"/>
                <a:ea typeface="Arial"/>
                <a:cs typeface="Arial"/>
                <a:sym typeface="Arial"/>
              </a:rPr>
              <a:t>Goal: Use </a:t>
            </a:r>
            <a:r>
              <a:rPr lang="en-US" i="1" dirty="0">
                <a:latin typeface="Courier New" panose="02070309020205020404" pitchFamily="49" charset="0"/>
                <a:ea typeface="Arial"/>
                <a:cs typeface="Courier New" panose="02070309020205020404" pitchFamily="49" charset="0"/>
                <a:sym typeface="Arial"/>
              </a:rPr>
              <a:t>execve(“/bin/sh”, argv, 0) </a:t>
            </a:r>
            <a:r>
              <a:rPr lang="en-US" dirty="0">
                <a:latin typeface="Arial"/>
                <a:ea typeface="Arial"/>
                <a:cs typeface="Arial"/>
                <a:sym typeface="Arial"/>
              </a:rPr>
              <a:t>to run shell</a:t>
            </a:r>
          </a:p>
          <a:p>
            <a:pPr marL="457200" lvl="0" indent="-406400">
              <a:spcBef>
                <a:spcPts val="0"/>
              </a:spcBef>
              <a:spcAft>
                <a:spcPts val="0"/>
              </a:spcAft>
              <a:buSzPts val="2800"/>
              <a:buChar char="•"/>
            </a:pPr>
            <a:endParaRPr lang="en-US" dirty="0">
              <a:latin typeface="Arial"/>
              <a:ea typeface="Arial"/>
              <a:cs typeface="Arial"/>
              <a:sym typeface="Arial"/>
            </a:endParaRPr>
          </a:p>
          <a:p>
            <a:pPr marL="457200" lvl="0" indent="-406400" rtl="0">
              <a:spcBef>
                <a:spcPts val="0"/>
              </a:spcBef>
              <a:buSzPts val="2800"/>
              <a:buChar char="•"/>
            </a:pPr>
            <a:r>
              <a:rPr lang="en-US" dirty="0">
                <a:latin typeface="Arial"/>
                <a:ea typeface="Arial"/>
                <a:cs typeface="Arial"/>
                <a:sym typeface="Arial"/>
              </a:rPr>
              <a:t>Registers used:</a:t>
            </a:r>
          </a:p>
          <a:p>
            <a:pPr marL="0" lvl="0" indent="457200">
              <a:spcBef>
                <a:spcPts val="0"/>
              </a:spcBef>
              <a:buNone/>
            </a:pPr>
            <a:r>
              <a:rPr lang="en-US" dirty="0">
                <a:latin typeface="Arial"/>
                <a:ea typeface="Arial"/>
                <a:cs typeface="Arial"/>
                <a:sym typeface="Arial"/>
              </a:rPr>
              <a:t>eax = 0x0000000b (11) : Value of system call execve()</a:t>
            </a:r>
          </a:p>
          <a:p>
            <a:pPr marL="0" lvl="0" indent="457200">
              <a:spcBef>
                <a:spcPts val="0"/>
              </a:spcBef>
              <a:buNone/>
            </a:pPr>
            <a:r>
              <a:rPr lang="en-US" dirty="0">
                <a:latin typeface="Arial"/>
                <a:ea typeface="Arial"/>
                <a:cs typeface="Arial"/>
                <a:sym typeface="Arial"/>
              </a:rPr>
              <a:t>ebx = address to “/bin/sh”</a:t>
            </a:r>
          </a:p>
          <a:p>
            <a:pPr marL="457200" lvl="0" indent="0">
              <a:spcBef>
                <a:spcPts val="0"/>
              </a:spcBef>
              <a:buNone/>
            </a:pPr>
            <a:r>
              <a:rPr lang="en-US" dirty="0">
                <a:latin typeface="Arial"/>
                <a:ea typeface="Arial"/>
                <a:cs typeface="Arial"/>
                <a:sym typeface="Arial"/>
              </a:rPr>
              <a:t>ecx = address of the argument array. </a:t>
            </a:r>
          </a:p>
          <a:p>
            <a:pPr marL="1371600" lvl="1" indent="-457200">
              <a:spcBef>
                <a:spcPts val="0"/>
              </a:spcBef>
            </a:pPr>
            <a:r>
              <a:rPr lang="en-US" dirty="0">
                <a:latin typeface="Arial"/>
                <a:ea typeface="Arial"/>
                <a:cs typeface="Arial"/>
                <a:sym typeface="Arial"/>
              </a:rPr>
              <a:t>argv[0] = the address of “/bin/sh” </a:t>
            </a:r>
          </a:p>
          <a:p>
            <a:pPr marL="1371600" lvl="1" indent="-457200">
              <a:spcBef>
                <a:spcPts val="0"/>
              </a:spcBef>
            </a:pPr>
            <a:r>
              <a:rPr lang="en-US" dirty="0">
                <a:latin typeface="Arial"/>
                <a:ea typeface="Arial"/>
                <a:cs typeface="Arial"/>
                <a:sym typeface="Arial"/>
              </a:rPr>
              <a:t>argv[1] = 0 (i.e., no more arguments)</a:t>
            </a:r>
          </a:p>
          <a:p>
            <a:pPr marL="0" lvl="0" indent="457200">
              <a:spcBef>
                <a:spcPts val="0"/>
              </a:spcBef>
              <a:buNone/>
            </a:pPr>
            <a:r>
              <a:rPr lang="en-US" dirty="0">
                <a:latin typeface="Arial"/>
                <a:ea typeface="Arial"/>
                <a:cs typeface="Arial"/>
                <a:sym typeface="Arial"/>
              </a:rPr>
              <a:t>edx = zero (no environment variables are passed).</a:t>
            </a:r>
          </a:p>
          <a:p>
            <a:pPr marL="0" lvl="0" indent="457200">
              <a:spcBef>
                <a:spcPts val="0"/>
              </a:spcBef>
              <a:buNone/>
            </a:pPr>
            <a:r>
              <a:rPr lang="en-US" dirty="0">
                <a:latin typeface="Arial"/>
                <a:ea typeface="Arial"/>
                <a:cs typeface="Arial"/>
                <a:sym typeface="Arial"/>
              </a:rPr>
              <a:t>int 0x80:  invoke execve()</a:t>
            </a:r>
            <a:br>
              <a:rPr lang="en-US" dirty="0">
                <a:latin typeface="Arial"/>
                <a:ea typeface="Arial"/>
                <a:cs typeface="Arial"/>
                <a:sym typeface="Arial"/>
              </a:rPr>
            </a:br>
            <a:endParaRPr lang="en-US"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477550" y="225397"/>
            <a:ext cx="9144000" cy="1655700"/>
          </a:xfrm>
          <a:prstGeom prst="rect">
            <a:avLst/>
          </a:prstGeom>
        </p:spPr>
        <p:txBody>
          <a:bodyPr wrap="square" lIns="91425" tIns="91425" rIns="91425" bIns="91425" anchor="b" anchorCtr="0">
            <a:noAutofit/>
          </a:bodyPr>
          <a:lstStyle/>
          <a:p>
            <a:pPr marL="0" lvl="0" indent="-279400" algn="l" rtl="0">
              <a:spcBef>
                <a:spcPts val="0"/>
              </a:spcBef>
              <a:buClr>
                <a:schemeClr val="dk1"/>
              </a:buClr>
              <a:buSzPts val="4400"/>
              <a:buFont typeface="Calibri"/>
              <a:buNone/>
            </a:pPr>
            <a:r>
              <a:rPr lang="en-US" sz="4400" dirty="0"/>
              <a:t>Outline</a:t>
            </a:r>
          </a:p>
        </p:txBody>
      </p:sp>
      <p:sp>
        <p:nvSpPr>
          <p:cNvPr id="90" name="Shape 90"/>
          <p:cNvSpPr txBox="1">
            <a:spLocks noGrp="1"/>
          </p:cNvSpPr>
          <p:nvPr>
            <p:ph type="subTitle" idx="1"/>
          </p:nvPr>
        </p:nvSpPr>
        <p:spPr>
          <a:xfrm>
            <a:off x="477550" y="1881125"/>
            <a:ext cx="10547700" cy="4459800"/>
          </a:xfrm>
          <a:prstGeom prst="rect">
            <a:avLst/>
          </a:prstGeom>
        </p:spPr>
        <p:txBody>
          <a:bodyPr wrap="square" lIns="91425" tIns="91425" rIns="91425" bIns="91425" anchor="t" anchorCtr="0">
            <a:noAutofit/>
          </a:bodyPr>
          <a:lstStyle/>
          <a:p>
            <a:pPr marL="457200" lvl="0" indent="-419100" algn="l" rtl="0">
              <a:spcBef>
                <a:spcPts val="0"/>
              </a:spcBef>
              <a:spcAft>
                <a:spcPts val="0"/>
              </a:spcAft>
              <a:buSzPts val="3000"/>
              <a:buChar char="●"/>
            </a:pPr>
            <a:r>
              <a:rPr lang="en-US" sz="3000" dirty="0"/>
              <a:t>Understanding of Stack Layout</a:t>
            </a:r>
          </a:p>
          <a:p>
            <a:pPr marL="457200" lvl="0" indent="-419100" algn="l" rtl="0">
              <a:spcBef>
                <a:spcPts val="0"/>
              </a:spcBef>
              <a:spcAft>
                <a:spcPts val="0"/>
              </a:spcAft>
              <a:buSzPts val="3000"/>
              <a:buChar char="●"/>
            </a:pPr>
            <a:r>
              <a:rPr lang="en-US" sz="3000" dirty="0"/>
              <a:t>Vulnerable code</a:t>
            </a:r>
          </a:p>
          <a:p>
            <a:pPr marL="457200" lvl="0" indent="-419100" algn="l" rtl="0">
              <a:spcBef>
                <a:spcPts val="0"/>
              </a:spcBef>
              <a:spcAft>
                <a:spcPts val="0"/>
              </a:spcAft>
              <a:buSzPts val="3000"/>
              <a:buChar char="●"/>
            </a:pPr>
            <a:r>
              <a:rPr lang="en-US" sz="3000" dirty="0"/>
              <a:t>Challenges in exploitation</a:t>
            </a:r>
          </a:p>
          <a:p>
            <a:pPr marL="457200" lvl="0" indent="-419100" algn="l" rtl="0">
              <a:spcBef>
                <a:spcPts val="0"/>
              </a:spcBef>
              <a:spcAft>
                <a:spcPts val="0"/>
              </a:spcAft>
              <a:buSzPts val="3000"/>
              <a:buChar char="●"/>
            </a:pPr>
            <a:r>
              <a:rPr lang="en-US" sz="3000" dirty="0"/>
              <a:t>Shellcode</a:t>
            </a:r>
          </a:p>
          <a:p>
            <a:pPr marL="457200" lvl="0" indent="-419100" algn="l">
              <a:spcBef>
                <a:spcPts val="0"/>
              </a:spcBef>
              <a:buSzPts val="3000"/>
              <a:buChar char="●"/>
            </a:pPr>
            <a:r>
              <a:rPr lang="en-US" sz="3000" dirty="0"/>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Shellcode</a:t>
            </a:r>
          </a:p>
        </p:txBody>
      </p:sp>
      <p:pic>
        <p:nvPicPr>
          <p:cNvPr id="254" name="Shape 254"/>
          <p:cNvPicPr preferRelativeResize="0"/>
          <p:nvPr/>
        </p:nvPicPr>
        <p:blipFill>
          <a:blip r:embed="rId3">
            <a:alphaModFix/>
          </a:blip>
          <a:stretch>
            <a:fillRect/>
          </a:stretch>
        </p:blipFill>
        <p:spPr>
          <a:xfrm>
            <a:off x="838200" y="1767025"/>
            <a:ext cx="11255829" cy="4503146"/>
          </a:xfrm>
          <a:prstGeom prst="rect">
            <a:avLst/>
          </a:prstGeom>
          <a:noFill/>
          <a:ln>
            <a:noFill/>
          </a:ln>
        </p:spPr>
      </p:pic>
      <p:cxnSp>
        <p:nvCxnSpPr>
          <p:cNvPr id="255" name="Shape 255"/>
          <p:cNvCxnSpPr/>
          <p:nvPr/>
        </p:nvCxnSpPr>
        <p:spPr>
          <a:xfrm rot="10800000">
            <a:off x="8410125" y="2334925"/>
            <a:ext cx="335400" cy="0"/>
          </a:xfrm>
          <a:prstGeom prst="straightConnector1">
            <a:avLst/>
          </a:prstGeom>
          <a:noFill/>
          <a:ln w="28575" cap="flat" cmpd="sng">
            <a:solidFill>
              <a:srgbClr val="000000"/>
            </a:solidFill>
            <a:prstDash val="solid"/>
            <a:round/>
            <a:headEnd type="none" w="lg" len="lg"/>
            <a:tailEnd type="triangle" w="lg" len="lg"/>
          </a:ln>
        </p:spPr>
      </p:cxnSp>
      <p:sp>
        <p:nvSpPr>
          <p:cNvPr id="256" name="Shape 256"/>
          <p:cNvSpPr txBox="1"/>
          <p:nvPr/>
        </p:nvSpPr>
        <p:spPr>
          <a:xfrm>
            <a:off x="8745525" y="2062225"/>
            <a:ext cx="3062100" cy="545400"/>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b="1" dirty="0"/>
              <a:t>%eax = 0 (avoid 0 in code)</a:t>
            </a:r>
          </a:p>
        </p:txBody>
      </p:sp>
      <p:sp>
        <p:nvSpPr>
          <p:cNvPr id="257" name="Shape 257"/>
          <p:cNvSpPr txBox="1"/>
          <p:nvPr/>
        </p:nvSpPr>
        <p:spPr>
          <a:xfrm>
            <a:off x="8745525" y="2424350"/>
            <a:ext cx="3062100" cy="5454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b="1" dirty="0"/>
              <a:t>set end of string “/bin/sh”</a:t>
            </a:r>
          </a:p>
        </p:txBody>
      </p:sp>
      <p:cxnSp>
        <p:nvCxnSpPr>
          <p:cNvPr id="258" name="Shape 258"/>
          <p:cNvCxnSpPr/>
          <p:nvPr/>
        </p:nvCxnSpPr>
        <p:spPr>
          <a:xfrm rot="10800000">
            <a:off x="8410125" y="2697050"/>
            <a:ext cx="335400" cy="0"/>
          </a:xfrm>
          <a:prstGeom prst="straightConnector1">
            <a:avLst/>
          </a:prstGeom>
          <a:noFill/>
          <a:ln w="28575" cap="flat" cmpd="sng">
            <a:solidFill>
              <a:srgbClr val="000000"/>
            </a:solidFill>
            <a:prstDash val="solid"/>
            <a:round/>
            <a:headEnd type="none" w="lg" len="lg"/>
            <a:tailEnd type="triangle" w="lg" len="lg"/>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Shellcode</a:t>
            </a:r>
          </a:p>
        </p:txBody>
      </p:sp>
      <p:pic>
        <p:nvPicPr>
          <p:cNvPr id="264" name="Shape 264"/>
          <p:cNvPicPr preferRelativeResize="0"/>
          <p:nvPr/>
        </p:nvPicPr>
        <p:blipFill>
          <a:blip r:embed="rId3">
            <a:alphaModFix/>
          </a:blip>
          <a:stretch>
            <a:fillRect/>
          </a:stretch>
        </p:blipFill>
        <p:spPr>
          <a:xfrm>
            <a:off x="1524387" y="1452675"/>
            <a:ext cx="9143237" cy="528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838200" y="365125"/>
            <a:ext cx="10515600" cy="1052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Countermeasures</a:t>
            </a:r>
          </a:p>
        </p:txBody>
      </p:sp>
      <p:sp>
        <p:nvSpPr>
          <p:cNvPr id="270" name="Shape 270"/>
          <p:cNvSpPr txBox="1">
            <a:spLocks noGrp="1"/>
          </p:cNvSpPr>
          <p:nvPr>
            <p:ph type="body" idx="1"/>
          </p:nvPr>
        </p:nvSpPr>
        <p:spPr>
          <a:xfrm>
            <a:off x="838200" y="1341507"/>
            <a:ext cx="10269450" cy="50451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US" sz="2400" b="1" dirty="0">
                <a:latin typeface="Arial"/>
                <a:ea typeface="Arial"/>
                <a:cs typeface="Arial"/>
                <a:sym typeface="Arial"/>
              </a:rPr>
              <a:t>Developer approaches:</a:t>
            </a:r>
          </a:p>
          <a:p>
            <a:pPr marL="457200" lvl="0" indent="-381000" rtl="0">
              <a:lnSpc>
                <a:spcPct val="150000"/>
              </a:lnSpc>
              <a:spcBef>
                <a:spcPts val="0"/>
              </a:spcBef>
              <a:buSzPts val="2400"/>
              <a:buChar char="•"/>
            </a:pPr>
            <a:r>
              <a:rPr lang="en-US" sz="2400" dirty="0">
                <a:latin typeface="Arial"/>
                <a:ea typeface="Arial"/>
                <a:cs typeface="Arial"/>
                <a:sym typeface="Arial"/>
              </a:rPr>
              <a:t>Use of safer functions like strncpy(), strncat() etc, safer dynamic link libraries that check the length of the data before copying.</a:t>
            </a:r>
          </a:p>
          <a:p>
            <a:pPr marL="0" lvl="0" indent="0" rtl="0">
              <a:lnSpc>
                <a:spcPct val="150000"/>
              </a:lnSpc>
              <a:spcBef>
                <a:spcPts val="0"/>
              </a:spcBef>
              <a:buNone/>
            </a:pPr>
            <a:r>
              <a:rPr lang="en-US" sz="2400" b="1" dirty="0">
                <a:latin typeface="Arial"/>
                <a:ea typeface="Arial"/>
                <a:cs typeface="Arial"/>
                <a:sym typeface="Arial"/>
              </a:rPr>
              <a:t>OS approaches:</a:t>
            </a:r>
          </a:p>
          <a:p>
            <a:pPr marL="457200" lvl="0" indent="-381000" rtl="0">
              <a:lnSpc>
                <a:spcPct val="150000"/>
              </a:lnSpc>
              <a:spcBef>
                <a:spcPts val="0"/>
              </a:spcBef>
              <a:buSzPts val="2400"/>
              <a:buChar char="•"/>
            </a:pPr>
            <a:r>
              <a:rPr lang="en-US" sz="2400" dirty="0">
                <a:latin typeface="Arial"/>
                <a:ea typeface="Arial"/>
                <a:cs typeface="Arial"/>
                <a:sym typeface="Arial"/>
              </a:rPr>
              <a:t>ASLR (Address Space Layout Randomization)</a:t>
            </a:r>
          </a:p>
          <a:p>
            <a:pPr marL="0" lvl="0" indent="0" rtl="0">
              <a:lnSpc>
                <a:spcPct val="150000"/>
              </a:lnSpc>
              <a:spcBef>
                <a:spcPts val="0"/>
              </a:spcBef>
              <a:buNone/>
            </a:pPr>
            <a:r>
              <a:rPr lang="en-US" sz="2400" b="1" dirty="0">
                <a:latin typeface="Arial"/>
                <a:ea typeface="Arial"/>
                <a:cs typeface="Arial"/>
                <a:sym typeface="Arial"/>
              </a:rPr>
              <a:t>Compiler approaches:</a:t>
            </a:r>
          </a:p>
          <a:p>
            <a:pPr marL="457200" lvl="0" indent="-381000" rtl="0">
              <a:lnSpc>
                <a:spcPct val="150000"/>
              </a:lnSpc>
              <a:spcBef>
                <a:spcPts val="0"/>
              </a:spcBef>
              <a:buSzPts val="2400"/>
              <a:buChar char="•"/>
            </a:pPr>
            <a:r>
              <a:rPr lang="en-US" sz="2400" dirty="0">
                <a:latin typeface="Arial"/>
                <a:ea typeface="Arial"/>
                <a:cs typeface="Arial"/>
                <a:sym typeface="Arial"/>
              </a:rPr>
              <a:t>Stack-Guard</a:t>
            </a:r>
          </a:p>
          <a:p>
            <a:pPr marL="0" lvl="0" indent="0" rtl="0">
              <a:lnSpc>
                <a:spcPct val="150000"/>
              </a:lnSpc>
              <a:spcBef>
                <a:spcPts val="0"/>
              </a:spcBef>
              <a:buNone/>
            </a:pPr>
            <a:r>
              <a:rPr lang="en-US" sz="2400" b="1" dirty="0">
                <a:latin typeface="Arial"/>
                <a:ea typeface="Arial"/>
                <a:cs typeface="Arial"/>
                <a:sym typeface="Arial"/>
              </a:rPr>
              <a:t>Hardware approaches:</a:t>
            </a:r>
          </a:p>
          <a:p>
            <a:pPr marL="457200" lvl="0" indent="-381000" rtl="0">
              <a:lnSpc>
                <a:spcPct val="150000"/>
              </a:lnSpc>
              <a:spcBef>
                <a:spcPts val="0"/>
              </a:spcBef>
              <a:buSzPts val="2400"/>
              <a:buChar char="•"/>
            </a:pPr>
            <a:r>
              <a:rPr lang="en-US" sz="2400" dirty="0">
                <a:latin typeface="Arial"/>
                <a:ea typeface="Arial"/>
                <a:cs typeface="Arial"/>
                <a:sym typeface="Arial"/>
              </a:rPr>
              <a:t>Non-Executable Stack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Principle of ASLR</a:t>
            </a:r>
          </a:p>
        </p:txBody>
      </p:sp>
      <p:sp>
        <p:nvSpPr>
          <p:cNvPr id="276" name="Shape 276"/>
          <p:cNvSpPr txBox="1"/>
          <p:nvPr/>
        </p:nvSpPr>
        <p:spPr>
          <a:xfrm>
            <a:off x="1090600" y="5103400"/>
            <a:ext cx="9731100" cy="7551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rtl="0">
              <a:spcBef>
                <a:spcPts val="0"/>
              </a:spcBef>
              <a:buNone/>
            </a:pPr>
            <a:r>
              <a:rPr lang="en-US" sz="2400" dirty="0">
                <a:solidFill>
                  <a:schemeClr val="dk1"/>
                </a:solidFill>
              </a:rPr>
              <a:t>Difficult to guess %ebp address and address of the malicious code </a:t>
            </a:r>
          </a:p>
        </p:txBody>
      </p:sp>
      <p:sp>
        <p:nvSpPr>
          <p:cNvPr id="277" name="Shape 277"/>
          <p:cNvSpPr txBox="1"/>
          <p:nvPr/>
        </p:nvSpPr>
        <p:spPr>
          <a:xfrm>
            <a:off x="1090600" y="3803000"/>
            <a:ext cx="9731100" cy="7551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a:spcBef>
                <a:spcPts val="0"/>
              </a:spcBef>
              <a:buNone/>
            </a:pPr>
            <a:r>
              <a:rPr lang="en-US" sz="2400" dirty="0">
                <a:solidFill>
                  <a:schemeClr val="dk1"/>
                </a:solidFill>
              </a:rPr>
              <a:t>Difficult to guess the stack address in the memory.</a:t>
            </a:r>
          </a:p>
        </p:txBody>
      </p:sp>
      <p:sp>
        <p:nvSpPr>
          <p:cNvPr id="278" name="Shape 278"/>
          <p:cNvSpPr txBox="1"/>
          <p:nvPr/>
        </p:nvSpPr>
        <p:spPr>
          <a:xfrm>
            <a:off x="1069600" y="2125200"/>
            <a:ext cx="9773100" cy="11325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69850" rtl="0">
              <a:lnSpc>
                <a:spcPct val="90000"/>
              </a:lnSpc>
              <a:spcBef>
                <a:spcPts val="1000"/>
              </a:spcBef>
              <a:buClr>
                <a:schemeClr val="dk1"/>
              </a:buClr>
              <a:buSzPts val="1100"/>
              <a:buFont typeface="Arial"/>
              <a:buNone/>
            </a:pPr>
            <a:r>
              <a:rPr lang="en-US" sz="2400" dirty="0">
                <a:solidFill>
                  <a:schemeClr val="dk1"/>
                </a:solidFill>
              </a:rPr>
              <a:t>To randomize the start location of the stack, that is, every time the code is loaded in  the memory, the stack address changes.</a:t>
            </a:r>
          </a:p>
        </p:txBody>
      </p:sp>
      <p:sp>
        <p:nvSpPr>
          <p:cNvPr id="279" name="Shape 279"/>
          <p:cNvSpPr/>
          <p:nvPr/>
        </p:nvSpPr>
        <p:spPr>
          <a:xfrm>
            <a:off x="5557700" y="3257725"/>
            <a:ext cx="167700" cy="5454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dirty="0"/>
          </a:p>
        </p:txBody>
      </p:sp>
      <p:sp>
        <p:nvSpPr>
          <p:cNvPr id="280" name="Shape 280"/>
          <p:cNvSpPr/>
          <p:nvPr/>
        </p:nvSpPr>
        <p:spPr>
          <a:xfrm>
            <a:off x="5557700" y="4558100"/>
            <a:ext cx="167700" cy="5454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Address Space Layout Randomization</a:t>
            </a:r>
          </a:p>
        </p:txBody>
      </p:sp>
      <p:sp>
        <p:nvSpPr>
          <p:cNvPr id="286" name="Shape 286"/>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177800" lvl="0" indent="0">
              <a:spcBef>
                <a:spcPts val="0"/>
              </a:spcBef>
              <a:buNone/>
            </a:pPr>
            <a:endParaRPr dirty="0"/>
          </a:p>
        </p:txBody>
      </p:sp>
      <p:pic>
        <p:nvPicPr>
          <p:cNvPr id="287" name="Shape 287"/>
          <p:cNvPicPr preferRelativeResize="0"/>
          <p:nvPr/>
        </p:nvPicPr>
        <p:blipFill>
          <a:blip r:embed="rId3">
            <a:alphaModFix/>
          </a:blip>
          <a:stretch>
            <a:fillRect/>
          </a:stretch>
        </p:blipFill>
        <p:spPr>
          <a:xfrm>
            <a:off x="657500" y="1796175"/>
            <a:ext cx="11049000" cy="4410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dirty="0">
                <a:latin typeface="Arial"/>
                <a:ea typeface="Arial"/>
                <a:cs typeface="Arial"/>
                <a:sym typeface="Arial"/>
              </a:rPr>
              <a:t>Address Space Layout Randomization : Working </a:t>
            </a:r>
          </a:p>
        </p:txBody>
      </p:sp>
      <p:sp>
        <p:nvSpPr>
          <p:cNvPr id="293" name="Shape 293"/>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endParaRPr dirty="0"/>
          </a:p>
        </p:txBody>
      </p:sp>
      <p:pic>
        <p:nvPicPr>
          <p:cNvPr id="294" name="Shape 294"/>
          <p:cNvPicPr preferRelativeResize="0"/>
          <p:nvPr/>
        </p:nvPicPr>
        <p:blipFill>
          <a:blip r:embed="rId3">
            <a:alphaModFix/>
          </a:blip>
          <a:stretch>
            <a:fillRect/>
          </a:stretch>
        </p:blipFill>
        <p:spPr>
          <a:xfrm>
            <a:off x="838200" y="1825613"/>
            <a:ext cx="5181600" cy="1952625"/>
          </a:xfrm>
          <a:prstGeom prst="rect">
            <a:avLst/>
          </a:prstGeom>
          <a:noFill/>
          <a:ln>
            <a:noFill/>
          </a:ln>
        </p:spPr>
      </p:pic>
      <p:pic>
        <p:nvPicPr>
          <p:cNvPr id="295" name="Shape 295"/>
          <p:cNvPicPr preferRelativeResize="0"/>
          <p:nvPr/>
        </p:nvPicPr>
        <p:blipFill>
          <a:blip r:embed="rId4">
            <a:alphaModFix/>
          </a:blip>
          <a:stretch>
            <a:fillRect/>
          </a:stretch>
        </p:blipFill>
        <p:spPr>
          <a:xfrm>
            <a:off x="6172200" y="1825613"/>
            <a:ext cx="5181600" cy="1990725"/>
          </a:xfrm>
          <a:prstGeom prst="rect">
            <a:avLst/>
          </a:prstGeom>
          <a:noFill/>
          <a:ln>
            <a:noFill/>
          </a:ln>
        </p:spPr>
      </p:pic>
      <p:pic>
        <p:nvPicPr>
          <p:cNvPr id="296" name="Shape 296"/>
          <p:cNvPicPr preferRelativeResize="0"/>
          <p:nvPr/>
        </p:nvPicPr>
        <p:blipFill>
          <a:blip r:embed="rId5">
            <a:alphaModFix/>
          </a:blip>
          <a:stretch>
            <a:fillRect/>
          </a:stretch>
        </p:blipFill>
        <p:spPr>
          <a:xfrm>
            <a:off x="3818500" y="4509938"/>
            <a:ext cx="5162550" cy="1666875"/>
          </a:xfrm>
          <a:prstGeom prst="rect">
            <a:avLst/>
          </a:prstGeom>
          <a:noFill/>
          <a:ln>
            <a:noFill/>
          </a:ln>
        </p:spPr>
      </p:pic>
      <p:pic>
        <p:nvPicPr>
          <p:cNvPr id="297" name="Shape 297"/>
          <p:cNvPicPr preferRelativeResize="0"/>
          <p:nvPr/>
        </p:nvPicPr>
        <p:blipFill>
          <a:blip r:embed="rId6">
            <a:alphaModFix/>
          </a:blip>
          <a:stretch>
            <a:fillRect/>
          </a:stretch>
        </p:blipFill>
        <p:spPr>
          <a:xfrm>
            <a:off x="3818500" y="4195625"/>
            <a:ext cx="5162550" cy="314325"/>
          </a:xfrm>
          <a:prstGeom prst="rect">
            <a:avLst/>
          </a:prstGeom>
          <a:noFill/>
          <a:ln>
            <a:noFill/>
          </a:ln>
        </p:spPr>
      </p:pic>
      <p:sp>
        <p:nvSpPr>
          <p:cNvPr id="298" name="Shape 298"/>
          <p:cNvSpPr/>
          <p:nvPr/>
        </p:nvSpPr>
        <p:spPr>
          <a:xfrm>
            <a:off x="1014800" y="3844025"/>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US" dirty="0"/>
              <a:t>1</a:t>
            </a:r>
          </a:p>
        </p:txBody>
      </p:sp>
      <p:sp>
        <p:nvSpPr>
          <p:cNvPr id="299" name="Shape 299"/>
          <p:cNvSpPr/>
          <p:nvPr/>
        </p:nvSpPr>
        <p:spPr>
          <a:xfrm>
            <a:off x="3343600" y="5082400"/>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dirty="0"/>
              <a:t>3</a:t>
            </a:r>
          </a:p>
        </p:txBody>
      </p:sp>
      <p:sp>
        <p:nvSpPr>
          <p:cNvPr id="300" name="Shape 300"/>
          <p:cNvSpPr/>
          <p:nvPr/>
        </p:nvSpPr>
        <p:spPr>
          <a:xfrm>
            <a:off x="9694275" y="4099475"/>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dirty="0"/>
              <a:t>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ASLR : Defeat It</a:t>
            </a:r>
          </a:p>
        </p:txBody>
      </p:sp>
      <p:sp>
        <p:nvSpPr>
          <p:cNvPr id="306" name="Shape 306"/>
          <p:cNvSpPr txBox="1">
            <a:spLocks noGrp="1"/>
          </p:cNvSpPr>
          <p:nvPr>
            <p:ph type="body" idx="1"/>
          </p:nvPr>
        </p:nvSpPr>
        <p:spPr>
          <a:xfrm>
            <a:off x="448475" y="1825625"/>
            <a:ext cx="11398800" cy="4665000"/>
          </a:xfrm>
          <a:prstGeom prst="rect">
            <a:avLst/>
          </a:prstGeom>
        </p:spPr>
        <p:txBody>
          <a:bodyPr wrap="square" lIns="91425" tIns="91425" rIns="91425" bIns="91425" anchor="t" anchorCtr="0">
            <a:noAutofit/>
          </a:bodyPr>
          <a:lstStyle/>
          <a:p>
            <a:pPr marL="457200" lvl="0" indent="-381000" rtl="0">
              <a:lnSpc>
                <a:spcPct val="115000"/>
              </a:lnSpc>
              <a:spcBef>
                <a:spcPts val="0"/>
              </a:spcBef>
              <a:buSzPts val="2400"/>
              <a:buAutoNum type="arabicPeriod"/>
            </a:pPr>
            <a:r>
              <a:rPr lang="en-US" sz="2400" dirty="0">
                <a:latin typeface="Arial"/>
                <a:ea typeface="Arial"/>
                <a:cs typeface="Arial"/>
                <a:sym typeface="Arial"/>
              </a:rPr>
              <a:t>Turn on address randomization (countermeasure)</a:t>
            </a:r>
          </a:p>
          <a:p>
            <a:pPr marL="0" lvl="0" indent="0" rtl="0">
              <a:lnSpc>
                <a:spcPct val="115000"/>
              </a:lnSpc>
              <a:spcBef>
                <a:spcPts val="0"/>
              </a:spcBef>
              <a:buNone/>
            </a:pPr>
            <a:r>
              <a:rPr lang="en-US" sz="2400" dirty="0"/>
              <a:t>          </a:t>
            </a:r>
            <a:r>
              <a:rPr lang="en-US" sz="2400" dirty="0">
                <a:latin typeface="Courier New"/>
                <a:ea typeface="Courier New"/>
                <a:cs typeface="Courier New"/>
                <a:sym typeface="Courier New"/>
              </a:rPr>
              <a:t>% sudo sysctl -w kernel.randomize_va_space=2</a:t>
            </a:r>
          </a:p>
          <a:p>
            <a:pPr marL="0" lvl="0" indent="-69850" rtl="0">
              <a:lnSpc>
                <a:spcPct val="115000"/>
              </a:lnSpc>
              <a:spcBef>
                <a:spcPts val="0"/>
              </a:spcBef>
              <a:buClr>
                <a:schemeClr val="dk1"/>
              </a:buClr>
              <a:buSzPts val="1100"/>
              <a:buFont typeface="Arial"/>
              <a:buNone/>
            </a:pPr>
            <a:endParaRPr sz="2400" dirty="0">
              <a:latin typeface="Arial"/>
              <a:ea typeface="Arial"/>
              <a:cs typeface="Arial"/>
              <a:sym typeface="Arial"/>
            </a:endParaRPr>
          </a:p>
          <a:p>
            <a:pPr marL="0" lvl="0" indent="-69850" rtl="0">
              <a:lnSpc>
                <a:spcPct val="115000"/>
              </a:lnSpc>
              <a:spcBef>
                <a:spcPts val="0"/>
              </a:spcBef>
              <a:buClr>
                <a:schemeClr val="dk1"/>
              </a:buClr>
              <a:buSzPts val="1100"/>
              <a:buFont typeface="Arial"/>
              <a:buNone/>
            </a:pPr>
            <a:r>
              <a:rPr lang="en-US" sz="2400" dirty="0">
                <a:latin typeface="Arial"/>
                <a:ea typeface="Arial"/>
                <a:cs typeface="Arial"/>
                <a:sym typeface="Arial"/>
              </a:rPr>
              <a:t>2. Compile set-uid root version of stack.c</a:t>
            </a:r>
          </a:p>
          <a:p>
            <a:pPr marL="0" lvl="0" indent="-69850" rtl="0">
              <a:lnSpc>
                <a:spcPct val="115000"/>
              </a:lnSpc>
              <a:spcBef>
                <a:spcPts val="0"/>
              </a:spcBef>
              <a:buClr>
                <a:schemeClr val="dk1"/>
              </a:buClr>
              <a:buSzPts val="1100"/>
              <a:buFont typeface="Arial"/>
              <a:buNone/>
            </a:pPr>
            <a:r>
              <a:rPr lang="en-US" sz="2400" dirty="0">
                <a:latin typeface="Courier New"/>
                <a:ea typeface="Courier New"/>
                <a:cs typeface="Courier New"/>
                <a:sym typeface="Courier New"/>
              </a:rPr>
              <a:t>  % gcc -o stack -z execstack -fno-stack-protector stack.c</a:t>
            </a:r>
          </a:p>
          <a:p>
            <a:pPr marL="0" lvl="0" indent="-69850" rtl="0">
              <a:lnSpc>
                <a:spcPct val="115000"/>
              </a:lnSpc>
              <a:spcBef>
                <a:spcPts val="0"/>
              </a:spcBef>
              <a:buClr>
                <a:schemeClr val="dk1"/>
              </a:buClr>
              <a:buSzPts val="1100"/>
              <a:buFont typeface="Arial"/>
              <a:buNone/>
            </a:pPr>
            <a:r>
              <a:rPr lang="en-US" sz="2400" dirty="0">
                <a:latin typeface="Courier New"/>
                <a:ea typeface="Courier New"/>
                <a:cs typeface="Courier New"/>
                <a:sym typeface="Courier New"/>
              </a:rPr>
              <a:t>  % sudo chown root stack</a:t>
            </a:r>
          </a:p>
          <a:p>
            <a:pPr marL="0" lvl="0" indent="0" rtl="0">
              <a:lnSpc>
                <a:spcPct val="115000"/>
              </a:lnSpc>
              <a:spcBef>
                <a:spcPts val="0"/>
              </a:spcBef>
              <a:buNone/>
            </a:pPr>
            <a:r>
              <a:rPr lang="en-US" sz="2400" dirty="0">
                <a:latin typeface="Courier New"/>
                <a:ea typeface="Courier New"/>
                <a:cs typeface="Courier New"/>
                <a:sym typeface="Courier New"/>
              </a:rPr>
              <a:t>  % sudo chmod 4755 stack</a:t>
            </a:r>
          </a:p>
          <a:p>
            <a:pPr marL="0" lvl="0" indent="-69850" rtl="0">
              <a:lnSpc>
                <a:spcPct val="115000"/>
              </a:lnSpc>
              <a:spcBef>
                <a:spcPts val="0"/>
              </a:spcBef>
              <a:buClr>
                <a:schemeClr val="dk1"/>
              </a:buClr>
              <a:buSzPts val="1100"/>
              <a:buFont typeface="Arial"/>
              <a:buNone/>
            </a:pPr>
            <a:endParaRPr sz="2400" dirty="0">
              <a:latin typeface="Courier New"/>
              <a:ea typeface="Courier New"/>
              <a:cs typeface="Courier New"/>
              <a:sym typeface="Courier New"/>
            </a:endParaRPr>
          </a:p>
          <a:p>
            <a:pPr marL="0" lvl="0" indent="-69850" rtl="0">
              <a:lnSpc>
                <a:spcPct val="115000"/>
              </a:lnSpc>
              <a:spcBef>
                <a:spcPts val="0"/>
              </a:spcBef>
              <a:buClr>
                <a:schemeClr val="dk1"/>
              </a:buClr>
              <a:buSzPts val="1100"/>
              <a:buFont typeface="Arial"/>
              <a:buNone/>
            </a:pPr>
            <a:endParaRPr sz="2400" dirty="0"/>
          </a:p>
          <a:p>
            <a:pPr marL="0" lvl="0" indent="-69850" rtl="0">
              <a:lnSpc>
                <a:spcPct val="115000"/>
              </a:lnSpc>
              <a:spcBef>
                <a:spcPts val="0"/>
              </a:spcBef>
              <a:buClr>
                <a:schemeClr val="dk1"/>
              </a:buClr>
              <a:buSzPts val="1100"/>
              <a:buFont typeface="Arial"/>
              <a:buNone/>
            </a:pPr>
            <a:r>
              <a:rPr lang="en-US" sz="2400" dirty="0">
                <a:latin typeface="Courier New"/>
                <a:ea typeface="Courier New"/>
                <a:cs typeface="Courier New"/>
                <a:sym typeface="Courier New"/>
              </a:rPr>
              <a:t>	</a:t>
            </a:r>
          </a:p>
          <a:p>
            <a:pPr marL="228600" lvl="0" indent="-50800">
              <a:spcBef>
                <a:spcPts val="0"/>
              </a:spcBef>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838200" y="2156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dirty="0"/>
              <a:t>ASLR : Defeat It</a:t>
            </a:r>
          </a:p>
        </p:txBody>
      </p:sp>
      <p:sp>
        <p:nvSpPr>
          <p:cNvPr id="312" name="Shape 312"/>
          <p:cNvSpPr txBox="1">
            <a:spLocks noGrp="1"/>
          </p:cNvSpPr>
          <p:nvPr>
            <p:ph type="body" idx="1"/>
          </p:nvPr>
        </p:nvSpPr>
        <p:spPr>
          <a:xfrm>
            <a:off x="373800" y="1541325"/>
            <a:ext cx="11361300" cy="49491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US" sz="2400" dirty="0">
                <a:latin typeface="Arial"/>
                <a:ea typeface="Arial"/>
                <a:cs typeface="Arial"/>
                <a:sym typeface="Arial"/>
              </a:rPr>
              <a:t>3. Defeat it by running the vulnerable code in an infinite loop.</a:t>
            </a:r>
          </a:p>
          <a:p>
            <a:pPr marL="0" lvl="0" indent="0" rtl="0">
              <a:lnSpc>
                <a:spcPct val="115000"/>
              </a:lnSpc>
              <a:spcBef>
                <a:spcPts val="0"/>
              </a:spcBef>
              <a:buNone/>
            </a:pPr>
            <a:endParaRPr sz="2400" dirty="0"/>
          </a:p>
          <a:p>
            <a:pPr marL="0" lvl="0" indent="0" rtl="0">
              <a:lnSpc>
                <a:spcPct val="115000"/>
              </a:lnSpc>
              <a:spcBef>
                <a:spcPts val="0"/>
              </a:spcBef>
              <a:buNone/>
            </a:pPr>
            <a:endParaRPr sz="2400" dirty="0"/>
          </a:p>
          <a:p>
            <a:pPr marL="0" lvl="0" indent="0" rtl="0">
              <a:lnSpc>
                <a:spcPct val="115000"/>
              </a:lnSpc>
              <a:spcBef>
                <a:spcPts val="0"/>
              </a:spcBef>
              <a:buNone/>
            </a:pPr>
            <a:endParaRPr sz="2400" dirty="0"/>
          </a:p>
          <a:p>
            <a:pPr marL="0" lvl="0" indent="0" rtl="0">
              <a:lnSpc>
                <a:spcPct val="115000"/>
              </a:lnSpc>
              <a:spcBef>
                <a:spcPts val="0"/>
              </a:spcBef>
              <a:buNone/>
            </a:pPr>
            <a:endParaRPr sz="2400" dirty="0"/>
          </a:p>
          <a:p>
            <a:pPr marL="0" lvl="0" indent="0" rtl="0">
              <a:lnSpc>
                <a:spcPct val="115000"/>
              </a:lnSpc>
              <a:spcBef>
                <a:spcPts val="0"/>
              </a:spcBef>
              <a:buNone/>
            </a:pPr>
            <a:endParaRPr sz="2400" dirty="0"/>
          </a:p>
          <a:p>
            <a:pPr marL="0" lvl="0" indent="0" rtl="0">
              <a:lnSpc>
                <a:spcPct val="115000"/>
              </a:lnSpc>
              <a:spcBef>
                <a:spcPts val="0"/>
              </a:spcBef>
              <a:buNone/>
            </a:pPr>
            <a:endParaRPr sz="2400" dirty="0"/>
          </a:p>
          <a:p>
            <a:pPr marL="0" lvl="0" indent="0" rtl="0">
              <a:lnSpc>
                <a:spcPct val="115000"/>
              </a:lnSpc>
              <a:spcBef>
                <a:spcPts val="0"/>
              </a:spcBef>
              <a:buNone/>
            </a:pPr>
            <a:endParaRPr sz="2400" dirty="0"/>
          </a:p>
          <a:p>
            <a:pPr marL="0" lvl="0" indent="0" rtl="0">
              <a:lnSpc>
                <a:spcPct val="115000"/>
              </a:lnSpc>
              <a:spcBef>
                <a:spcPts val="0"/>
              </a:spcBef>
              <a:buNone/>
            </a:pPr>
            <a:endParaRPr sz="2400" dirty="0"/>
          </a:p>
          <a:p>
            <a:pPr marL="0" lvl="0" indent="-69850" rtl="0">
              <a:lnSpc>
                <a:spcPct val="115000"/>
              </a:lnSpc>
              <a:spcBef>
                <a:spcPts val="0"/>
              </a:spcBef>
              <a:buClr>
                <a:schemeClr val="dk1"/>
              </a:buClr>
              <a:buSzPts val="1100"/>
              <a:buFont typeface="Arial"/>
              <a:buNone/>
            </a:pPr>
            <a:endParaRPr sz="2400" dirty="0"/>
          </a:p>
          <a:p>
            <a:pPr marL="228600" lvl="0" indent="-50800">
              <a:spcBef>
                <a:spcPts val="0"/>
              </a:spcBef>
              <a:buNone/>
            </a:pPr>
            <a:endParaRPr dirty="0"/>
          </a:p>
        </p:txBody>
      </p:sp>
      <p:pic>
        <p:nvPicPr>
          <p:cNvPr id="313" name="Shape 313"/>
          <p:cNvPicPr preferRelativeResize="0"/>
          <p:nvPr/>
        </p:nvPicPr>
        <p:blipFill>
          <a:blip r:embed="rId3">
            <a:alphaModFix/>
          </a:blip>
          <a:stretch>
            <a:fillRect/>
          </a:stretch>
        </p:blipFill>
        <p:spPr>
          <a:xfrm>
            <a:off x="672775" y="2113875"/>
            <a:ext cx="9119025" cy="4012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ASLR : Defeat it</a:t>
            </a:r>
          </a:p>
        </p:txBody>
      </p:sp>
      <p:sp>
        <p:nvSpPr>
          <p:cNvPr id="319" name="Shape 319"/>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177800" lvl="0" indent="0">
              <a:spcBef>
                <a:spcPts val="0"/>
              </a:spcBef>
              <a:buNone/>
            </a:pPr>
            <a:r>
              <a:rPr lang="en-US" dirty="0">
                <a:latin typeface="Arial"/>
                <a:ea typeface="Arial"/>
                <a:cs typeface="Arial"/>
                <a:sym typeface="Arial"/>
              </a:rPr>
              <a:t>On running the script for about 19 minutes on a 32-bit Linux machine, we got the access to the shell (malicious code got executed).</a:t>
            </a:r>
          </a:p>
        </p:txBody>
      </p:sp>
      <p:pic>
        <p:nvPicPr>
          <p:cNvPr id="320" name="Shape 320"/>
          <p:cNvPicPr preferRelativeResize="0"/>
          <p:nvPr/>
        </p:nvPicPr>
        <p:blipFill>
          <a:blip r:embed="rId3">
            <a:alphaModFix/>
          </a:blip>
          <a:stretch>
            <a:fillRect/>
          </a:stretch>
        </p:blipFill>
        <p:spPr>
          <a:xfrm>
            <a:off x="1426028" y="3367225"/>
            <a:ext cx="9008725" cy="2601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Stack guard</a:t>
            </a:r>
          </a:p>
        </p:txBody>
      </p:sp>
      <p:pic>
        <p:nvPicPr>
          <p:cNvPr id="326" name="Shape 326"/>
          <p:cNvPicPr preferRelativeResize="0"/>
          <p:nvPr/>
        </p:nvPicPr>
        <p:blipFill>
          <a:blip r:embed="rId3">
            <a:alphaModFix/>
          </a:blip>
          <a:stretch>
            <a:fillRect/>
          </a:stretch>
        </p:blipFill>
        <p:spPr>
          <a:xfrm>
            <a:off x="7104900" y="1825625"/>
            <a:ext cx="5087100" cy="4351200"/>
          </a:xfrm>
          <a:prstGeom prst="rect">
            <a:avLst/>
          </a:prstGeom>
          <a:noFill/>
          <a:ln>
            <a:noFill/>
          </a:ln>
        </p:spPr>
      </p:pic>
      <p:pic>
        <p:nvPicPr>
          <p:cNvPr id="327" name="Shape 327"/>
          <p:cNvPicPr preferRelativeResize="0"/>
          <p:nvPr/>
        </p:nvPicPr>
        <p:blipFill>
          <a:blip r:embed="rId4">
            <a:alphaModFix/>
          </a:blip>
          <a:stretch>
            <a:fillRect/>
          </a:stretch>
        </p:blipFill>
        <p:spPr>
          <a:xfrm>
            <a:off x="1003951" y="1709525"/>
            <a:ext cx="4905974" cy="4583400"/>
          </a:xfrm>
          <a:prstGeom prst="rect">
            <a:avLst/>
          </a:prstGeom>
          <a:noFill/>
          <a:ln>
            <a:noFill/>
          </a:ln>
        </p:spPr>
      </p:pic>
      <p:sp>
        <p:nvSpPr>
          <p:cNvPr id="328" name="Shape 328"/>
          <p:cNvSpPr/>
          <p:nvPr/>
        </p:nvSpPr>
        <p:spPr>
          <a:xfrm>
            <a:off x="1450325" y="2803975"/>
            <a:ext cx="2776200" cy="4557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6533999" y="1234063"/>
            <a:ext cx="5247746" cy="4862512"/>
          </a:xfrm>
          <a:prstGeom prst="rect">
            <a:avLst/>
          </a:prstGeom>
          <a:noFill/>
          <a:ln>
            <a:noFill/>
          </a:ln>
        </p:spPr>
      </p:pic>
      <p:sp>
        <p:nvSpPr>
          <p:cNvPr id="95" name="Shape 95"/>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Calibri"/>
              <a:buNone/>
            </a:pPr>
            <a:r>
              <a:rPr lang="en-US" dirty="0"/>
              <a:t>Program Memory Stack</a:t>
            </a:r>
          </a:p>
        </p:txBody>
      </p:sp>
      <p:pic>
        <p:nvPicPr>
          <p:cNvPr id="96" name="Shape 96"/>
          <p:cNvPicPr preferRelativeResize="0"/>
          <p:nvPr/>
        </p:nvPicPr>
        <p:blipFill>
          <a:blip r:embed="rId4">
            <a:alphaModFix/>
          </a:blip>
          <a:stretch>
            <a:fillRect/>
          </a:stretch>
        </p:blipFill>
        <p:spPr>
          <a:xfrm>
            <a:off x="13448" y="5526598"/>
            <a:ext cx="4770575" cy="655147"/>
          </a:xfrm>
          <a:prstGeom prst="rect">
            <a:avLst/>
          </a:prstGeom>
          <a:noFill/>
          <a:ln>
            <a:noFill/>
          </a:ln>
        </p:spPr>
      </p:pic>
      <p:sp>
        <p:nvSpPr>
          <p:cNvPr id="99" name="Shape 99"/>
          <p:cNvSpPr txBox="1"/>
          <p:nvPr/>
        </p:nvSpPr>
        <p:spPr>
          <a:xfrm>
            <a:off x="6228329" y="3331262"/>
            <a:ext cx="1791739" cy="1009875"/>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dirty="0">
                <a:latin typeface="Courier New" panose="02070309020205020404" pitchFamily="49" charset="0"/>
                <a:cs typeface="Courier New" panose="02070309020205020404" pitchFamily="49" charset="0"/>
              </a:rPr>
              <a:t>ptr</a:t>
            </a:r>
            <a:r>
              <a:rPr lang="en-US" sz="1800" dirty="0"/>
              <a:t> points to the memory here</a:t>
            </a:r>
          </a:p>
        </p:txBody>
      </p:sp>
      <p:sp>
        <p:nvSpPr>
          <p:cNvPr id="100" name="Shape 100"/>
          <p:cNvSpPr txBox="1"/>
          <p:nvPr/>
        </p:nvSpPr>
        <p:spPr>
          <a:xfrm>
            <a:off x="6389914" y="2231375"/>
            <a:ext cx="1015711"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a,b</a:t>
            </a:r>
          </a:p>
        </p:txBody>
      </p:sp>
      <p:sp>
        <p:nvSpPr>
          <p:cNvPr id="101" name="Shape 101"/>
          <p:cNvSpPr txBox="1"/>
          <p:nvPr/>
        </p:nvSpPr>
        <p:spPr>
          <a:xfrm>
            <a:off x="6994625" y="4327988"/>
            <a:ext cx="411000"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y</a:t>
            </a:r>
          </a:p>
        </p:txBody>
      </p:sp>
      <p:cxnSp>
        <p:nvCxnSpPr>
          <p:cNvPr id="103" name="Shape 103"/>
          <p:cNvCxnSpPr>
            <a:stCxn id="100" idx="3"/>
          </p:cNvCxnSpPr>
          <p:nvPr/>
        </p:nvCxnSpPr>
        <p:spPr>
          <a:xfrm flipV="1">
            <a:off x="7405625" y="2416775"/>
            <a:ext cx="1003500" cy="1500"/>
          </a:xfrm>
          <a:prstGeom prst="straightConnector1">
            <a:avLst/>
          </a:prstGeom>
          <a:noFill/>
          <a:ln w="9525" cap="flat" cmpd="sng">
            <a:solidFill>
              <a:srgbClr val="FF0000"/>
            </a:solidFill>
            <a:prstDash val="solid"/>
            <a:round/>
            <a:headEnd type="none" w="lg" len="lg"/>
            <a:tailEnd type="triangle" w="lg" len="lg"/>
          </a:ln>
        </p:spPr>
      </p:cxnSp>
      <p:cxnSp>
        <p:nvCxnSpPr>
          <p:cNvPr id="104" name="Shape 104"/>
          <p:cNvCxnSpPr/>
          <p:nvPr/>
        </p:nvCxnSpPr>
        <p:spPr>
          <a:xfrm>
            <a:off x="8020068" y="3784301"/>
            <a:ext cx="426257" cy="1"/>
          </a:xfrm>
          <a:prstGeom prst="straightConnector1">
            <a:avLst/>
          </a:prstGeom>
          <a:noFill/>
          <a:ln w="9525" cap="flat" cmpd="sng">
            <a:solidFill>
              <a:srgbClr val="FF0000"/>
            </a:solidFill>
            <a:prstDash val="solid"/>
            <a:round/>
            <a:headEnd type="none" w="lg" len="lg"/>
            <a:tailEnd type="triangle" w="lg" len="lg"/>
          </a:ln>
        </p:spPr>
      </p:cxnSp>
      <p:cxnSp>
        <p:nvCxnSpPr>
          <p:cNvPr id="105" name="Shape 105"/>
          <p:cNvCxnSpPr>
            <a:stCxn id="101" idx="3"/>
          </p:cNvCxnSpPr>
          <p:nvPr/>
        </p:nvCxnSpPr>
        <p:spPr>
          <a:xfrm rot="10800000" flipH="1">
            <a:off x="7405625" y="4511888"/>
            <a:ext cx="1040700" cy="3000"/>
          </a:xfrm>
          <a:prstGeom prst="straightConnector1">
            <a:avLst/>
          </a:prstGeom>
          <a:noFill/>
          <a:ln w="9525" cap="flat" cmpd="sng">
            <a:solidFill>
              <a:srgbClr val="FF0000"/>
            </a:solidFill>
            <a:prstDash val="solid"/>
            <a:round/>
            <a:headEnd type="none" w="lg" len="lg"/>
            <a:tailEnd type="triangle" w="lg" len="lg"/>
          </a:ln>
        </p:spPr>
      </p:cxnSp>
      <p:cxnSp>
        <p:nvCxnSpPr>
          <p:cNvPr id="107" name="Shape 107"/>
          <p:cNvCxnSpPr/>
          <p:nvPr/>
        </p:nvCxnSpPr>
        <p:spPr>
          <a:xfrm rot="10800000" flipH="1">
            <a:off x="7405625" y="5037313"/>
            <a:ext cx="1040700" cy="3000"/>
          </a:xfrm>
          <a:prstGeom prst="straightConnector1">
            <a:avLst/>
          </a:prstGeom>
          <a:noFill/>
          <a:ln w="9525" cap="flat" cmpd="sng">
            <a:solidFill>
              <a:srgbClr val="FF0000"/>
            </a:solidFill>
            <a:prstDash val="solid"/>
            <a:round/>
            <a:headEnd type="none" w="lg" len="lg"/>
            <a:tailEnd type="triangle" w="lg" len="lg"/>
          </a:ln>
        </p:spPr>
      </p:cxnSp>
      <p:pic>
        <p:nvPicPr>
          <p:cNvPr id="97" name="Shape 97"/>
          <p:cNvPicPr preferRelativeResize="0"/>
          <p:nvPr/>
        </p:nvPicPr>
        <p:blipFill>
          <a:blip r:embed="rId5">
            <a:alphaModFix/>
          </a:blip>
          <a:stretch>
            <a:fillRect/>
          </a:stretch>
        </p:blipFill>
        <p:spPr>
          <a:xfrm>
            <a:off x="80804" y="1551146"/>
            <a:ext cx="4695825" cy="4092025"/>
          </a:xfrm>
          <a:prstGeom prst="rect">
            <a:avLst/>
          </a:prstGeom>
          <a:noFill/>
          <a:ln>
            <a:noFill/>
          </a:ln>
        </p:spPr>
      </p:pic>
      <p:sp>
        <p:nvSpPr>
          <p:cNvPr id="37" name="Shape 101"/>
          <p:cNvSpPr txBox="1"/>
          <p:nvPr/>
        </p:nvSpPr>
        <p:spPr>
          <a:xfrm>
            <a:off x="6994625" y="4776100"/>
            <a:ext cx="411000"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x</a:t>
            </a:r>
          </a:p>
        </p:txBody>
      </p:sp>
      <p:sp>
        <p:nvSpPr>
          <p:cNvPr id="2" name="矩形 1">
            <a:extLst>
              <a:ext uri="{FF2B5EF4-FFF2-40B4-BE49-F238E27FC236}">
                <a16:creationId xmlns:a16="http://schemas.microsoft.com/office/drawing/2014/main" id="{7FE7E2D6-AA45-8132-AC46-B6460F12AF57}"/>
              </a:ext>
            </a:extLst>
          </p:cNvPr>
          <p:cNvSpPr/>
          <p:nvPr/>
        </p:nvSpPr>
        <p:spPr>
          <a:xfrm>
            <a:off x="8446325" y="4738944"/>
            <a:ext cx="2571445" cy="448112"/>
          </a:xfrm>
          <a:prstGeom prst="rect">
            <a:avLst/>
          </a:prstGeom>
          <a:solidFill>
            <a:srgbClr val="FF000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923AB9A5-5F45-B603-AACD-85185FD6530B}"/>
              </a:ext>
            </a:extLst>
          </p:cNvPr>
          <p:cNvSpPr/>
          <p:nvPr/>
        </p:nvSpPr>
        <p:spPr>
          <a:xfrm>
            <a:off x="4382216" y="4843168"/>
            <a:ext cx="2571445" cy="448112"/>
          </a:xfrm>
          <a:prstGeom prst="rect">
            <a:avLst/>
          </a:prstGeom>
          <a:solidFill>
            <a:srgbClr val="FF000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a:solidFill>
                  <a:schemeClr val="tx1"/>
                </a:solidFill>
              </a:rPr>
              <a:t>Global Variables</a:t>
            </a:r>
            <a:endParaRPr kumimoji="1" lang="zh-CN" altLang="en-US" sz="1800" dirty="0">
              <a:solidFill>
                <a:schemeClr val="tx1"/>
              </a:solidFill>
            </a:endParaRPr>
          </a:p>
        </p:txBody>
      </p:sp>
      <p:sp>
        <p:nvSpPr>
          <p:cNvPr id="7" name="矩形 6">
            <a:extLst>
              <a:ext uri="{FF2B5EF4-FFF2-40B4-BE49-F238E27FC236}">
                <a16:creationId xmlns:a16="http://schemas.microsoft.com/office/drawing/2014/main" id="{EEEC02AC-356D-226B-7983-E513761FC437}"/>
              </a:ext>
            </a:extLst>
          </p:cNvPr>
          <p:cNvSpPr/>
          <p:nvPr/>
        </p:nvSpPr>
        <p:spPr>
          <a:xfrm>
            <a:off x="3572933" y="4352399"/>
            <a:ext cx="3394161" cy="448112"/>
          </a:xfrm>
          <a:prstGeom prst="rect">
            <a:avLst/>
          </a:prstGeom>
          <a:solidFill>
            <a:srgbClr val="FFC00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Uninitialized Static Variables </a:t>
            </a:r>
            <a:endParaRPr kumimoji="1" lang="zh-CN" altLang="en-US" sz="1800" dirty="0">
              <a:solidFill>
                <a:schemeClr val="tx1"/>
              </a:solidFill>
            </a:endParaRPr>
          </a:p>
        </p:txBody>
      </p:sp>
      <p:sp>
        <p:nvSpPr>
          <p:cNvPr id="8" name="矩形 7">
            <a:extLst>
              <a:ext uri="{FF2B5EF4-FFF2-40B4-BE49-F238E27FC236}">
                <a16:creationId xmlns:a16="http://schemas.microsoft.com/office/drawing/2014/main" id="{7D98EAB7-6A8E-BDC8-428E-88456FD13635}"/>
              </a:ext>
            </a:extLst>
          </p:cNvPr>
          <p:cNvSpPr/>
          <p:nvPr/>
        </p:nvSpPr>
        <p:spPr>
          <a:xfrm>
            <a:off x="8463764" y="4253676"/>
            <a:ext cx="2571445" cy="448112"/>
          </a:xfrm>
          <a:prstGeom prst="rect">
            <a:avLst/>
          </a:prstGeom>
          <a:solidFill>
            <a:srgbClr val="FFC00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0" name="矩形 9">
            <a:extLst>
              <a:ext uri="{FF2B5EF4-FFF2-40B4-BE49-F238E27FC236}">
                <a16:creationId xmlns:a16="http://schemas.microsoft.com/office/drawing/2014/main" id="{C50CB620-84F9-6FC8-D8B0-0354F9E2EBDC}"/>
              </a:ext>
            </a:extLst>
          </p:cNvPr>
          <p:cNvSpPr/>
          <p:nvPr/>
        </p:nvSpPr>
        <p:spPr>
          <a:xfrm>
            <a:off x="8468860" y="3665319"/>
            <a:ext cx="2571445" cy="448112"/>
          </a:xfrm>
          <a:prstGeom prst="rect">
            <a:avLst/>
          </a:prstGeom>
          <a:solidFill>
            <a:srgbClr val="00B0F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1" name="矩形 10">
            <a:extLst>
              <a:ext uri="{FF2B5EF4-FFF2-40B4-BE49-F238E27FC236}">
                <a16:creationId xmlns:a16="http://schemas.microsoft.com/office/drawing/2014/main" id="{D7CE8A4E-7FB5-75E9-89B0-94DBEF46E4EE}"/>
              </a:ext>
            </a:extLst>
          </p:cNvPr>
          <p:cNvSpPr/>
          <p:nvPr/>
        </p:nvSpPr>
        <p:spPr>
          <a:xfrm>
            <a:off x="3738158" y="3314816"/>
            <a:ext cx="2571445" cy="448112"/>
          </a:xfrm>
          <a:prstGeom prst="rect">
            <a:avLst/>
          </a:prstGeom>
          <a:solidFill>
            <a:srgbClr val="00B0F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a:solidFill>
                  <a:schemeClr val="tx1"/>
                </a:solidFill>
              </a:rPr>
              <a:t>Dynamic Memory</a:t>
            </a:r>
            <a:endParaRPr kumimoji="1" lang="zh-CN" altLang="en-US" sz="1800" dirty="0">
              <a:solidFill>
                <a:schemeClr val="tx1"/>
              </a:solidFill>
            </a:endParaRPr>
          </a:p>
        </p:txBody>
      </p:sp>
      <p:sp>
        <p:nvSpPr>
          <p:cNvPr id="12" name="矩形 11">
            <a:extLst>
              <a:ext uri="{FF2B5EF4-FFF2-40B4-BE49-F238E27FC236}">
                <a16:creationId xmlns:a16="http://schemas.microsoft.com/office/drawing/2014/main" id="{91D3AD4D-8103-F4B2-639A-68F359D453C7}"/>
              </a:ext>
            </a:extLst>
          </p:cNvPr>
          <p:cNvSpPr/>
          <p:nvPr/>
        </p:nvSpPr>
        <p:spPr>
          <a:xfrm>
            <a:off x="8446324" y="1989056"/>
            <a:ext cx="2571445" cy="448112"/>
          </a:xfrm>
          <a:prstGeom prst="rect">
            <a:avLst/>
          </a:prstGeom>
          <a:solidFill>
            <a:srgbClr val="92D05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4" name="矩形 13">
            <a:extLst>
              <a:ext uri="{FF2B5EF4-FFF2-40B4-BE49-F238E27FC236}">
                <a16:creationId xmlns:a16="http://schemas.microsoft.com/office/drawing/2014/main" id="{551E72DF-04BC-2145-1343-0A8792099923}"/>
              </a:ext>
            </a:extLst>
          </p:cNvPr>
          <p:cNvSpPr/>
          <p:nvPr/>
        </p:nvSpPr>
        <p:spPr>
          <a:xfrm>
            <a:off x="3809719" y="2120295"/>
            <a:ext cx="2571445" cy="448112"/>
          </a:xfrm>
          <a:prstGeom prst="rect">
            <a:avLst/>
          </a:prstGeom>
          <a:solidFill>
            <a:srgbClr val="92D05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a:solidFill>
                  <a:schemeClr val="tx1"/>
                </a:solidFill>
              </a:rPr>
              <a:t>Local Variables</a:t>
            </a:r>
            <a:endParaRPr kumimoji="1" lang="zh-CN" altLang="en-US" sz="1800" dirty="0">
              <a:solidFill>
                <a:schemeClr val="tx1"/>
              </a:solidFill>
            </a:endParaRPr>
          </a:p>
        </p:txBody>
      </p:sp>
      <p:sp>
        <p:nvSpPr>
          <p:cNvPr id="15" name="矩形 14">
            <a:extLst>
              <a:ext uri="{FF2B5EF4-FFF2-40B4-BE49-F238E27FC236}">
                <a16:creationId xmlns:a16="http://schemas.microsoft.com/office/drawing/2014/main" id="{3DD084C1-1CB1-DB04-D988-ECC81796C204}"/>
              </a:ext>
            </a:extLst>
          </p:cNvPr>
          <p:cNvSpPr/>
          <p:nvPr/>
        </p:nvSpPr>
        <p:spPr>
          <a:xfrm>
            <a:off x="80804" y="1551146"/>
            <a:ext cx="2571445" cy="314562"/>
          </a:xfrm>
          <a:prstGeom prst="rect">
            <a:avLst/>
          </a:prstGeom>
          <a:solidFill>
            <a:srgbClr val="FF000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800" dirty="0">
              <a:solidFill>
                <a:schemeClr val="tx1"/>
              </a:solidFill>
            </a:endParaRPr>
          </a:p>
        </p:txBody>
      </p:sp>
      <p:sp>
        <p:nvSpPr>
          <p:cNvPr id="16" name="矩形 15">
            <a:extLst>
              <a:ext uri="{FF2B5EF4-FFF2-40B4-BE49-F238E27FC236}">
                <a16:creationId xmlns:a16="http://schemas.microsoft.com/office/drawing/2014/main" id="{F7C14CC1-2331-78F6-D395-7FA445EB0BFB}"/>
              </a:ext>
            </a:extLst>
          </p:cNvPr>
          <p:cNvSpPr/>
          <p:nvPr/>
        </p:nvSpPr>
        <p:spPr>
          <a:xfrm>
            <a:off x="234774" y="2568407"/>
            <a:ext cx="2571445" cy="448112"/>
          </a:xfrm>
          <a:prstGeom prst="rect">
            <a:avLst/>
          </a:prstGeom>
          <a:solidFill>
            <a:srgbClr val="92D05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800" dirty="0">
              <a:solidFill>
                <a:schemeClr val="tx1"/>
              </a:solidFill>
            </a:endParaRPr>
          </a:p>
        </p:txBody>
      </p:sp>
      <p:sp>
        <p:nvSpPr>
          <p:cNvPr id="17" name="矩形 16">
            <a:extLst>
              <a:ext uri="{FF2B5EF4-FFF2-40B4-BE49-F238E27FC236}">
                <a16:creationId xmlns:a16="http://schemas.microsoft.com/office/drawing/2014/main" id="{29E1DCC4-2BAC-2382-759F-98470FB9737A}"/>
              </a:ext>
            </a:extLst>
          </p:cNvPr>
          <p:cNvSpPr/>
          <p:nvPr/>
        </p:nvSpPr>
        <p:spPr>
          <a:xfrm>
            <a:off x="288028" y="3681738"/>
            <a:ext cx="4267039" cy="316508"/>
          </a:xfrm>
          <a:prstGeom prst="rect">
            <a:avLst/>
          </a:prstGeom>
          <a:solidFill>
            <a:srgbClr val="00B0F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8" name="矩形 17">
            <a:extLst>
              <a:ext uri="{FF2B5EF4-FFF2-40B4-BE49-F238E27FC236}">
                <a16:creationId xmlns:a16="http://schemas.microsoft.com/office/drawing/2014/main" id="{1AB5B84F-48EF-D2B0-0425-2CD79303ED8C}"/>
              </a:ext>
            </a:extLst>
          </p:cNvPr>
          <p:cNvSpPr/>
          <p:nvPr/>
        </p:nvSpPr>
        <p:spPr>
          <a:xfrm>
            <a:off x="258404" y="3051729"/>
            <a:ext cx="2571446" cy="200108"/>
          </a:xfrm>
          <a:prstGeom prst="rect">
            <a:avLst/>
          </a:prstGeom>
          <a:solidFill>
            <a:srgbClr val="FFC00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8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rtl="0">
              <a:spcBef>
                <a:spcPts val="0"/>
              </a:spcBef>
              <a:buNone/>
            </a:pPr>
            <a:r>
              <a:rPr lang="en-US" dirty="0">
                <a:latin typeface="Arial"/>
                <a:ea typeface="Arial"/>
                <a:cs typeface="Arial"/>
                <a:sym typeface="Arial"/>
              </a:rPr>
              <a:t>Execution with StackGuard</a:t>
            </a:r>
          </a:p>
        </p:txBody>
      </p:sp>
      <p:pic>
        <p:nvPicPr>
          <p:cNvPr id="334" name="Shape 334"/>
          <p:cNvPicPr preferRelativeResize="0"/>
          <p:nvPr/>
        </p:nvPicPr>
        <p:blipFill>
          <a:blip r:embed="rId3">
            <a:alphaModFix/>
          </a:blip>
          <a:stretch>
            <a:fillRect/>
          </a:stretch>
        </p:blipFill>
        <p:spPr>
          <a:xfrm>
            <a:off x="838200" y="1825629"/>
            <a:ext cx="7756504" cy="1853742"/>
          </a:xfrm>
          <a:prstGeom prst="rect">
            <a:avLst/>
          </a:prstGeom>
          <a:noFill/>
          <a:ln>
            <a:noFill/>
          </a:ln>
        </p:spPr>
      </p:pic>
      <p:pic>
        <p:nvPicPr>
          <p:cNvPr id="335" name="Shape 335"/>
          <p:cNvPicPr preferRelativeResize="0"/>
          <p:nvPr/>
        </p:nvPicPr>
        <p:blipFill>
          <a:blip r:embed="rId4">
            <a:alphaModFix/>
          </a:blip>
          <a:stretch>
            <a:fillRect/>
          </a:stretch>
        </p:blipFill>
        <p:spPr>
          <a:xfrm>
            <a:off x="8677600" y="176200"/>
            <a:ext cx="3390900" cy="6505575"/>
          </a:xfrm>
          <a:prstGeom prst="rect">
            <a:avLst/>
          </a:prstGeom>
          <a:noFill/>
          <a:ln>
            <a:noFill/>
          </a:ln>
        </p:spPr>
      </p:pic>
      <p:pic>
        <p:nvPicPr>
          <p:cNvPr id="336" name="Shape 336"/>
          <p:cNvPicPr preferRelativeResize="0"/>
          <p:nvPr/>
        </p:nvPicPr>
        <p:blipFill>
          <a:blip r:embed="rId5">
            <a:alphaModFix amt="26000"/>
          </a:blip>
          <a:stretch>
            <a:fillRect/>
          </a:stretch>
        </p:blipFill>
        <p:spPr>
          <a:xfrm>
            <a:off x="8771525" y="2832047"/>
            <a:ext cx="219075" cy="2541075"/>
          </a:xfrm>
          <a:prstGeom prst="rect">
            <a:avLst/>
          </a:prstGeom>
          <a:noFill/>
          <a:ln>
            <a:noFill/>
          </a:ln>
        </p:spPr>
      </p:pic>
      <p:cxnSp>
        <p:nvCxnSpPr>
          <p:cNvPr id="337" name="Shape 337"/>
          <p:cNvCxnSpPr/>
          <p:nvPr/>
        </p:nvCxnSpPr>
        <p:spPr>
          <a:xfrm rot="10800000" flipH="1">
            <a:off x="6257225" y="4088938"/>
            <a:ext cx="2514300" cy="27300"/>
          </a:xfrm>
          <a:prstGeom prst="straightConnector1">
            <a:avLst/>
          </a:prstGeom>
          <a:noFill/>
          <a:ln w="9525" cap="flat" cmpd="sng">
            <a:solidFill>
              <a:srgbClr val="FF0000"/>
            </a:solidFill>
            <a:prstDash val="solid"/>
            <a:round/>
            <a:headEnd type="none" w="lg" len="lg"/>
            <a:tailEnd type="triangle" w="lg" len="lg"/>
          </a:ln>
        </p:spPr>
      </p:cxnSp>
      <p:sp>
        <p:nvSpPr>
          <p:cNvPr id="338" name="Shape 338"/>
          <p:cNvSpPr txBox="1"/>
          <p:nvPr/>
        </p:nvSpPr>
        <p:spPr>
          <a:xfrm>
            <a:off x="1367525" y="3891850"/>
            <a:ext cx="4889700" cy="1118700"/>
          </a:xfrm>
          <a:prstGeom prst="rect">
            <a:avLst/>
          </a:prstGeom>
          <a:noFill/>
          <a:ln>
            <a:noFill/>
          </a:ln>
        </p:spPr>
        <p:txBody>
          <a:bodyPr wrap="square" lIns="91425" tIns="91425" rIns="91425" bIns="91425" anchor="t" anchorCtr="0">
            <a:noAutofit/>
          </a:bodyPr>
          <a:lstStyle/>
          <a:p>
            <a:pPr marL="0" lvl="0" indent="0">
              <a:spcBef>
                <a:spcPts val="0"/>
              </a:spcBef>
              <a:buNone/>
            </a:pPr>
            <a:r>
              <a:rPr lang="en-US" sz="2400" dirty="0"/>
              <a:t>Canary check done by compiler.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Non-executable stack</a:t>
            </a:r>
          </a:p>
        </p:txBody>
      </p:sp>
      <p:sp>
        <p:nvSpPr>
          <p:cNvPr id="344" name="Shape 344"/>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457200" lvl="0" indent="-406400">
              <a:spcBef>
                <a:spcPts val="0"/>
              </a:spcBef>
              <a:buSzPts val="2800"/>
              <a:buFont typeface="Arial"/>
              <a:buChar char="•"/>
            </a:pPr>
            <a:r>
              <a:rPr lang="en-US" dirty="0">
                <a:latin typeface="Arial"/>
                <a:ea typeface="Arial"/>
                <a:cs typeface="Arial"/>
                <a:sym typeface="Arial"/>
              </a:rPr>
              <a:t>NX bit, standing for No-eXecute feature in CPU separates code from data which marks certain areas of the memory as non-executable.</a:t>
            </a:r>
          </a:p>
          <a:p>
            <a:pPr marL="0" lvl="0" indent="0">
              <a:spcBef>
                <a:spcPts val="0"/>
              </a:spcBef>
              <a:buNone/>
            </a:pPr>
            <a:endParaRPr dirty="0">
              <a:latin typeface="Arial"/>
              <a:ea typeface="Arial"/>
              <a:cs typeface="Arial"/>
              <a:sym typeface="Arial"/>
            </a:endParaRPr>
          </a:p>
          <a:p>
            <a:pPr marL="457200" lvl="0" indent="-406400">
              <a:spcBef>
                <a:spcPts val="0"/>
              </a:spcBef>
              <a:buSzPts val="2800"/>
              <a:buFont typeface="Arial"/>
              <a:buChar char="•"/>
            </a:pPr>
            <a:r>
              <a:rPr lang="en-US" dirty="0">
                <a:latin typeface="Arial"/>
                <a:ea typeface="Arial"/>
                <a:cs typeface="Arial"/>
                <a:sym typeface="Arial"/>
              </a:rPr>
              <a:t>This countermeasure can be defeated using a different technique called </a:t>
            </a:r>
            <a:r>
              <a:rPr lang="en-US" b="1" dirty="0">
                <a:solidFill>
                  <a:srgbClr val="FF0000"/>
                </a:solidFill>
                <a:latin typeface="Arial"/>
                <a:ea typeface="Arial"/>
                <a:cs typeface="Arial"/>
                <a:sym typeface="Arial"/>
              </a:rPr>
              <a:t>Return-to-libc</a:t>
            </a:r>
            <a:r>
              <a:rPr lang="en-US" dirty="0">
                <a:latin typeface="Arial"/>
                <a:ea typeface="Arial"/>
                <a:cs typeface="Arial"/>
                <a:sym typeface="Arial"/>
              </a:rPr>
              <a:t> attack (see Chapter 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Text Placeholder 2"/>
          <p:cNvSpPr>
            <a:spLocks noGrp="1"/>
          </p:cNvSpPr>
          <p:nvPr>
            <p:ph type="body" idx="1"/>
          </p:nvPr>
        </p:nvSpPr>
        <p:spPr/>
        <p:txBody>
          <a:bodyPr/>
          <a:lstStyle/>
          <a:p>
            <a:pPr marL="403225" indent="-225425"/>
            <a:r>
              <a:rPr lang="en-US" dirty="0"/>
              <a:t>Buffer overflow is a common security flaw</a:t>
            </a:r>
          </a:p>
          <a:p>
            <a:pPr marL="403225" indent="-225425"/>
            <a:r>
              <a:rPr lang="en-US" dirty="0"/>
              <a:t>We only focused on stack-based buffer overflow</a:t>
            </a:r>
          </a:p>
          <a:p>
            <a:pPr marL="860425" lvl="1" indent="-225425"/>
            <a:r>
              <a:rPr lang="en-US" dirty="0"/>
              <a:t>Heap-based buffer overflow can also lead to code injection </a:t>
            </a:r>
          </a:p>
          <a:p>
            <a:pPr marL="403225" indent="-225425"/>
            <a:r>
              <a:rPr lang="en-US" dirty="0"/>
              <a:t>Exploit buffer overflow to run injected code</a:t>
            </a:r>
          </a:p>
          <a:p>
            <a:pPr marL="403225" indent="-225425"/>
            <a:r>
              <a:rPr lang="en-US" dirty="0"/>
              <a:t>Defend against the attack</a:t>
            </a:r>
          </a:p>
        </p:txBody>
      </p:sp>
    </p:spTree>
    <p:extLst>
      <p:ext uri="{BB962C8B-B14F-4D97-AF65-F5344CB8AC3E}">
        <p14:creationId xmlns:p14="http://schemas.microsoft.com/office/powerpoint/2010/main" val="76373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rtl="0">
              <a:spcBef>
                <a:spcPts val="0"/>
              </a:spcBef>
              <a:buNone/>
            </a:pPr>
            <a:r>
              <a:rPr lang="en-US" dirty="0"/>
              <a:t>Order of the function arguments in stack</a:t>
            </a:r>
          </a:p>
        </p:txBody>
      </p:sp>
      <p:sp>
        <p:nvSpPr>
          <p:cNvPr id="113" name="Shape 113"/>
          <p:cNvSpPr txBox="1">
            <a:spLocks noGrp="1"/>
          </p:cNvSpPr>
          <p:nvPr>
            <p:ph type="body" idx="1"/>
          </p:nvPr>
        </p:nvSpPr>
        <p:spPr>
          <a:xfrm>
            <a:off x="838200" y="1451900"/>
            <a:ext cx="10515600" cy="6271800"/>
          </a:xfrm>
          <a:prstGeom prst="rect">
            <a:avLst/>
          </a:prstGeom>
        </p:spPr>
        <p:txBody>
          <a:bodyPr wrap="square" lIns="91425" tIns="91425" rIns="91425" bIns="91425" anchor="t" anchorCtr="0">
            <a:noAutofit/>
          </a:bodyPr>
          <a:lstStyle/>
          <a:p>
            <a:pPr marL="177800" lvl="0" indent="-69850">
              <a:spcBef>
                <a:spcPts val="0"/>
              </a:spcBef>
              <a:buClr>
                <a:schemeClr val="dk1"/>
              </a:buClr>
              <a:buSzPts val="1100"/>
              <a:buFont typeface="Arial"/>
              <a:buNone/>
            </a:pPr>
            <a:endParaRPr sz="1800" dirty="0">
              <a:solidFill>
                <a:srgbClr val="0B5394"/>
              </a:solidFill>
            </a:endParaRPr>
          </a:p>
          <a:p>
            <a:pPr marL="228600" lvl="0" indent="-50800">
              <a:spcBef>
                <a:spcPts val="0"/>
              </a:spcBef>
              <a:buNone/>
            </a:pPr>
            <a:endParaRPr sz="1800" dirty="0"/>
          </a:p>
        </p:txBody>
      </p:sp>
      <p:pic>
        <p:nvPicPr>
          <p:cNvPr id="114" name="Shape 114"/>
          <p:cNvPicPr preferRelativeResize="0"/>
          <p:nvPr/>
        </p:nvPicPr>
        <p:blipFill>
          <a:blip r:embed="rId3">
            <a:alphaModFix/>
          </a:blip>
          <a:stretch>
            <a:fillRect/>
          </a:stretch>
        </p:blipFill>
        <p:spPr>
          <a:xfrm>
            <a:off x="915063" y="1690813"/>
            <a:ext cx="4905375" cy="2695575"/>
          </a:xfrm>
          <a:prstGeom prst="rect">
            <a:avLst/>
          </a:prstGeom>
          <a:noFill/>
          <a:ln>
            <a:noFill/>
          </a:ln>
        </p:spPr>
      </p:pic>
      <p:pic>
        <p:nvPicPr>
          <p:cNvPr id="115" name="Shape 115"/>
          <p:cNvPicPr preferRelativeResize="0"/>
          <p:nvPr/>
        </p:nvPicPr>
        <p:blipFill>
          <a:blip r:embed="rId4">
            <a:alphaModFix/>
          </a:blip>
          <a:stretch>
            <a:fillRect/>
          </a:stretch>
        </p:blipFill>
        <p:spPr>
          <a:xfrm>
            <a:off x="852488" y="4958800"/>
            <a:ext cx="10487025" cy="1600200"/>
          </a:xfrm>
          <a:prstGeom prst="rect">
            <a:avLst/>
          </a:prstGeom>
          <a:noFill/>
          <a:ln>
            <a:noFill/>
          </a:ln>
        </p:spPr>
      </p:pic>
      <p:sp>
        <p:nvSpPr>
          <p:cNvPr id="2" name="矩形 1">
            <a:extLst>
              <a:ext uri="{FF2B5EF4-FFF2-40B4-BE49-F238E27FC236}">
                <a16:creationId xmlns:a16="http://schemas.microsoft.com/office/drawing/2014/main" id="{D9CBFA50-9E95-61C9-8B69-996A810B4BC1}"/>
              </a:ext>
            </a:extLst>
          </p:cNvPr>
          <p:cNvSpPr/>
          <p:nvPr/>
        </p:nvSpPr>
        <p:spPr>
          <a:xfrm>
            <a:off x="2722857" y="1752975"/>
            <a:ext cx="2571445" cy="448112"/>
          </a:xfrm>
          <a:prstGeom prst="rect">
            <a:avLst/>
          </a:prstGeom>
          <a:solidFill>
            <a:srgbClr val="92D05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3" name="矩形 2">
            <a:extLst>
              <a:ext uri="{FF2B5EF4-FFF2-40B4-BE49-F238E27FC236}">
                <a16:creationId xmlns:a16="http://schemas.microsoft.com/office/drawing/2014/main" id="{A71A06BA-1BFC-BBFA-1CFF-11F517D433DF}"/>
              </a:ext>
            </a:extLst>
          </p:cNvPr>
          <p:cNvSpPr/>
          <p:nvPr/>
        </p:nvSpPr>
        <p:spPr>
          <a:xfrm>
            <a:off x="1317391" y="2434170"/>
            <a:ext cx="2571445" cy="448112"/>
          </a:xfrm>
          <a:prstGeom prst="rect">
            <a:avLst/>
          </a:prstGeom>
          <a:solidFill>
            <a:srgbClr val="92D05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p:nvPr/>
        </p:nvSpPr>
        <p:spPr>
          <a:xfrm>
            <a:off x="896950" y="1930950"/>
            <a:ext cx="3924300" cy="2653500"/>
          </a:xfrm>
          <a:prstGeom prst="rect">
            <a:avLst/>
          </a:prstGeom>
          <a:solidFill>
            <a:schemeClr val="lt2"/>
          </a:solidFill>
          <a:ln w="9525" cap="flat" cmpd="sng">
            <a:solidFill>
              <a:srgbClr val="F3F3F3"/>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dirty="0"/>
          </a:p>
        </p:txBody>
      </p:sp>
      <p:sp>
        <p:nvSpPr>
          <p:cNvPr id="121" name="Shape 121"/>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Function Call Stack</a:t>
            </a:r>
          </a:p>
        </p:txBody>
      </p:sp>
      <p:sp>
        <p:nvSpPr>
          <p:cNvPr id="122" name="Shape 122"/>
          <p:cNvSpPr txBox="1">
            <a:spLocks noGrp="1"/>
          </p:cNvSpPr>
          <p:nvPr>
            <p:ph type="body" idx="1"/>
          </p:nvPr>
        </p:nvSpPr>
        <p:spPr>
          <a:xfrm>
            <a:off x="896950" y="1930950"/>
            <a:ext cx="3924300" cy="2653500"/>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ts val="1100"/>
              <a:buFont typeface="Arial"/>
              <a:buNone/>
            </a:pPr>
            <a:r>
              <a:rPr lang="en-US" sz="1600" dirty="0">
                <a:solidFill>
                  <a:srgbClr val="000000"/>
                </a:solidFill>
                <a:latin typeface="Courier New"/>
                <a:ea typeface="Courier New"/>
                <a:cs typeface="Courier New"/>
                <a:sym typeface="Courier New"/>
              </a:rPr>
              <a:t>void f(int a, int b)</a:t>
            </a:r>
          </a:p>
          <a:p>
            <a:pPr marL="0" lvl="0" indent="-69850" rtl="0">
              <a:lnSpc>
                <a:spcPct val="115000"/>
              </a:lnSpc>
              <a:spcBef>
                <a:spcPts val="0"/>
              </a:spcBef>
              <a:buClr>
                <a:schemeClr val="dk1"/>
              </a:buClr>
              <a:buSzPts val="1100"/>
              <a:buFont typeface="Arial"/>
              <a:buNone/>
            </a:pPr>
            <a:r>
              <a:rPr lang="en-US" sz="1600" dirty="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1600" dirty="0">
                <a:solidFill>
                  <a:srgbClr val="000000"/>
                </a:solidFill>
                <a:latin typeface="Courier New"/>
                <a:ea typeface="Courier New"/>
                <a:cs typeface="Courier New"/>
                <a:sym typeface="Courier New"/>
              </a:rPr>
              <a:t>  int x;</a:t>
            </a:r>
          </a:p>
          <a:p>
            <a:pPr marL="0" lvl="0" indent="-69850" rtl="0">
              <a:lnSpc>
                <a:spcPct val="115000"/>
              </a:lnSpc>
              <a:spcBef>
                <a:spcPts val="0"/>
              </a:spcBef>
              <a:buClr>
                <a:schemeClr val="dk1"/>
              </a:buClr>
              <a:buSzPts val="1100"/>
              <a:buFont typeface="Arial"/>
              <a:buNone/>
            </a:pPr>
            <a:r>
              <a:rPr lang="en-US" sz="1600" dirty="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1600" dirty="0">
                <a:solidFill>
                  <a:srgbClr val="000000"/>
                </a:solidFill>
                <a:latin typeface="Courier New"/>
                <a:ea typeface="Courier New"/>
                <a:cs typeface="Courier New"/>
                <a:sym typeface="Courier New"/>
              </a:rPr>
              <a:t>void main()</a:t>
            </a:r>
          </a:p>
          <a:p>
            <a:pPr marL="0" lvl="0" indent="-69850" rtl="0">
              <a:lnSpc>
                <a:spcPct val="115000"/>
              </a:lnSpc>
              <a:spcBef>
                <a:spcPts val="0"/>
              </a:spcBef>
              <a:buClr>
                <a:schemeClr val="dk1"/>
              </a:buClr>
              <a:buSzPts val="1100"/>
              <a:buFont typeface="Arial"/>
              <a:buNone/>
            </a:pPr>
            <a:r>
              <a:rPr lang="en-US" sz="1600" dirty="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1600" dirty="0">
                <a:solidFill>
                  <a:srgbClr val="000000"/>
                </a:solidFill>
                <a:latin typeface="Courier New"/>
                <a:ea typeface="Courier New"/>
                <a:cs typeface="Courier New"/>
                <a:sym typeface="Courier New"/>
              </a:rPr>
              <a:t>  f(1,2);</a:t>
            </a:r>
          </a:p>
          <a:p>
            <a:pPr marL="0" lvl="0" indent="-69850" rtl="0">
              <a:lnSpc>
                <a:spcPct val="115000"/>
              </a:lnSpc>
              <a:spcBef>
                <a:spcPts val="0"/>
              </a:spcBef>
              <a:buClr>
                <a:schemeClr val="dk1"/>
              </a:buClr>
              <a:buSzPts val="1100"/>
              <a:buFont typeface="Arial"/>
              <a:buNone/>
            </a:pPr>
            <a:r>
              <a:rPr lang="en-US" sz="1600" dirty="0">
                <a:solidFill>
                  <a:srgbClr val="000000"/>
                </a:solidFill>
                <a:latin typeface="Courier New"/>
                <a:ea typeface="Courier New"/>
                <a:cs typeface="Courier New"/>
                <a:sym typeface="Courier New"/>
              </a:rPr>
              <a:t>  printf("hello world");</a:t>
            </a:r>
          </a:p>
          <a:p>
            <a:pPr marL="0" lvl="0" indent="-69850" rtl="0">
              <a:lnSpc>
                <a:spcPct val="115000"/>
              </a:lnSpc>
              <a:spcBef>
                <a:spcPts val="0"/>
              </a:spcBef>
              <a:buClr>
                <a:schemeClr val="dk1"/>
              </a:buClr>
              <a:buSzPts val="1100"/>
              <a:buFont typeface="Arial"/>
              <a:buNone/>
            </a:pPr>
            <a:r>
              <a:rPr lang="en-US" sz="1600" dirty="0">
                <a:solidFill>
                  <a:srgbClr val="000000"/>
                </a:solidFill>
                <a:latin typeface="Courier New"/>
                <a:ea typeface="Courier New"/>
                <a:cs typeface="Courier New"/>
                <a:sym typeface="Courier New"/>
              </a:rPr>
              <a:t>}</a:t>
            </a:r>
          </a:p>
          <a:p>
            <a:pPr marL="228600" lvl="0" indent="-50800" rtl="0">
              <a:spcBef>
                <a:spcPts val="0"/>
              </a:spcBef>
              <a:buNone/>
            </a:pPr>
            <a:endParaRPr dirty="0"/>
          </a:p>
        </p:txBody>
      </p:sp>
      <p:pic>
        <p:nvPicPr>
          <p:cNvPr id="123" name="Shape 123"/>
          <p:cNvPicPr preferRelativeResize="0"/>
          <p:nvPr/>
        </p:nvPicPr>
        <p:blipFill>
          <a:blip r:embed="rId3">
            <a:alphaModFix/>
          </a:blip>
          <a:stretch>
            <a:fillRect/>
          </a:stretch>
        </p:blipFill>
        <p:spPr>
          <a:xfrm>
            <a:off x="5838825" y="1825629"/>
            <a:ext cx="5514975" cy="4351200"/>
          </a:xfrm>
          <a:prstGeom prst="rect">
            <a:avLst/>
          </a:prstGeom>
          <a:noFill/>
          <a:ln>
            <a:noFill/>
          </a:ln>
        </p:spPr>
      </p:pic>
      <p:sp>
        <p:nvSpPr>
          <p:cNvPr id="2" name="矩形 1">
            <a:extLst>
              <a:ext uri="{FF2B5EF4-FFF2-40B4-BE49-F238E27FC236}">
                <a16:creationId xmlns:a16="http://schemas.microsoft.com/office/drawing/2014/main" id="{46D87AB7-518C-FF35-F4A3-9950F57D08DF}"/>
              </a:ext>
            </a:extLst>
          </p:cNvPr>
          <p:cNvSpPr/>
          <p:nvPr/>
        </p:nvSpPr>
        <p:spPr>
          <a:xfrm>
            <a:off x="1842324" y="2035637"/>
            <a:ext cx="1493543" cy="239432"/>
          </a:xfrm>
          <a:prstGeom prst="rect">
            <a:avLst/>
          </a:prstGeom>
          <a:solidFill>
            <a:srgbClr val="92D05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3" name="矩形 2">
            <a:extLst>
              <a:ext uri="{FF2B5EF4-FFF2-40B4-BE49-F238E27FC236}">
                <a16:creationId xmlns:a16="http://schemas.microsoft.com/office/drawing/2014/main" id="{526F553D-5A4B-FA72-D29C-0925FFFA22BF}"/>
              </a:ext>
            </a:extLst>
          </p:cNvPr>
          <p:cNvSpPr/>
          <p:nvPr/>
        </p:nvSpPr>
        <p:spPr>
          <a:xfrm>
            <a:off x="1232725" y="2619187"/>
            <a:ext cx="850076" cy="208680"/>
          </a:xfrm>
          <a:prstGeom prst="rect">
            <a:avLst/>
          </a:prstGeom>
          <a:solidFill>
            <a:srgbClr val="92D05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4" name="矩形 3">
            <a:extLst>
              <a:ext uri="{FF2B5EF4-FFF2-40B4-BE49-F238E27FC236}">
                <a16:creationId xmlns:a16="http://schemas.microsoft.com/office/drawing/2014/main" id="{C1C2A626-695F-A469-756B-74765EA880CA}"/>
              </a:ext>
            </a:extLst>
          </p:cNvPr>
          <p:cNvSpPr/>
          <p:nvPr/>
        </p:nvSpPr>
        <p:spPr>
          <a:xfrm>
            <a:off x="7328724" y="3559637"/>
            <a:ext cx="2170876" cy="1892896"/>
          </a:xfrm>
          <a:prstGeom prst="rect">
            <a:avLst/>
          </a:prstGeom>
          <a:solidFill>
            <a:srgbClr val="92D05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6" name="直线箭头连接符 5">
            <a:extLst>
              <a:ext uri="{FF2B5EF4-FFF2-40B4-BE49-F238E27FC236}">
                <a16:creationId xmlns:a16="http://schemas.microsoft.com/office/drawing/2014/main" id="{97D62991-9D22-02D8-014D-4D485B345E9F}"/>
              </a:ext>
            </a:extLst>
          </p:cNvPr>
          <p:cNvCxnSpPr/>
          <p:nvPr/>
        </p:nvCxnSpPr>
        <p:spPr>
          <a:xfrm>
            <a:off x="9499600" y="5080000"/>
            <a:ext cx="575733" cy="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8E2A14A9-69C9-7ABE-98A7-4B9EDF8BA352}"/>
              </a:ext>
            </a:extLst>
          </p:cNvPr>
          <p:cNvSpPr/>
          <p:nvPr/>
        </p:nvSpPr>
        <p:spPr>
          <a:xfrm>
            <a:off x="10075333" y="4809069"/>
            <a:ext cx="575733" cy="507998"/>
          </a:xfrm>
          <a:prstGeom prst="rect">
            <a:avLst/>
          </a:prstGeom>
          <a:solidFill>
            <a:srgbClr val="92D05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ebp</a:t>
            </a:r>
            <a:endParaRPr kumimoji="1" lang="zh-CN" altLang="en-US" dirty="0">
              <a:solidFill>
                <a:schemeClr val="tx1"/>
              </a:solidFill>
            </a:endParaRPr>
          </a:p>
        </p:txBody>
      </p:sp>
      <p:sp>
        <p:nvSpPr>
          <p:cNvPr id="9" name="矩形 8">
            <a:extLst>
              <a:ext uri="{FF2B5EF4-FFF2-40B4-BE49-F238E27FC236}">
                <a16:creationId xmlns:a16="http://schemas.microsoft.com/office/drawing/2014/main" id="{E23E26C3-F75E-5EAF-AE65-9959D8C44EC9}"/>
              </a:ext>
            </a:extLst>
          </p:cNvPr>
          <p:cNvSpPr/>
          <p:nvPr/>
        </p:nvSpPr>
        <p:spPr>
          <a:xfrm>
            <a:off x="7161095" y="4741666"/>
            <a:ext cx="2506134" cy="270932"/>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6A2C0892-B389-F7FA-7F64-12632BB8ED4C}"/>
              </a:ext>
            </a:extLst>
          </p:cNvPr>
          <p:cNvSpPr/>
          <p:nvPr/>
        </p:nvSpPr>
        <p:spPr>
          <a:xfrm>
            <a:off x="9904061" y="4927602"/>
            <a:ext cx="780743" cy="270932"/>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Vulnerable Program</a:t>
            </a:r>
          </a:p>
        </p:txBody>
      </p:sp>
      <p:pic>
        <p:nvPicPr>
          <p:cNvPr id="139" name="Shape 139"/>
          <p:cNvPicPr preferRelativeResize="0"/>
          <p:nvPr/>
        </p:nvPicPr>
        <p:blipFill>
          <a:blip r:embed="rId3">
            <a:alphaModFix/>
          </a:blip>
          <a:stretch>
            <a:fillRect/>
          </a:stretch>
        </p:blipFill>
        <p:spPr>
          <a:xfrm>
            <a:off x="838200" y="2381175"/>
            <a:ext cx="6449900" cy="3511012"/>
          </a:xfrm>
          <a:prstGeom prst="rect">
            <a:avLst/>
          </a:prstGeom>
          <a:noFill/>
          <a:ln>
            <a:noFill/>
          </a:ln>
        </p:spPr>
      </p:pic>
      <p:sp>
        <p:nvSpPr>
          <p:cNvPr id="140" name="Shape 140"/>
          <p:cNvSpPr/>
          <p:nvPr/>
        </p:nvSpPr>
        <p:spPr>
          <a:xfrm>
            <a:off x="1428525" y="4463675"/>
            <a:ext cx="1343400" cy="406200"/>
          </a:xfrm>
          <a:prstGeom prst="rect">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dirty="0"/>
          </a:p>
        </p:txBody>
      </p:sp>
      <p:cxnSp>
        <p:nvCxnSpPr>
          <p:cNvPr id="141" name="Shape 141"/>
          <p:cNvCxnSpPr/>
          <p:nvPr/>
        </p:nvCxnSpPr>
        <p:spPr>
          <a:xfrm rot="10800000">
            <a:off x="2877850" y="4629225"/>
            <a:ext cx="4489500" cy="21600"/>
          </a:xfrm>
          <a:prstGeom prst="straightConnector1">
            <a:avLst/>
          </a:prstGeom>
          <a:noFill/>
          <a:ln w="9525" cap="flat" cmpd="sng">
            <a:solidFill>
              <a:srgbClr val="FF0000"/>
            </a:solidFill>
            <a:prstDash val="solid"/>
            <a:round/>
            <a:headEnd type="none" w="lg" len="lg"/>
            <a:tailEnd type="triangle" w="lg" len="lg"/>
          </a:ln>
        </p:spPr>
      </p:cxnSp>
      <p:sp>
        <p:nvSpPr>
          <p:cNvPr id="142" name="Shape 142"/>
          <p:cNvSpPr txBox="1"/>
          <p:nvPr/>
        </p:nvSpPr>
        <p:spPr>
          <a:xfrm>
            <a:off x="7848400" y="1781450"/>
            <a:ext cx="3999000" cy="48960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US" sz="1800" dirty="0"/>
              <a:t>Reading 300 bytes of data from badfile.</a:t>
            </a:r>
          </a:p>
          <a:p>
            <a:pPr marL="0" lvl="0" indent="0">
              <a:spcBef>
                <a:spcPts val="0"/>
              </a:spcBef>
              <a:buNone/>
            </a:pPr>
            <a:endParaRPr sz="1800" dirty="0"/>
          </a:p>
          <a:p>
            <a:pPr marL="457200" lvl="0" indent="-342900">
              <a:spcBef>
                <a:spcPts val="0"/>
              </a:spcBef>
              <a:buSzPts val="1800"/>
              <a:buChar char="●"/>
            </a:pPr>
            <a:r>
              <a:rPr lang="en-US" sz="1800" dirty="0"/>
              <a:t>Storing the file contents into a str variable of size 400 bytes.</a:t>
            </a:r>
          </a:p>
          <a:p>
            <a:pPr marL="0" lvl="0" indent="0">
              <a:spcBef>
                <a:spcPts val="0"/>
              </a:spcBef>
              <a:buNone/>
            </a:pPr>
            <a:endParaRPr sz="1800" dirty="0"/>
          </a:p>
          <a:p>
            <a:pPr marL="457200" lvl="0" indent="-342900">
              <a:spcBef>
                <a:spcPts val="0"/>
              </a:spcBef>
              <a:buSzPts val="1800"/>
              <a:buChar char="●"/>
            </a:pPr>
            <a:r>
              <a:rPr lang="en-US" sz="1800" dirty="0"/>
              <a:t>Calling foo function with str as an argument.</a:t>
            </a:r>
          </a:p>
          <a:p>
            <a:pPr marL="0" lvl="0" indent="0">
              <a:spcBef>
                <a:spcPts val="0"/>
              </a:spcBef>
              <a:buNone/>
            </a:pPr>
            <a:endParaRPr sz="1800" dirty="0"/>
          </a:p>
          <a:p>
            <a:pPr marL="0" lvl="0" indent="0">
              <a:spcBef>
                <a:spcPts val="0"/>
              </a:spcBef>
              <a:buNone/>
            </a:pPr>
            <a:r>
              <a:rPr lang="en-US" sz="1800" dirty="0"/>
              <a:t>Note : Badfile is created by the user and hence the contents are in control of the user.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Vulnerable Program</a:t>
            </a:r>
          </a:p>
        </p:txBody>
      </p:sp>
      <p:pic>
        <p:nvPicPr>
          <p:cNvPr id="149" name="Shape 149"/>
          <p:cNvPicPr preferRelativeResize="0"/>
          <p:nvPr/>
        </p:nvPicPr>
        <p:blipFill rotWithShape="1">
          <a:blip r:embed="rId3">
            <a:alphaModFix/>
          </a:blip>
          <a:srcRect t="39480"/>
          <a:stretch/>
        </p:blipFill>
        <p:spPr>
          <a:xfrm>
            <a:off x="298975" y="2979600"/>
            <a:ext cx="5591871" cy="1969750"/>
          </a:xfrm>
          <a:prstGeom prst="rect">
            <a:avLst/>
          </a:prstGeom>
          <a:noFill/>
          <a:ln>
            <a:noFill/>
          </a:ln>
        </p:spPr>
      </p:pic>
      <p:pic>
        <p:nvPicPr>
          <p:cNvPr id="150" name="Shape 150"/>
          <p:cNvPicPr preferRelativeResize="0"/>
          <p:nvPr/>
        </p:nvPicPr>
        <p:blipFill>
          <a:blip r:embed="rId4">
            <a:alphaModFix/>
          </a:blip>
          <a:stretch>
            <a:fillRect/>
          </a:stretch>
        </p:blipFill>
        <p:spPr>
          <a:xfrm>
            <a:off x="5675173" y="1743478"/>
            <a:ext cx="5069700" cy="4712925"/>
          </a:xfrm>
          <a:prstGeom prst="rect">
            <a:avLst/>
          </a:prstGeom>
          <a:noFill/>
          <a:ln>
            <a:noFill/>
          </a:ln>
        </p:spPr>
      </p:pic>
      <p:sp>
        <p:nvSpPr>
          <p:cNvPr id="3" name="矩形 2">
            <a:extLst>
              <a:ext uri="{FF2B5EF4-FFF2-40B4-BE49-F238E27FC236}">
                <a16:creationId xmlns:a16="http://schemas.microsoft.com/office/drawing/2014/main" id="{D49E50A6-7FD9-1084-C07C-F1AC369BFCE9}"/>
              </a:ext>
            </a:extLst>
          </p:cNvPr>
          <p:cNvSpPr/>
          <p:nvPr/>
        </p:nvSpPr>
        <p:spPr>
          <a:xfrm>
            <a:off x="1151186" y="2979600"/>
            <a:ext cx="1050147" cy="288533"/>
          </a:xfrm>
          <a:prstGeom prst="rect">
            <a:avLst/>
          </a:prstGeom>
          <a:solidFill>
            <a:srgbClr val="92D05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800" dirty="0">
              <a:solidFill>
                <a:schemeClr val="tx1"/>
              </a:solidFill>
            </a:endParaRPr>
          </a:p>
        </p:txBody>
      </p:sp>
      <p:sp>
        <p:nvSpPr>
          <p:cNvPr id="4" name="矩形 3">
            <a:extLst>
              <a:ext uri="{FF2B5EF4-FFF2-40B4-BE49-F238E27FC236}">
                <a16:creationId xmlns:a16="http://schemas.microsoft.com/office/drawing/2014/main" id="{6524AB55-A621-5A77-9630-F3534E5FDBCB}"/>
              </a:ext>
            </a:extLst>
          </p:cNvPr>
          <p:cNvSpPr/>
          <p:nvPr/>
        </p:nvSpPr>
        <p:spPr>
          <a:xfrm>
            <a:off x="643185" y="3429000"/>
            <a:ext cx="1913747" cy="287245"/>
          </a:xfrm>
          <a:prstGeom prst="rect">
            <a:avLst/>
          </a:prstGeom>
          <a:solidFill>
            <a:srgbClr val="92D05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800" dirty="0">
              <a:solidFill>
                <a:schemeClr val="tx1"/>
              </a:solidFill>
            </a:endParaRPr>
          </a:p>
        </p:txBody>
      </p:sp>
      <p:sp>
        <p:nvSpPr>
          <p:cNvPr id="5" name="矩形 4">
            <a:extLst>
              <a:ext uri="{FF2B5EF4-FFF2-40B4-BE49-F238E27FC236}">
                <a16:creationId xmlns:a16="http://schemas.microsoft.com/office/drawing/2014/main" id="{A936B02A-0608-8674-CFD0-6A268A29AB36}"/>
              </a:ext>
            </a:extLst>
          </p:cNvPr>
          <p:cNvSpPr/>
          <p:nvPr/>
        </p:nvSpPr>
        <p:spPr>
          <a:xfrm>
            <a:off x="7007469" y="3892144"/>
            <a:ext cx="4651131" cy="31045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a:extLst>
              <a:ext uri="{FF2B5EF4-FFF2-40B4-BE49-F238E27FC236}">
                <a16:creationId xmlns:a16="http://schemas.microsoft.com/office/drawing/2014/main" id="{9C251C88-F1EF-811B-C194-28AE411E48D8}"/>
              </a:ext>
            </a:extLst>
          </p:cNvPr>
          <p:cNvSpPr/>
          <p:nvPr/>
        </p:nvSpPr>
        <p:spPr>
          <a:xfrm>
            <a:off x="7192108" y="4607170"/>
            <a:ext cx="2172578" cy="1134207"/>
          </a:xfrm>
          <a:prstGeom prst="rect">
            <a:avLst/>
          </a:prstGeom>
          <a:solidFill>
            <a:srgbClr val="92D050">
              <a:alpha val="29804"/>
            </a:srgb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800" dirty="0">
              <a:solidFill>
                <a:schemeClr val="tx1"/>
              </a:solidFill>
            </a:endParaRPr>
          </a:p>
        </p:txBody>
      </p:sp>
      <p:sp>
        <p:nvSpPr>
          <p:cNvPr id="6" name="矩形 5">
            <a:extLst>
              <a:ext uri="{FF2B5EF4-FFF2-40B4-BE49-F238E27FC236}">
                <a16:creationId xmlns:a16="http://schemas.microsoft.com/office/drawing/2014/main" id="{A1719D77-EC0C-3360-32F2-62B07D9D2892}"/>
              </a:ext>
            </a:extLst>
          </p:cNvPr>
          <p:cNvSpPr/>
          <p:nvPr/>
        </p:nvSpPr>
        <p:spPr>
          <a:xfrm>
            <a:off x="9942516" y="1327638"/>
            <a:ext cx="1604715" cy="4413739"/>
          </a:xfrm>
          <a:prstGeom prst="rect">
            <a:avLst/>
          </a:prstGeom>
          <a:solidFill>
            <a:srgbClr val="FF000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8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Consequences of Buffer Overflow</a:t>
            </a:r>
          </a:p>
        </p:txBody>
      </p:sp>
      <p:sp>
        <p:nvSpPr>
          <p:cNvPr id="157" name="Shape 15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r>
              <a:rPr lang="en-US" dirty="0"/>
              <a:t>Overwriting return address with some random address can point to :</a:t>
            </a:r>
          </a:p>
          <a:p>
            <a:pPr marL="228600" lvl="0" indent="-50800">
              <a:spcBef>
                <a:spcPts val="0"/>
              </a:spcBef>
              <a:buNone/>
            </a:pPr>
            <a:endParaRPr dirty="0"/>
          </a:p>
          <a:p>
            <a:pPr marL="457200" lvl="0" indent="-406400">
              <a:spcBef>
                <a:spcPts val="0"/>
              </a:spcBef>
              <a:spcAft>
                <a:spcPts val="0"/>
              </a:spcAft>
              <a:buSzPts val="2800"/>
              <a:buChar char="•"/>
            </a:pPr>
            <a:r>
              <a:rPr lang="en-US" dirty="0"/>
              <a:t>Invalid instruction</a:t>
            </a:r>
          </a:p>
          <a:p>
            <a:pPr marL="457200" lvl="0" indent="-406400">
              <a:spcBef>
                <a:spcPts val="0"/>
              </a:spcBef>
              <a:spcAft>
                <a:spcPts val="0"/>
              </a:spcAft>
              <a:buSzPts val="2800"/>
              <a:buChar char="•"/>
            </a:pPr>
            <a:r>
              <a:rPr lang="en-US" dirty="0"/>
              <a:t>Non-existing address</a:t>
            </a:r>
          </a:p>
          <a:p>
            <a:pPr marL="457200" lvl="0" indent="-406400">
              <a:spcBef>
                <a:spcPts val="0"/>
              </a:spcBef>
              <a:spcAft>
                <a:spcPts val="0"/>
              </a:spcAft>
              <a:buSzPts val="2800"/>
              <a:buChar char="•"/>
            </a:pPr>
            <a:r>
              <a:rPr lang="en-US" dirty="0"/>
              <a:t>Access violation</a:t>
            </a:r>
          </a:p>
          <a:p>
            <a:pPr marL="457200" lvl="0" indent="-406400">
              <a:spcBef>
                <a:spcPts val="0"/>
              </a:spcBef>
              <a:buClr>
                <a:srgbClr val="FF0000"/>
              </a:buClr>
              <a:buSzPts val="2800"/>
              <a:buChar char="•"/>
            </a:pPr>
            <a:r>
              <a:rPr lang="en-US" dirty="0">
                <a:solidFill>
                  <a:srgbClr val="FF0000"/>
                </a:solidFill>
              </a:rPr>
              <a:t>Attacker’s code                   Malicious code to gain access</a:t>
            </a:r>
          </a:p>
          <a:p>
            <a:pPr marL="228600" lvl="0" indent="-50800">
              <a:spcBef>
                <a:spcPts val="0"/>
              </a:spcBef>
              <a:buNone/>
            </a:pPr>
            <a:endParaRPr dirty="0"/>
          </a:p>
          <a:p>
            <a:pPr marL="177800" lvl="0" indent="0" rtl="0">
              <a:spcBef>
                <a:spcPts val="0"/>
              </a:spcBef>
              <a:buNone/>
            </a:pPr>
            <a:endParaRPr dirty="0"/>
          </a:p>
        </p:txBody>
      </p:sp>
      <p:cxnSp>
        <p:nvCxnSpPr>
          <p:cNvPr id="158" name="Shape 158"/>
          <p:cNvCxnSpPr/>
          <p:nvPr/>
        </p:nvCxnSpPr>
        <p:spPr>
          <a:xfrm>
            <a:off x="3780267" y="4029854"/>
            <a:ext cx="1308000" cy="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838200" y="2156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How to Run Malicious Code</a:t>
            </a:r>
          </a:p>
        </p:txBody>
      </p:sp>
      <p:pic>
        <p:nvPicPr>
          <p:cNvPr id="165" name="Shape 165"/>
          <p:cNvPicPr preferRelativeResize="0"/>
          <p:nvPr/>
        </p:nvPicPr>
        <p:blipFill>
          <a:blip r:embed="rId3">
            <a:alphaModFix/>
          </a:blip>
          <a:stretch>
            <a:fillRect/>
          </a:stretch>
        </p:blipFill>
        <p:spPr>
          <a:xfrm>
            <a:off x="838200" y="1288125"/>
            <a:ext cx="9733105" cy="5354250"/>
          </a:xfrm>
          <a:prstGeom prst="rect">
            <a:avLst/>
          </a:prstGeom>
          <a:noFill/>
          <a:ln>
            <a:noFill/>
          </a:ln>
        </p:spPr>
      </p:pic>
      <p:sp>
        <p:nvSpPr>
          <p:cNvPr id="2" name="矩形 1">
            <a:extLst>
              <a:ext uri="{FF2B5EF4-FFF2-40B4-BE49-F238E27FC236}">
                <a16:creationId xmlns:a16="http://schemas.microsoft.com/office/drawing/2014/main" id="{3ECDFB0B-5DF4-4620-4E97-83C62DFB21F3}"/>
              </a:ext>
            </a:extLst>
          </p:cNvPr>
          <p:cNvSpPr/>
          <p:nvPr/>
        </p:nvSpPr>
        <p:spPr>
          <a:xfrm>
            <a:off x="5301761" y="2262132"/>
            <a:ext cx="1732085" cy="703385"/>
          </a:xfrm>
          <a:prstGeom prst="rect">
            <a:avLst/>
          </a:prstGeom>
          <a:solidFill>
            <a:srgbClr val="FF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D2FB1EF9-E6F0-F3A2-CDBE-F17960B45099}"/>
              </a:ext>
            </a:extLst>
          </p:cNvPr>
          <p:cNvSpPr/>
          <p:nvPr/>
        </p:nvSpPr>
        <p:spPr>
          <a:xfrm>
            <a:off x="5301760" y="4038017"/>
            <a:ext cx="1732085" cy="402098"/>
          </a:xfrm>
          <a:prstGeom prst="rect">
            <a:avLst/>
          </a:prstGeom>
          <a:solidFill>
            <a:srgbClr val="FF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51F96491-0AC4-ED74-539F-B6CBA6565516}"/>
              </a:ext>
            </a:extLst>
          </p:cNvPr>
          <p:cNvSpPr/>
          <p:nvPr/>
        </p:nvSpPr>
        <p:spPr>
          <a:xfrm>
            <a:off x="7467599" y="2300393"/>
            <a:ext cx="2274278" cy="703385"/>
          </a:xfrm>
          <a:prstGeom prst="rect">
            <a:avLst/>
          </a:prstGeom>
          <a:solidFill>
            <a:srgbClr val="FF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2B5D002A-3CD6-6F67-C37F-78E13E710026}"/>
              </a:ext>
            </a:extLst>
          </p:cNvPr>
          <p:cNvSpPr/>
          <p:nvPr/>
        </p:nvSpPr>
        <p:spPr>
          <a:xfrm>
            <a:off x="7529145" y="4076278"/>
            <a:ext cx="2212732" cy="402098"/>
          </a:xfrm>
          <a:prstGeom prst="rect">
            <a:avLst/>
          </a:prstGeom>
          <a:solidFill>
            <a:srgbClr val="FF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2916</TotalTime>
  <Words>2237</Words>
  <Application>Microsoft Macintosh PowerPoint</Application>
  <PresentationFormat>宽屏</PresentationFormat>
  <Paragraphs>244</Paragraphs>
  <Slides>32</Slides>
  <Notes>31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Times</vt:lpstr>
      <vt:lpstr>Arial</vt:lpstr>
      <vt:lpstr>Calibri</vt:lpstr>
      <vt:lpstr>Courier New</vt:lpstr>
      <vt:lpstr>Office Theme</vt:lpstr>
      <vt:lpstr>Buffer Overflow Attack </vt:lpstr>
      <vt:lpstr>Outline</vt:lpstr>
      <vt:lpstr>Program Memory Stack</vt:lpstr>
      <vt:lpstr>Order of the function arguments in stack</vt:lpstr>
      <vt:lpstr>Function Call Stack</vt:lpstr>
      <vt:lpstr>Vulnerable Program</vt:lpstr>
      <vt:lpstr>Vulnerable Program</vt:lpstr>
      <vt:lpstr>Consequences of Buffer Overflow</vt:lpstr>
      <vt:lpstr>How to Run Malicious Code</vt:lpstr>
      <vt:lpstr>Environment Setup</vt:lpstr>
      <vt:lpstr>Creation of The Malicious Input (badfile)</vt:lpstr>
      <vt:lpstr>Task A : Distance Between Buffer Base Address and Return Address</vt:lpstr>
      <vt:lpstr>Task B : Address of Malicious Code</vt:lpstr>
      <vt:lpstr>Task B : Address of Malicious Code</vt:lpstr>
      <vt:lpstr>Badfile Construction</vt:lpstr>
      <vt:lpstr>New Address in Return Address</vt:lpstr>
      <vt:lpstr>Execution Results</vt:lpstr>
      <vt:lpstr>Shellcode</vt:lpstr>
      <vt:lpstr>Shellcode</vt:lpstr>
      <vt:lpstr>Shellcode</vt:lpstr>
      <vt:lpstr>Shellcode</vt:lpstr>
      <vt:lpstr>Countermeasures</vt:lpstr>
      <vt:lpstr>Principle of ASLR</vt:lpstr>
      <vt:lpstr>Address Space Layout Randomization</vt:lpstr>
      <vt:lpstr>Address Space Layout Randomization : Working </vt:lpstr>
      <vt:lpstr>ASLR : Defeat It</vt:lpstr>
      <vt:lpstr>ASLR : Defeat It</vt:lpstr>
      <vt:lpstr>ASLR : Defeat it</vt:lpstr>
      <vt:lpstr>Stack guard</vt:lpstr>
      <vt:lpstr>Execution with StackGuard</vt:lpstr>
      <vt:lpstr>Non-executable stack</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dc:title>
  <cp:lastModifiedBy>ZHENG Xiang</cp:lastModifiedBy>
  <cp:revision>62</cp:revision>
  <dcterms:modified xsi:type="dcterms:W3CDTF">2024-02-28T11:30:31Z</dcterms:modified>
</cp:coreProperties>
</file>