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8"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91" r:id="rId34"/>
    <p:sldId id="290" r:id="rId35"/>
    <p:sldId id="289"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673" autoAdjust="0"/>
  </p:normalViewPr>
  <p:slideViewPr>
    <p:cSldViewPr snapToGrid="0">
      <p:cViewPr varScale="1">
        <p:scale>
          <a:sx n="126" d="100"/>
          <a:sy n="126"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2235327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5515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09942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01146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65361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5382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2308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25240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36814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7292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2797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If the</a:t>
            </a:r>
            <a:r>
              <a:rPr lang="en-US" baseline="0" dirty="0"/>
              <a:t> CSRF has already been covered, this is a good time to ask whether we can get the User ID in CSRF? Without knowing the ID, attackers need to know the ID beforehand. In XSS attacks, attackers do not need to do that, they can get the ID directly from inside the page.</a:t>
            </a:r>
            <a:endParaRPr dirty="0"/>
          </a:p>
        </p:txBody>
      </p:sp>
    </p:spTree>
    <p:extLst>
      <p:ext uri="{BB962C8B-B14F-4D97-AF65-F5344CB8AC3E}">
        <p14:creationId xmlns:p14="http://schemas.microsoft.com/office/powerpoint/2010/main" val="299340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77853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70699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79129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93839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63558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29707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0466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18217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82620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7050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907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21772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40503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54697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Embed not ok;</a:t>
            </a:r>
          </a:p>
          <a:p>
            <a:pPr marL="0" lvl="0" indent="0">
              <a:spcBef>
                <a:spcPts val="0"/>
              </a:spcBef>
              <a:buNone/>
            </a:pPr>
            <a:r>
              <a:rPr lang="en-US" dirty="0"/>
              <a:t>External ok.</a:t>
            </a:r>
            <a:endParaRPr dirty="0"/>
          </a:p>
        </p:txBody>
      </p:sp>
    </p:spTree>
    <p:extLst>
      <p:ext uri="{BB962C8B-B14F-4D97-AF65-F5344CB8AC3E}">
        <p14:creationId xmlns:p14="http://schemas.microsoft.com/office/powerpoint/2010/main" val="3214836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3461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Many websites take input from the user,conduct some activities and then send response to the user in a web page, with the original user input included on the response (i.e the user input is reflected back)</a:t>
            </a:r>
          </a:p>
        </p:txBody>
      </p:sp>
    </p:spTree>
    <p:extLst>
      <p:ext uri="{BB962C8B-B14F-4D97-AF65-F5344CB8AC3E}">
        <p14:creationId xmlns:p14="http://schemas.microsoft.com/office/powerpoint/2010/main" val="257576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218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5027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8160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1973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exame.com/search?input=wor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www.example.com" TargetMode="External"/><Relationship Id="rId4" Type="http://schemas.openxmlformats.org/officeDocument/2006/relationships/hyperlink" Target="http://www.example.com/search?inpu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4956" y="1170778"/>
            <a:ext cx="8520600" cy="2052600"/>
          </a:xfrm>
          <a:prstGeom prst="rect">
            <a:avLst/>
          </a:prstGeom>
        </p:spPr>
        <p:txBody>
          <a:bodyPr wrap="square" lIns="91425" tIns="91425" rIns="91425" bIns="91425" anchor="b" anchorCtr="0">
            <a:noAutofit/>
          </a:bodyPr>
          <a:lstStyle/>
          <a:p>
            <a:pPr marL="0" lvl="0" indent="0">
              <a:spcBef>
                <a:spcPts val="0"/>
              </a:spcBef>
              <a:buNone/>
            </a:pPr>
            <a:r>
              <a:rPr lang="en-GB" sz="4800" dirty="0"/>
              <a:t>Cross-Site Scripting Attack</a:t>
            </a:r>
            <a:br>
              <a:rPr lang="en-GB" sz="4800" dirty="0"/>
            </a:br>
            <a:r>
              <a:rPr lang="en-GB" sz="4800" dirty="0"/>
              <a:t>(XSS)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Environment Setup</a:t>
            </a:r>
          </a:p>
          <a:p>
            <a:pPr marL="0" lvl="0" indent="0">
              <a:spcBef>
                <a:spcPts val="0"/>
              </a:spcBef>
              <a:buNone/>
            </a:pPr>
            <a:r>
              <a:rPr lang="en-GB"/>
              <a:t> </a:t>
            </a:r>
          </a:p>
        </p:txBody>
      </p:sp>
      <p:sp>
        <p:nvSpPr>
          <p:cNvPr id="112" name="Shape 112"/>
          <p:cNvSpPr txBox="1">
            <a:spLocks noGrp="1"/>
          </p:cNvSpPr>
          <p:nvPr>
            <p:ph type="body" idx="1"/>
          </p:nvPr>
        </p:nvSpPr>
        <p:spPr>
          <a:xfrm>
            <a:off x="311700" y="1152475"/>
            <a:ext cx="8520600" cy="1715012"/>
          </a:xfrm>
          <a:prstGeom prst="rect">
            <a:avLst/>
          </a:prstGeom>
        </p:spPr>
        <p:txBody>
          <a:bodyPr wrap="square" lIns="91425" tIns="91425" rIns="91425" bIns="91425" anchor="t" anchorCtr="0">
            <a:noAutofit/>
          </a:bodyPr>
          <a:lstStyle/>
          <a:p>
            <a:pPr marL="457200" lvl="0" indent="-342900" rtl="0">
              <a:spcBef>
                <a:spcPts val="0"/>
              </a:spcBef>
              <a:spcAft>
                <a:spcPts val="600"/>
              </a:spcAft>
              <a:buClr>
                <a:schemeClr val="dk1"/>
              </a:buClr>
              <a:buSzPts val="1800"/>
              <a:buChar char="●"/>
            </a:pPr>
            <a:r>
              <a:rPr lang="en-GB" dirty="0">
                <a:solidFill>
                  <a:schemeClr val="dk1"/>
                </a:solidFill>
              </a:rPr>
              <a:t>Elgg: open-source web application for social networking with disabled countermeasures for XSS.</a:t>
            </a:r>
          </a:p>
          <a:p>
            <a:pPr marL="457200" lvl="0" indent="-342900" rtl="0">
              <a:spcBef>
                <a:spcPts val="0"/>
              </a:spcBef>
              <a:spcAft>
                <a:spcPts val="600"/>
              </a:spcAft>
              <a:buClr>
                <a:schemeClr val="dk1"/>
              </a:buClr>
              <a:buSzPts val="1800"/>
              <a:buChar char="●"/>
            </a:pPr>
            <a:r>
              <a:rPr lang="en-GB" dirty="0">
                <a:solidFill>
                  <a:schemeClr val="dk1"/>
                </a:solidFill>
              </a:rPr>
              <a:t>Elgg website : </a:t>
            </a:r>
            <a:r>
              <a:rPr lang="en-GB" u="sng" dirty="0">
                <a:solidFill>
                  <a:schemeClr val="dk1"/>
                </a:solidFill>
                <a:hlinkClick r:id="rId3"/>
              </a:rPr>
              <a:t>http://www.xsslabelgg.com</a:t>
            </a:r>
          </a:p>
          <a:p>
            <a:pPr marL="457200" lvl="0" indent="-342900" rtl="0">
              <a:spcBef>
                <a:spcPts val="0"/>
              </a:spcBef>
              <a:spcAft>
                <a:spcPts val="600"/>
              </a:spcAft>
              <a:buClr>
                <a:schemeClr val="dk1"/>
              </a:buClr>
              <a:buSzPts val="1800"/>
              <a:buChar char="●"/>
            </a:pPr>
            <a:r>
              <a:rPr lang="en-GB" dirty="0">
                <a:solidFill>
                  <a:schemeClr val="dk1"/>
                </a:solidFill>
              </a:rPr>
              <a:t>The website is hosted on </a:t>
            </a:r>
            <a:r>
              <a:rPr lang="en-GB" dirty="0" err="1">
                <a:solidFill>
                  <a:schemeClr val="dk1"/>
                </a:solidFill>
              </a:rPr>
              <a:t>localhost</a:t>
            </a:r>
            <a:r>
              <a:rPr lang="en-GB" dirty="0">
                <a:solidFill>
                  <a:schemeClr val="dk1"/>
                </a:solidFill>
              </a:rPr>
              <a:t> via Apache’s Virtual Hosting</a:t>
            </a:r>
          </a:p>
        </p:txBody>
      </p:sp>
      <p:pic>
        <p:nvPicPr>
          <p:cNvPr id="113" name="Shape 113"/>
          <p:cNvPicPr preferRelativeResize="0"/>
          <p:nvPr/>
        </p:nvPicPr>
        <p:blipFill>
          <a:blip r:embed="rId4">
            <a:alphaModFix/>
          </a:blip>
          <a:stretch>
            <a:fillRect/>
          </a:stretch>
        </p:blipFill>
        <p:spPr>
          <a:xfrm>
            <a:off x="879496" y="3002237"/>
            <a:ext cx="7421125" cy="1110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Surfaces for XSS attack</a:t>
            </a:r>
          </a:p>
        </p:txBody>
      </p:sp>
      <p:sp>
        <p:nvSpPr>
          <p:cNvPr id="119" name="Shape 119"/>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To launch an attack, we need to find places where we can inject JavaScript code.</a:t>
            </a:r>
          </a:p>
          <a:p>
            <a:pPr marL="457200" lvl="0" indent="-342900">
              <a:spcBef>
                <a:spcPts val="0"/>
              </a:spcBef>
              <a:spcAft>
                <a:spcPts val="600"/>
              </a:spcAft>
              <a:buClr>
                <a:srgbClr val="000000"/>
              </a:buClr>
              <a:buSzPts val="1800"/>
              <a:buChar char="●"/>
            </a:pPr>
            <a:r>
              <a:rPr lang="en-GB" dirty="0">
                <a:solidFill>
                  <a:srgbClr val="000000"/>
                </a:solidFill>
              </a:rPr>
              <a:t>These input fields are potential attack surfaces wherein attackers can put JavaScript code.</a:t>
            </a:r>
          </a:p>
          <a:p>
            <a:pPr marL="457200" lvl="0" indent="-342900">
              <a:spcBef>
                <a:spcPts val="0"/>
              </a:spcBef>
              <a:spcAft>
                <a:spcPts val="600"/>
              </a:spcAft>
              <a:buClr>
                <a:srgbClr val="000000"/>
              </a:buClr>
              <a:buSzPts val="1800"/>
              <a:buChar char="●"/>
            </a:pPr>
            <a:r>
              <a:rPr lang="en-GB" dirty="0">
                <a:solidFill>
                  <a:srgbClr val="000000"/>
                </a:solidFill>
              </a:rPr>
              <a:t>If the web application doesn’t remove the code, the code can be triggered on the browser and cause damage.</a:t>
            </a:r>
          </a:p>
          <a:p>
            <a:pPr marL="457200" lvl="0" indent="-342900">
              <a:spcBef>
                <a:spcPts val="0"/>
              </a:spcBef>
              <a:spcAft>
                <a:spcPts val="600"/>
              </a:spcAft>
              <a:buClr>
                <a:srgbClr val="000000"/>
              </a:buClr>
              <a:buSzPts val="1800"/>
              <a:buChar char="●"/>
            </a:pPr>
            <a:r>
              <a:rPr lang="en-GB" dirty="0">
                <a:solidFill>
                  <a:srgbClr val="000000"/>
                </a:solidFill>
              </a:rPr>
              <a:t>In our task, we will insert our code in the “Brief Description” field, so that when Alice views </a:t>
            </a:r>
            <a:r>
              <a:rPr lang="en-GB" dirty="0" err="1">
                <a:solidFill>
                  <a:srgbClr val="000000"/>
                </a:solidFill>
              </a:rPr>
              <a:t>Samy’s</a:t>
            </a:r>
            <a:r>
              <a:rPr lang="en-GB" dirty="0">
                <a:solidFill>
                  <a:srgbClr val="000000"/>
                </a:solidFill>
              </a:rPr>
              <a:t> profile, the code gets executed with a simple message.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XSS Attacks to Befriend with Others</a:t>
            </a:r>
          </a:p>
        </p:txBody>
      </p:sp>
      <p:sp>
        <p:nvSpPr>
          <p:cNvPr id="125" name="Shape 125"/>
          <p:cNvSpPr txBox="1"/>
          <p:nvPr/>
        </p:nvSpPr>
        <p:spPr>
          <a:xfrm>
            <a:off x="311700" y="1067784"/>
            <a:ext cx="7884900" cy="38643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b="1" u="sng" dirty="0">
                <a:solidFill>
                  <a:srgbClr val="FF0000"/>
                </a:solidFill>
              </a:rPr>
              <a:t>Goal: </a:t>
            </a:r>
            <a:r>
              <a:rPr lang="en-GB" sz="1800" b="1" dirty="0">
                <a:solidFill>
                  <a:srgbClr val="FF0000"/>
                </a:solidFill>
              </a:rPr>
              <a:t> Add Samy to other people’s friend list without their consent.</a:t>
            </a:r>
          </a:p>
          <a:p>
            <a:pPr marL="0" lvl="0" indent="0" rtl="0">
              <a:spcBef>
                <a:spcPts val="0"/>
              </a:spcBef>
              <a:buNone/>
            </a:pPr>
            <a:endParaRPr sz="1800" b="1" dirty="0">
              <a:solidFill>
                <a:srgbClr val="FF0000"/>
              </a:solidFill>
            </a:endParaRPr>
          </a:p>
          <a:p>
            <a:pPr marL="0" lvl="0" indent="0" rtl="0">
              <a:spcBef>
                <a:spcPts val="0"/>
              </a:spcBef>
              <a:buNone/>
            </a:pPr>
            <a:r>
              <a:rPr lang="en-GB" sz="1800" u="sng" dirty="0"/>
              <a:t>Investigation taken by attacker Samy:</a:t>
            </a:r>
          </a:p>
          <a:p>
            <a:pPr marL="0" lvl="0" indent="0" rtl="0">
              <a:spcBef>
                <a:spcPts val="0"/>
              </a:spcBef>
              <a:buNone/>
            </a:pPr>
            <a:endParaRPr sz="1100" dirty="0"/>
          </a:p>
          <a:p>
            <a:pPr marL="457200" lvl="0" indent="-342900" rtl="0">
              <a:spcBef>
                <a:spcPts val="0"/>
              </a:spcBef>
              <a:spcAft>
                <a:spcPts val="600"/>
              </a:spcAft>
              <a:buSzPts val="1800"/>
              <a:buChar char="●"/>
            </a:pPr>
            <a:r>
              <a:rPr lang="en-GB" sz="1800" dirty="0"/>
              <a:t>Samy clicks “add-friend” button from Charlie’s account (discussed in CSRF) to add himself to Charlie’s friend list.</a:t>
            </a:r>
          </a:p>
          <a:p>
            <a:pPr marL="457200" lvl="0" indent="-342900" rtl="0">
              <a:spcBef>
                <a:spcPts val="0"/>
              </a:spcBef>
              <a:spcAft>
                <a:spcPts val="600"/>
              </a:spcAft>
              <a:buSzPts val="1800"/>
              <a:buChar char="●"/>
            </a:pPr>
            <a:r>
              <a:rPr lang="en-GB" sz="1800" dirty="0"/>
              <a:t>Using Firefox’s Web Console (Inspect Element), he captures the add-friend request.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XSS Attacks to Befriend with Others</a:t>
            </a:r>
          </a:p>
        </p:txBody>
      </p:sp>
      <p:pic>
        <p:nvPicPr>
          <p:cNvPr id="131" name="Shape 131"/>
          <p:cNvPicPr preferRelativeResize="0"/>
          <p:nvPr/>
        </p:nvPicPr>
        <p:blipFill>
          <a:blip r:embed="rId3">
            <a:alphaModFix/>
          </a:blip>
          <a:stretch>
            <a:fillRect/>
          </a:stretch>
        </p:blipFill>
        <p:spPr>
          <a:xfrm>
            <a:off x="412825" y="1144100"/>
            <a:ext cx="5945151" cy="2315275"/>
          </a:xfrm>
          <a:prstGeom prst="rect">
            <a:avLst/>
          </a:prstGeom>
          <a:noFill/>
          <a:ln>
            <a:noFill/>
          </a:ln>
        </p:spPr>
      </p:pic>
      <p:sp>
        <p:nvSpPr>
          <p:cNvPr id="132" name="Shape 132"/>
          <p:cNvSpPr txBox="1"/>
          <p:nvPr/>
        </p:nvSpPr>
        <p:spPr>
          <a:xfrm>
            <a:off x="6449797" y="1043239"/>
            <a:ext cx="2552100" cy="3617538"/>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solidFill>
                  <a:schemeClr val="dk1"/>
                </a:solidFill>
              </a:rPr>
              <a:t>:</a:t>
            </a:r>
            <a:r>
              <a:rPr lang="en-GB" sz="1800" dirty="0">
                <a:solidFill>
                  <a:schemeClr val="dk1"/>
                </a:solidFill>
              </a:rPr>
              <a:t> URL of </a:t>
            </a:r>
            <a:r>
              <a:rPr lang="en-GB" sz="1800" dirty="0" err="1">
                <a:solidFill>
                  <a:schemeClr val="dk1"/>
                </a:solidFill>
              </a:rPr>
              <a:t>Elgg’s</a:t>
            </a:r>
            <a:r>
              <a:rPr lang="en-GB" sz="1800" dirty="0">
                <a:solidFill>
                  <a:schemeClr val="dk1"/>
                </a:solidFill>
              </a:rPr>
              <a:t> add-friend request. </a:t>
            </a:r>
            <a:r>
              <a:rPr lang="en-GB" sz="1800" dirty="0" err="1">
                <a:solidFill>
                  <a:schemeClr val="dk1"/>
                </a:solidFill>
              </a:rPr>
              <a:t>UserID</a:t>
            </a:r>
            <a:r>
              <a:rPr lang="en-GB" sz="1800" dirty="0">
                <a:solidFill>
                  <a:schemeClr val="dk1"/>
                </a:solidFill>
              </a:rPr>
              <a:t> of the user to be added to the friend list is used. Here, </a:t>
            </a:r>
            <a:r>
              <a:rPr lang="en-GB" sz="1800" dirty="0" err="1">
                <a:solidFill>
                  <a:schemeClr val="dk1"/>
                </a:solidFill>
              </a:rPr>
              <a:t>Samy’s</a:t>
            </a:r>
            <a:r>
              <a:rPr lang="en-GB" sz="1800" dirty="0">
                <a:solidFill>
                  <a:schemeClr val="dk1"/>
                </a:solidFill>
              </a:rPr>
              <a:t> </a:t>
            </a:r>
            <a:r>
              <a:rPr lang="en-GB" sz="1800" dirty="0" err="1">
                <a:solidFill>
                  <a:schemeClr val="dk1"/>
                </a:solidFill>
              </a:rPr>
              <a:t>UserID</a:t>
            </a:r>
            <a:r>
              <a:rPr lang="en-GB" sz="1800" dirty="0">
                <a:solidFill>
                  <a:schemeClr val="dk1"/>
                </a:solidFill>
              </a:rPr>
              <a:t> (GUID) is 42.</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solidFill>
                  <a:schemeClr val="dk1"/>
                </a:solidFill>
              </a:rPr>
              <a:t>:</a:t>
            </a:r>
            <a:r>
              <a:rPr lang="en-GB" sz="1800" dirty="0">
                <a:solidFill>
                  <a:schemeClr val="dk1"/>
                </a:solidFill>
              </a:rPr>
              <a:t> </a:t>
            </a:r>
            <a:r>
              <a:rPr lang="en-GB" sz="1800" dirty="0" err="1">
                <a:solidFill>
                  <a:schemeClr val="dk1"/>
                </a:solidFill>
              </a:rPr>
              <a:t>Elgg’s</a:t>
            </a:r>
            <a:r>
              <a:rPr lang="en-GB" sz="1800" dirty="0">
                <a:solidFill>
                  <a:schemeClr val="dk1"/>
                </a:solidFill>
              </a:rPr>
              <a:t> countermeasure against CSRF attacks (this is now enabled).</a:t>
            </a:r>
          </a:p>
        </p:txBody>
      </p:sp>
      <p:sp>
        <p:nvSpPr>
          <p:cNvPr id="133" name="Shape 133"/>
          <p:cNvSpPr txBox="1"/>
          <p:nvPr/>
        </p:nvSpPr>
        <p:spPr>
          <a:xfrm>
            <a:off x="440600" y="3459375"/>
            <a:ext cx="5889600" cy="14883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solidFill>
                  <a:schemeClr val="dk1"/>
                </a:solidFill>
              </a:rPr>
              <a:t>:</a:t>
            </a:r>
            <a:r>
              <a:rPr lang="en-GB" sz="1800" dirty="0">
                <a:solidFill>
                  <a:schemeClr val="dk1"/>
                </a:solidFill>
              </a:rPr>
              <a:t> Session cookie which is unique for each user. It is automatically sent by browsers. Here, if the attacker wants to access the cookies, it will be allowed as the JavaScript code is from Elgg website and not a third-party page like in CSRF.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XSS Attacks to Befriend with Others</a:t>
            </a:r>
          </a:p>
        </p:txBody>
      </p:sp>
      <p:sp>
        <p:nvSpPr>
          <p:cNvPr id="139" name="Shape 139"/>
          <p:cNvSpPr txBox="1">
            <a:spLocks noGrp="1"/>
          </p:cNvSpPr>
          <p:nvPr>
            <p:ph type="body" idx="1"/>
          </p:nvPr>
        </p:nvSpPr>
        <p:spPr>
          <a:xfrm>
            <a:off x="311700" y="1152475"/>
            <a:ext cx="8520600" cy="1022554"/>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The main challenge is in the Line </a:t>
            </a:r>
            <a:r>
              <a:rPr lang="en-GB"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dirty="0">
                <a:solidFill>
                  <a:srgbClr val="000000"/>
                </a:solidFill>
              </a:rPr>
              <a:t>, to find the values of CSRF countermeasures parameters : _</a:t>
            </a:r>
            <a:r>
              <a:rPr lang="en-GB" dirty="0" err="1">
                <a:solidFill>
                  <a:srgbClr val="000000"/>
                </a:solidFill>
              </a:rPr>
              <a:t>elgg_ts</a:t>
            </a:r>
            <a:r>
              <a:rPr lang="en-GB" dirty="0">
                <a:solidFill>
                  <a:srgbClr val="000000"/>
                </a:solidFill>
              </a:rPr>
              <a:t> and _</a:t>
            </a:r>
            <a:r>
              <a:rPr lang="en-GB" dirty="0" err="1">
                <a:solidFill>
                  <a:srgbClr val="000000"/>
                </a:solidFill>
              </a:rPr>
              <a:t>elgg_token</a:t>
            </a:r>
            <a:r>
              <a:rPr lang="en-GB" dirty="0">
                <a:solidFill>
                  <a:srgbClr val="000000"/>
                </a:solidFill>
              </a:rPr>
              <a:t>.</a:t>
            </a:r>
          </a:p>
        </p:txBody>
      </p:sp>
      <p:pic>
        <p:nvPicPr>
          <p:cNvPr id="140" name="Shape 140"/>
          <p:cNvPicPr preferRelativeResize="0"/>
          <p:nvPr/>
        </p:nvPicPr>
        <p:blipFill>
          <a:blip r:embed="rId3">
            <a:alphaModFix/>
          </a:blip>
          <a:stretch>
            <a:fillRect/>
          </a:stretch>
        </p:blipFill>
        <p:spPr>
          <a:xfrm>
            <a:off x="385019" y="2095130"/>
            <a:ext cx="5599599" cy="726549"/>
          </a:xfrm>
          <a:prstGeom prst="rect">
            <a:avLst/>
          </a:prstGeom>
          <a:noFill/>
          <a:ln>
            <a:noFill/>
          </a:ln>
        </p:spPr>
      </p:pic>
      <p:pic>
        <p:nvPicPr>
          <p:cNvPr id="141" name="Shape 141"/>
          <p:cNvPicPr preferRelativeResize="0"/>
          <p:nvPr/>
        </p:nvPicPr>
        <p:blipFill>
          <a:blip r:embed="rId4">
            <a:alphaModFix/>
          </a:blip>
          <a:stretch>
            <a:fillRect/>
          </a:stretch>
        </p:blipFill>
        <p:spPr>
          <a:xfrm>
            <a:off x="385022" y="2821679"/>
            <a:ext cx="5599596" cy="1918997"/>
          </a:xfrm>
          <a:prstGeom prst="rect">
            <a:avLst/>
          </a:prstGeom>
          <a:noFill/>
          <a:ln>
            <a:noFill/>
          </a:ln>
        </p:spPr>
      </p:pic>
      <p:sp>
        <p:nvSpPr>
          <p:cNvPr id="142" name="Shape 142"/>
          <p:cNvSpPr txBox="1"/>
          <p:nvPr/>
        </p:nvSpPr>
        <p:spPr>
          <a:xfrm>
            <a:off x="6057943" y="1707503"/>
            <a:ext cx="3024000" cy="3219604"/>
          </a:xfrm>
          <a:prstGeom prst="rect">
            <a:avLst/>
          </a:prstGeom>
          <a:noFill/>
          <a:ln>
            <a:noFill/>
          </a:ln>
        </p:spPr>
        <p:txBody>
          <a:bodyPr wrap="square" lIns="91425" tIns="91425" rIns="91425" bIns="91425" anchor="t" anchorCtr="0">
            <a:noAutofit/>
          </a:bodyPr>
          <a:lstStyle/>
          <a:p>
            <a:pPr lvl="0"/>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 and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 </a:t>
            </a:r>
            <a:r>
              <a:rPr lang="en-GB" sz="1800" dirty="0"/>
              <a:t>The secret values are assigned to two JavaScript variables, which make our attack easier as we can load the values from these variables. </a:t>
            </a:r>
          </a:p>
          <a:p>
            <a:pPr lvl="0"/>
            <a:endParaRPr lang="en-GB" sz="1800" dirty="0"/>
          </a:p>
          <a:p>
            <a:pPr lvl="0"/>
            <a:r>
              <a:rPr lang="en-GB" sz="1800" dirty="0"/>
              <a:t>Our JavaScript code is injected inside the page, so it can access the JavaScript variables inside the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Construct an Add-friend Request</a:t>
            </a:r>
            <a:br>
              <a:rPr lang="en-GB" dirty="0">
                <a:solidFill>
                  <a:srgbClr val="000000"/>
                </a:solidFill>
              </a:rPr>
            </a:br>
            <a:endParaRPr dirty="0"/>
          </a:p>
        </p:txBody>
      </p:sp>
      <p:pic>
        <p:nvPicPr>
          <p:cNvPr id="149" name="Shape 149"/>
          <p:cNvPicPr preferRelativeResize="0"/>
          <p:nvPr/>
        </p:nvPicPr>
        <p:blipFill>
          <a:blip r:embed="rId3">
            <a:alphaModFix/>
          </a:blip>
          <a:stretch>
            <a:fillRect/>
          </a:stretch>
        </p:blipFill>
        <p:spPr>
          <a:xfrm>
            <a:off x="311700" y="1275225"/>
            <a:ext cx="5820875" cy="2859150"/>
          </a:xfrm>
          <a:prstGeom prst="rect">
            <a:avLst/>
          </a:prstGeom>
          <a:noFill/>
          <a:ln>
            <a:noFill/>
          </a:ln>
        </p:spPr>
      </p:pic>
      <p:sp>
        <p:nvSpPr>
          <p:cNvPr id="150" name="Shape 150"/>
          <p:cNvSpPr txBox="1"/>
          <p:nvPr/>
        </p:nvSpPr>
        <p:spPr>
          <a:xfrm>
            <a:off x="6216184" y="1050076"/>
            <a:ext cx="2789100" cy="37617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 and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 </a:t>
            </a:r>
            <a:r>
              <a:rPr lang="en-GB" sz="1800" dirty="0"/>
              <a:t> Get timestamp and secret token from the JavaScript variables.</a:t>
            </a:r>
          </a:p>
          <a:p>
            <a:pPr marL="0" lvl="0" indent="0" rtl="0">
              <a:spcBef>
                <a:spcPts val="0"/>
              </a:spcBef>
              <a:buNone/>
            </a:pPr>
            <a:endParaRPr lang="en-GB" sz="1800" dirty="0"/>
          </a:p>
          <a:p>
            <a:pPr marL="0" lvl="0" indent="0" rtl="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t> and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a:t>:</a:t>
            </a:r>
            <a:r>
              <a:rPr lang="en-GB" sz="1800" dirty="0"/>
              <a:t> Construct the URL with the data attached.</a:t>
            </a:r>
          </a:p>
          <a:p>
            <a:pPr marL="0" lvl="0" indent="0" rtl="0">
              <a:spcBef>
                <a:spcPts val="0"/>
              </a:spcBef>
              <a:buNone/>
            </a:pPr>
            <a:endParaRPr lang="en-GB" sz="1800" dirty="0"/>
          </a:p>
          <a:p>
            <a:pPr marL="0" lvl="0" indent="0" rtl="0">
              <a:spcBef>
                <a:spcPts val="0"/>
              </a:spcBef>
              <a:buNone/>
            </a:pPr>
            <a:r>
              <a:rPr lang="en-GB" sz="1800" dirty="0"/>
              <a:t>The rest of the code is to create a GET request using Ajax.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03450" y="543262"/>
            <a:ext cx="8520600" cy="572700"/>
          </a:xfrm>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Inject the Code Into a Profile</a:t>
            </a:r>
          </a:p>
        </p:txBody>
      </p:sp>
      <p:pic>
        <p:nvPicPr>
          <p:cNvPr id="157" name="Shape 157"/>
          <p:cNvPicPr preferRelativeResize="0"/>
          <p:nvPr/>
        </p:nvPicPr>
        <p:blipFill>
          <a:blip r:embed="rId3">
            <a:alphaModFix/>
          </a:blip>
          <a:stretch>
            <a:fillRect/>
          </a:stretch>
        </p:blipFill>
        <p:spPr>
          <a:xfrm>
            <a:off x="203450" y="1409799"/>
            <a:ext cx="5176550" cy="2961675"/>
          </a:xfrm>
          <a:prstGeom prst="rect">
            <a:avLst/>
          </a:prstGeom>
          <a:noFill/>
          <a:ln>
            <a:noFill/>
          </a:ln>
        </p:spPr>
      </p:pic>
      <p:sp>
        <p:nvSpPr>
          <p:cNvPr id="158" name="Shape 158"/>
          <p:cNvSpPr txBox="1"/>
          <p:nvPr/>
        </p:nvSpPr>
        <p:spPr>
          <a:xfrm>
            <a:off x="5308979" y="1115962"/>
            <a:ext cx="3624600" cy="3726900"/>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Samy puts the script in the “About Me” section of his profile.</a:t>
            </a:r>
          </a:p>
          <a:p>
            <a:pPr marL="457200" lvl="0" indent="-342900">
              <a:spcBef>
                <a:spcPts val="0"/>
              </a:spcBef>
              <a:spcAft>
                <a:spcPts val="600"/>
              </a:spcAft>
              <a:buSzPts val="1800"/>
              <a:buChar char="●"/>
            </a:pPr>
            <a:r>
              <a:rPr lang="en-GB" sz="1800" dirty="0"/>
              <a:t>After that, let’s login as “Alice” and visit </a:t>
            </a:r>
            <a:r>
              <a:rPr lang="en-GB" sz="1800" dirty="0" err="1"/>
              <a:t>Samy’s</a:t>
            </a:r>
            <a:r>
              <a:rPr lang="en-GB" sz="1800" dirty="0"/>
              <a:t> profile.</a:t>
            </a:r>
          </a:p>
          <a:p>
            <a:pPr marL="457200" lvl="0" indent="-342900">
              <a:spcBef>
                <a:spcPts val="0"/>
              </a:spcBef>
              <a:spcAft>
                <a:spcPts val="600"/>
              </a:spcAft>
              <a:buSzPts val="1800"/>
              <a:buChar char="●"/>
            </a:pPr>
            <a:r>
              <a:rPr lang="en-GB" sz="1800" dirty="0"/>
              <a:t>JavaScript code will be run and not displayed to Alice.</a:t>
            </a:r>
          </a:p>
          <a:p>
            <a:pPr marL="457200" lvl="0" indent="-342900">
              <a:spcBef>
                <a:spcPts val="0"/>
              </a:spcBef>
              <a:spcAft>
                <a:spcPts val="600"/>
              </a:spcAft>
              <a:buSzPts val="1800"/>
              <a:buChar char="●"/>
            </a:pPr>
            <a:r>
              <a:rPr lang="en-GB" sz="1800" dirty="0"/>
              <a:t>The code sends an add-friend request to the server.</a:t>
            </a:r>
          </a:p>
          <a:p>
            <a:pPr marL="457200" lvl="0" indent="-342900">
              <a:spcBef>
                <a:spcPts val="0"/>
              </a:spcBef>
              <a:spcAft>
                <a:spcPts val="600"/>
              </a:spcAft>
              <a:buSzPts val="1800"/>
              <a:buChar char="●"/>
            </a:pPr>
            <a:r>
              <a:rPr lang="en-GB" sz="1800" dirty="0"/>
              <a:t>If we check Alice’s friends list, Samy is added.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XSS Attacks to Change Other People’s Profiles</a:t>
            </a:r>
          </a:p>
        </p:txBody>
      </p:sp>
      <p:sp>
        <p:nvSpPr>
          <p:cNvPr id="164" name="Shape 164"/>
          <p:cNvSpPr txBox="1">
            <a:spLocks noGrp="1"/>
          </p:cNvSpPr>
          <p:nvPr>
            <p:ph type="body" idx="1"/>
          </p:nvPr>
        </p:nvSpPr>
        <p:spPr>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b="1" u="sng" dirty="0">
                <a:solidFill>
                  <a:srgbClr val="FF0000"/>
                </a:solidFill>
              </a:rPr>
              <a:t>Goal: </a:t>
            </a:r>
            <a:r>
              <a:rPr lang="en-GB" b="1" dirty="0">
                <a:solidFill>
                  <a:srgbClr val="FF0000"/>
                </a:solidFill>
              </a:rPr>
              <a:t> Putting a statement “SAMY is MY HERO” in other people’s profile without their consent.</a:t>
            </a:r>
          </a:p>
          <a:p>
            <a:pPr marL="0" lvl="0" indent="-69850"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69850" rtl="0">
              <a:lnSpc>
                <a:spcPct val="100000"/>
              </a:lnSpc>
              <a:spcBef>
                <a:spcPts val="0"/>
              </a:spcBef>
              <a:spcAft>
                <a:spcPts val="0"/>
              </a:spcAft>
              <a:buClr>
                <a:schemeClr val="dk1"/>
              </a:buClr>
              <a:buSzPts val="1100"/>
              <a:buFont typeface="Arial"/>
              <a:buNone/>
            </a:pPr>
            <a:endParaRPr dirty="0">
              <a:solidFill>
                <a:schemeClr val="dk1"/>
              </a:solidFill>
            </a:endParaRPr>
          </a:p>
          <a:p>
            <a:pPr marL="0" lvl="0" indent="-69850" rtl="0">
              <a:lnSpc>
                <a:spcPct val="100000"/>
              </a:lnSpc>
              <a:spcBef>
                <a:spcPts val="0"/>
              </a:spcBef>
              <a:spcAft>
                <a:spcPts val="0"/>
              </a:spcAft>
              <a:buClr>
                <a:schemeClr val="dk1"/>
              </a:buClr>
              <a:buSzPts val="1100"/>
              <a:buFont typeface="Arial"/>
              <a:buNone/>
            </a:pPr>
            <a:r>
              <a:rPr lang="en-GB" u="sng" dirty="0">
                <a:solidFill>
                  <a:schemeClr val="dk1"/>
                </a:solidFill>
              </a:rPr>
              <a:t>Investigation taken by attacker Samy :</a:t>
            </a:r>
          </a:p>
          <a:p>
            <a:pPr marL="0" lvl="0" indent="-69850" rtl="0">
              <a:lnSpc>
                <a:spcPct val="100000"/>
              </a:lnSpc>
              <a:spcBef>
                <a:spcPts val="0"/>
              </a:spcBef>
              <a:spcAft>
                <a:spcPts val="0"/>
              </a:spcAft>
              <a:buClr>
                <a:schemeClr val="dk1"/>
              </a:buClr>
              <a:buSzPts val="1100"/>
              <a:buFont typeface="Arial"/>
              <a:buNone/>
            </a:pPr>
            <a:endParaRPr dirty="0">
              <a:solidFill>
                <a:schemeClr val="dk1"/>
              </a:solidFill>
            </a:endParaRPr>
          </a:p>
          <a:p>
            <a:pPr marL="457200" lvl="0" indent="-342900" rtl="0">
              <a:spcBef>
                <a:spcPts val="0"/>
              </a:spcBef>
              <a:buClr>
                <a:schemeClr val="dk1"/>
              </a:buClr>
              <a:buSzPts val="1800"/>
              <a:buChar char="●"/>
            </a:pPr>
            <a:r>
              <a:rPr lang="en-GB" dirty="0">
                <a:solidFill>
                  <a:schemeClr val="dk1"/>
                </a:solidFill>
              </a:rPr>
              <a:t>Samy captured an edit-profile request using Web console.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Captured HTTP Request</a:t>
            </a:r>
          </a:p>
        </p:txBody>
      </p:sp>
      <p:pic>
        <p:nvPicPr>
          <p:cNvPr id="170" name="Shape 170"/>
          <p:cNvPicPr preferRelativeResize="0"/>
          <p:nvPr/>
        </p:nvPicPr>
        <p:blipFill>
          <a:blip r:embed="rId3">
            <a:alphaModFix/>
          </a:blip>
          <a:stretch>
            <a:fillRect/>
          </a:stretch>
        </p:blipFill>
        <p:spPr>
          <a:xfrm>
            <a:off x="311700" y="1142750"/>
            <a:ext cx="6119851" cy="3366925"/>
          </a:xfrm>
          <a:prstGeom prst="rect">
            <a:avLst/>
          </a:prstGeom>
          <a:noFill/>
          <a:ln>
            <a:noFill/>
          </a:ln>
        </p:spPr>
      </p:pic>
      <p:sp>
        <p:nvSpPr>
          <p:cNvPr id="171" name="Shape 171"/>
          <p:cNvSpPr txBox="1"/>
          <p:nvPr/>
        </p:nvSpPr>
        <p:spPr>
          <a:xfrm>
            <a:off x="6521225" y="1062450"/>
            <a:ext cx="2479800" cy="3994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solidFill>
                  <a:schemeClr val="dk1"/>
                </a:solidFill>
              </a:rPr>
              <a:t>:</a:t>
            </a:r>
            <a:r>
              <a:rPr lang="en-GB" sz="1800" dirty="0">
                <a:solidFill>
                  <a:schemeClr val="dk1"/>
                </a:solidFill>
              </a:rPr>
              <a:t> URL of the edit-profile service.</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solidFill>
                  <a:schemeClr val="dk1"/>
                </a:solidFill>
              </a:rPr>
              <a:t>:</a:t>
            </a:r>
            <a:r>
              <a:rPr lang="en-GB" sz="1800" dirty="0">
                <a:solidFill>
                  <a:schemeClr val="dk1"/>
                </a:solidFill>
              </a:rPr>
              <a:t> Session cookie (unique for each user). It is automatically set by browsers.</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solidFill>
                  <a:schemeClr val="dk1"/>
                </a:solidFill>
              </a:rPr>
              <a:t>:</a:t>
            </a:r>
            <a:r>
              <a:rPr lang="en-GB" sz="1800" dirty="0">
                <a:solidFill>
                  <a:schemeClr val="dk1"/>
                </a:solidFill>
              </a:rPr>
              <a:t> CSRF countermeasures, which are now enabled.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wrap="square" lIns="91425" tIns="91425" rIns="91425" bIns="91425" anchor="t" anchorCtr="0">
            <a:noAutofit/>
          </a:bodyPr>
          <a:lstStyle/>
          <a:p>
            <a:pPr lvl="0" indent="-69850">
              <a:buSzPts val="1100"/>
            </a:pPr>
            <a:r>
              <a:rPr lang="en-GB" dirty="0"/>
              <a:t>Captured HTTP Request (continued)</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551" y="1348477"/>
            <a:ext cx="5967817" cy="1199414"/>
          </a:xfrm>
          <a:prstGeom prst="rect">
            <a:avLst/>
          </a:prstGeom>
        </p:spPr>
      </p:pic>
      <p:sp>
        <p:nvSpPr>
          <p:cNvPr id="2" name="Rectangle 1"/>
          <p:cNvSpPr/>
          <p:nvPr/>
        </p:nvSpPr>
        <p:spPr>
          <a:xfrm>
            <a:off x="311700" y="2687592"/>
            <a:ext cx="8406172" cy="1908215"/>
          </a:xfrm>
          <a:prstGeom prst="rect">
            <a:avLst/>
          </a:prstGeom>
        </p:spPr>
        <p:txBody>
          <a:bodyPr wrap="square">
            <a:spAutoFit/>
          </a:bodyPr>
          <a:lstStyle/>
          <a:p>
            <a:pPr marL="285750" indent="-285750">
              <a:spcAft>
                <a:spcPts val="600"/>
              </a:spcAft>
              <a:buClr>
                <a:schemeClr val="dk1"/>
              </a:buClr>
              <a:buSzPct val="100000"/>
              <a:buFont typeface="Arial" panose="020B0604020202020204" pitchFamily="34" charset="0"/>
              <a:buChar char="•"/>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a:solidFill>
                  <a:schemeClr val="dk1"/>
                </a:solidFill>
              </a:rPr>
              <a:t>:</a:t>
            </a:r>
            <a:r>
              <a:rPr lang="en-GB" sz="1800" dirty="0">
                <a:solidFill>
                  <a:schemeClr val="dk1"/>
                </a:solidFill>
              </a:rPr>
              <a:t> Description field with our text “SAMY is MY HERO” (In encoded form)</a:t>
            </a:r>
          </a:p>
          <a:p>
            <a:pPr marL="215900" indent="-285750">
              <a:spcAft>
                <a:spcPts val="600"/>
              </a:spcAft>
              <a:buClr>
                <a:schemeClr val="dk1"/>
              </a:buClr>
              <a:buSzPct val="100000"/>
              <a:buFont typeface="Arial" panose="020B0604020202020204" pitchFamily="34" charset="0"/>
              <a:buChar char="•"/>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sz="1800" u="sng" dirty="0">
                <a:solidFill>
                  <a:schemeClr val="dk1"/>
                </a:solidFill>
              </a:rPr>
              <a:t>:</a:t>
            </a:r>
            <a:r>
              <a:rPr lang="en-GB" sz="1800" dirty="0">
                <a:solidFill>
                  <a:schemeClr val="dk1"/>
                </a:solidFill>
              </a:rPr>
              <a:t> Access level of each field: 2 means the field is viewable to everyone.</a:t>
            </a:r>
          </a:p>
          <a:p>
            <a:pPr marL="215900" indent="-285750">
              <a:spcAft>
                <a:spcPts val="600"/>
              </a:spcAft>
              <a:buClr>
                <a:schemeClr val="dk1"/>
              </a:buClr>
              <a:buSzPct val="100000"/>
              <a:buFont typeface="Arial" panose="020B0604020202020204" pitchFamily="34" charset="0"/>
              <a:buChar char="•"/>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⑥</a:t>
            </a:r>
            <a:r>
              <a:rPr lang="en-GB" sz="1800" u="sng" dirty="0">
                <a:solidFill>
                  <a:schemeClr val="dk1"/>
                </a:solidFill>
              </a:rPr>
              <a:t>: </a:t>
            </a:r>
            <a:r>
              <a:rPr lang="en-GB" sz="1800" dirty="0">
                <a:solidFill>
                  <a:schemeClr val="dk1"/>
                </a:solidFill>
              </a:rPr>
              <a:t>User ID (GUID) of the victim. This can be obtained by visiting victim’s profile page source. In XSS, as this value can be obtained from the page. As we don’t want to limit our attack to one victim, we can just add the GUID from JavaScript variable called </a:t>
            </a:r>
            <a:r>
              <a:rPr lang="en-GB" sz="1800" dirty="0" err="1">
                <a:solidFill>
                  <a:schemeClr val="dk1"/>
                </a:solidFill>
                <a:latin typeface="Courier New" panose="02070309020205020404" pitchFamily="49" charset="0"/>
                <a:cs typeface="Courier New" panose="02070309020205020404" pitchFamily="49" charset="0"/>
              </a:rPr>
              <a:t>elgg.session.user.guid</a:t>
            </a:r>
            <a:r>
              <a:rPr lang="en-GB" sz="1800" dirty="0">
                <a:solidFill>
                  <a:schemeClr val="dk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The Cross-Site Scripting attack</a:t>
            </a:r>
          </a:p>
          <a:p>
            <a:pPr marL="457200" lvl="0" indent="-342900">
              <a:spcBef>
                <a:spcPts val="0"/>
              </a:spcBef>
              <a:spcAft>
                <a:spcPts val="0"/>
              </a:spcAft>
              <a:buClr>
                <a:srgbClr val="000000"/>
              </a:buClr>
              <a:buSzPts val="1800"/>
              <a:buChar char="●"/>
            </a:pPr>
            <a:r>
              <a:rPr lang="en-GB" dirty="0">
                <a:solidFill>
                  <a:srgbClr val="000000"/>
                </a:solidFill>
              </a:rPr>
              <a:t>Reflected XSS</a:t>
            </a:r>
          </a:p>
          <a:p>
            <a:pPr marL="457200" lvl="0" indent="-342900">
              <a:spcBef>
                <a:spcPts val="0"/>
              </a:spcBef>
              <a:spcAft>
                <a:spcPts val="0"/>
              </a:spcAft>
              <a:buClr>
                <a:srgbClr val="000000"/>
              </a:buClr>
              <a:buSzPts val="1800"/>
              <a:buChar char="●"/>
            </a:pPr>
            <a:r>
              <a:rPr lang="en-GB" dirty="0">
                <a:solidFill>
                  <a:srgbClr val="000000"/>
                </a:solidFill>
              </a:rPr>
              <a:t>Persistent XSS</a:t>
            </a:r>
          </a:p>
          <a:p>
            <a:pPr marL="457200" lvl="0" indent="-342900" rtl="0">
              <a:spcBef>
                <a:spcPts val="0"/>
              </a:spcBef>
              <a:spcAft>
                <a:spcPts val="0"/>
              </a:spcAft>
              <a:buClr>
                <a:srgbClr val="000000"/>
              </a:buClr>
              <a:buSzPts val="1800"/>
              <a:buChar char="●"/>
            </a:pPr>
            <a:r>
              <a:rPr lang="en-GB" dirty="0">
                <a:solidFill>
                  <a:srgbClr val="000000"/>
                </a:solidFill>
              </a:rPr>
              <a:t>Damage done by XSS attacks </a:t>
            </a:r>
          </a:p>
          <a:p>
            <a:pPr marL="457200" lvl="0" indent="-342900">
              <a:spcBef>
                <a:spcPts val="0"/>
              </a:spcBef>
              <a:spcAft>
                <a:spcPts val="0"/>
              </a:spcAft>
              <a:buClr>
                <a:srgbClr val="000000"/>
              </a:buClr>
              <a:buSzPts val="1800"/>
              <a:buChar char="●"/>
            </a:pPr>
            <a:r>
              <a:rPr lang="en-GB" dirty="0">
                <a:solidFill>
                  <a:srgbClr val="000000"/>
                </a:solidFill>
              </a:rPr>
              <a:t>XSS attacks to befriend with others (Optional)</a:t>
            </a:r>
          </a:p>
          <a:p>
            <a:pPr marL="457200" indent="-342900">
              <a:spcAft>
                <a:spcPts val="0"/>
              </a:spcAft>
              <a:buClr>
                <a:srgbClr val="000000"/>
              </a:buClr>
            </a:pPr>
            <a:r>
              <a:rPr lang="en-GB" dirty="0">
                <a:solidFill>
                  <a:srgbClr val="000000"/>
                </a:solidFill>
              </a:rPr>
              <a:t>XSS attacks to change other people’s profiles (Optional)</a:t>
            </a:r>
          </a:p>
          <a:p>
            <a:pPr marL="457200" indent="-342900">
              <a:spcAft>
                <a:spcPts val="0"/>
              </a:spcAft>
              <a:buClr>
                <a:srgbClr val="000000"/>
              </a:buClr>
            </a:pPr>
            <a:r>
              <a:rPr lang="en-GB" dirty="0">
                <a:solidFill>
                  <a:srgbClr val="000000"/>
                </a:solidFill>
              </a:rPr>
              <a:t>Self-propagation (Optional)</a:t>
            </a:r>
          </a:p>
          <a:p>
            <a:pPr marL="457200" indent="-342900">
              <a:buClr>
                <a:srgbClr val="000000"/>
              </a:buClr>
            </a:pPr>
            <a:r>
              <a:rPr lang="en-GB" dirty="0">
                <a:solidFill>
                  <a:srgbClr val="000000"/>
                </a:solidFill>
              </a:rPr>
              <a:t>Countermeasures (Optional)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00"/>
                </a:solidFill>
              </a:rPr>
              <a:t>Construct the Malicious Ajax Request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681" y="1476535"/>
            <a:ext cx="5875529" cy="2705334"/>
          </a:xfrm>
          <a:prstGeom prst="rect">
            <a:avLst/>
          </a:prstGeom>
        </p:spPr>
      </p:pic>
    </p:spTree>
    <p:extLst>
      <p:ext uri="{BB962C8B-B14F-4D97-AF65-F5344CB8AC3E}">
        <p14:creationId xmlns:p14="http://schemas.microsoft.com/office/powerpoint/2010/main" val="398268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93" y="1196417"/>
            <a:ext cx="5860288" cy="2484335"/>
          </a:xfrm>
          <a:prstGeom prst="rect">
            <a:avLst/>
          </a:prstGeom>
        </p:spPr>
      </p:pic>
      <p:sp>
        <p:nvSpPr>
          <p:cNvPr id="182" name="Shape 182"/>
          <p:cNvSpPr txBox="1">
            <a:spLocks noGrp="1"/>
          </p:cNvSpPr>
          <p:nvPr>
            <p:ph type="title"/>
          </p:nvPr>
        </p:nvSpPr>
        <p:spPr>
          <a:xfrm>
            <a:off x="311700" y="310725"/>
            <a:ext cx="8520600" cy="572700"/>
          </a:xfrm>
          <a:prstGeom prst="rect">
            <a:avLst/>
          </a:prstGeom>
        </p:spPr>
        <p:txBody>
          <a:bodyPr wrap="square" lIns="91425" tIns="91425" rIns="91425" bIns="91425" anchor="t" anchorCtr="0">
            <a:noAutofit/>
          </a:bodyPr>
          <a:lstStyle/>
          <a:p>
            <a:pPr lvl="0"/>
            <a:r>
              <a:rPr lang="en-GB" dirty="0">
                <a:solidFill>
                  <a:srgbClr val="000000"/>
                </a:solidFill>
              </a:rPr>
              <a:t>Construct the Malicious Ajax Request</a:t>
            </a:r>
          </a:p>
        </p:txBody>
      </p:sp>
      <p:cxnSp>
        <p:nvCxnSpPr>
          <p:cNvPr id="186" name="Shape 186"/>
          <p:cNvCxnSpPr/>
          <p:nvPr/>
        </p:nvCxnSpPr>
        <p:spPr>
          <a:xfrm flipH="1">
            <a:off x="4146182" y="1349406"/>
            <a:ext cx="2227524" cy="116389"/>
          </a:xfrm>
          <a:prstGeom prst="straightConnector1">
            <a:avLst/>
          </a:prstGeom>
          <a:noFill/>
          <a:ln w="9525" cap="flat" cmpd="sng">
            <a:solidFill>
              <a:schemeClr val="dk2"/>
            </a:solidFill>
            <a:prstDash val="solid"/>
            <a:round/>
            <a:headEnd type="none" w="lg" len="lg"/>
            <a:tailEnd type="triangle" w="lg" len="lg"/>
          </a:ln>
        </p:spPr>
      </p:cxnSp>
      <p:sp>
        <p:nvSpPr>
          <p:cNvPr id="187" name="Shape 187"/>
          <p:cNvSpPr txBox="1"/>
          <p:nvPr/>
        </p:nvSpPr>
        <p:spPr>
          <a:xfrm>
            <a:off x="6373706" y="1119982"/>
            <a:ext cx="2770294" cy="1222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ensure that it does not modify </a:t>
            </a:r>
            <a:r>
              <a:rPr lang="en-GB" sz="1800" dirty="0" err="1"/>
              <a:t>Samy’s</a:t>
            </a:r>
            <a:r>
              <a:rPr lang="en-GB" sz="1800" dirty="0"/>
              <a:t> own profile or it will overwrite the malicious content in </a:t>
            </a:r>
            <a:r>
              <a:rPr lang="en-GB" sz="1800" dirty="0" err="1"/>
              <a:t>Samy’s</a:t>
            </a:r>
            <a:r>
              <a:rPr lang="en-GB" sz="1800" dirty="0"/>
              <a:t> profile.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p:spPr>
        <p:txBody>
          <a:bodyPr wrap="square" lIns="91425" tIns="91425" rIns="91425" bIns="91425" anchor="t" anchorCtr="0">
            <a:noAutofit/>
          </a:bodyPr>
          <a:lstStyle/>
          <a:p>
            <a:pPr lvl="0" indent="-69850">
              <a:buSzPts val="1100"/>
            </a:pPr>
            <a:r>
              <a:rPr lang="en-GB" dirty="0">
                <a:solidFill>
                  <a:srgbClr val="000000"/>
                </a:solidFill>
              </a:rPr>
              <a:t>Inject the into Attacker’s Profile</a:t>
            </a:r>
            <a:endParaRPr lang="en-GB" dirty="0"/>
          </a:p>
        </p:txBody>
      </p:sp>
      <p:sp>
        <p:nvSpPr>
          <p:cNvPr id="193" name="Shape 193"/>
          <p:cNvSpPr txBox="1">
            <a:spLocks noGrp="1"/>
          </p:cNvSpPr>
          <p:nvPr>
            <p:ph type="body" idx="1"/>
          </p:nvPr>
        </p:nvSpPr>
        <p:spPr>
          <a:prstGeom prst="rect">
            <a:avLst/>
          </a:prstGeom>
        </p:spPr>
        <p:txBody>
          <a:bodyPr wrap="square" lIns="91425" tIns="91425" rIns="91425" bIns="91425" anchor="t" anchorCtr="0">
            <a:noAutofit/>
          </a:bodyPr>
          <a:lstStyle/>
          <a:p>
            <a:pPr marL="400050" indent="-285750">
              <a:spcAft>
                <a:spcPts val="600"/>
              </a:spcAft>
              <a:buClr>
                <a:srgbClr val="000000"/>
              </a:buClr>
            </a:pPr>
            <a:r>
              <a:rPr lang="en-GB" dirty="0">
                <a:solidFill>
                  <a:srgbClr val="000000"/>
                </a:solidFill>
              </a:rPr>
              <a:t>Samy can place the malicious code into his profile and then wait for others to visit his profile page.</a:t>
            </a:r>
          </a:p>
          <a:p>
            <a:pPr marL="400050" indent="-285750">
              <a:spcAft>
                <a:spcPts val="600"/>
              </a:spcAft>
              <a:buClr>
                <a:srgbClr val="000000"/>
              </a:buClr>
            </a:pPr>
            <a:r>
              <a:rPr lang="en-GB" dirty="0">
                <a:solidFill>
                  <a:srgbClr val="000000"/>
                </a:solidFill>
              </a:rPr>
              <a:t>Login to Alice’s account and view </a:t>
            </a:r>
            <a:r>
              <a:rPr lang="en-GB" dirty="0" err="1">
                <a:solidFill>
                  <a:srgbClr val="000000"/>
                </a:solidFill>
              </a:rPr>
              <a:t>Samy’s</a:t>
            </a:r>
            <a:r>
              <a:rPr lang="en-GB" dirty="0">
                <a:solidFill>
                  <a:srgbClr val="000000"/>
                </a:solidFill>
              </a:rPr>
              <a:t> profile. As soon as </a:t>
            </a:r>
            <a:r>
              <a:rPr lang="en-GB" dirty="0" err="1">
                <a:solidFill>
                  <a:srgbClr val="000000"/>
                </a:solidFill>
              </a:rPr>
              <a:t>Samy’s</a:t>
            </a:r>
            <a:r>
              <a:rPr lang="en-GB" dirty="0">
                <a:solidFill>
                  <a:srgbClr val="000000"/>
                </a:solidFill>
              </a:rPr>
              <a:t> profile is loaded, malicious code will get executed.</a:t>
            </a:r>
          </a:p>
          <a:p>
            <a:pPr marL="400050" indent="-285750">
              <a:spcAft>
                <a:spcPts val="600"/>
              </a:spcAft>
              <a:buClr>
                <a:srgbClr val="000000"/>
              </a:buClr>
            </a:pPr>
            <a:r>
              <a:rPr lang="en-GB" dirty="0">
                <a:solidFill>
                  <a:srgbClr val="000000"/>
                </a:solidFill>
              </a:rPr>
              <a:t>On checking Alice profile, we can see that “SAMY IS MY HERO” is added to the “About me” field of her profile.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Self-Propagation XSS Worm</a:t>
            </a:r>
          </a:p>
        </p:txBody>
      </p:sp>
      <p:sp>
        <p:nvSpPr>
          <p:cNvPr id="199" name="Shape 199"/>
          <p:cNvSpPr txBox="1">
            <a:spLocks noGrp="1"/>
          </p:cNvSpPr>
          <p:nvPr>
            <p:ph type="body" idx="1"/>
          </p:nvPr>
        </p:nvSpPr>
        <p:spPr>
          <a:xfrm>
            <a:off x="311700" y="1152475"/>
            <a:ext cx="8520600" cy="3721366"/>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Using </a:t>
            </a:r>
            <a:r>
              <a:rPr lang="en-GB" dirty="0" err="1">
                <a:solidFill>
                  <a:srgbClr val="000000"/>
                </a:solidFill>
              </a:rPr>
              <a:t>Samy’s</a:t>
            </a:r>
            <a:r>
              <a:rPr lang="en-GB" dirty="0">
                <a:solidFill>
                  <a:srgbClr val="000000"/>
                </a:solidFill>
              </a:rPr>
              <a:t> worm, not only will the visitors of </a:t>
            </a:r>
            <a:r>
              <a:rPr lang="en-GB" dirty="0" err="1">
                <a:solidFill>
                  <a:srgbClr val="000000"/>
                </a:solidFill>
              </a:rPr>
              <a:t>Samy’s</a:t>
            </a:r>
            <a:r>
              <a:rPr lang="en-GB" dirty="0">
                <a:solidFill>
                  <a:srgbClr val="000000"/>
                </a:solidFill>
              </a:rPr>
              <a:t> profile be modified, their profiles can also be made to carry a copy of </a:t>
            </a:r>
            <a:r>
              <a:rPr lang="en-GB" dirty="0" err="1">
                <a:solidFill>
                  <a:srgbClr val="000000"/>
                </a:solidFill>
              </a:rPr>
              <a:t>Samy’s</a:t>
            </a:r>
            <a:r>
              <a:rPr lang="en-GB" dirty="0">
                <a:solidFill>
                  <a:srgbClr val="000000"/>
                </a:solidFill>
              </a:rPr>
              <a:t> JavaScript code. So, when an infected profile was viewed by others, the code can further spread.</a:t>
            </a:r>
          </a:p>
          <a:p>
            <a:pPr marL="0" lvl="0" indent="0">
              <a:spcBef>
                <a:spcPts val="0"/>
              </a:spcBef>
              <a:buNone/>
            </a:pPr>
            <a:r>
              <a:rPr lang="en-GB" b="1" dirty="0">
                <a:solidFill>
                  <a:srgbClr val="FF0000"/>
                </a:solidFill>
              </a:rPr>
              <a:t>Challenges: How can JavaScript code produce a copy of itself? </a:t>
            </a:r>
          </a:p>
          <a:p>
            <a:pPr marL="0" lvl="0" indent="0">
              <a:spcBef>
                <a:spcPts val="0"/>
              </a:spcBef>
              <a:buNone/>
            </a:pPr>
            <a:r>
              <a:rPr lang="en-GB" dirty="0">
                <a:solidFill>
                  <a:srgbClr val="000000"/>
                </a:solidFill>
              </a:rPr>
              <a:t>Two typical approaches:</a:t>
            </a:r>
          </a:p>
          <a:p>
            <a:pPr marL="457200" lvl="0" indent="-342900">
              <a:spcBef>
                <a:spcPts val="0"/>
              </a:spcBef>
              <a:spcAft>
                <a:spcPts val="0"/>
              </a:spcAft>
              <a:buClr>
                <a:srgbClr val="000000"/>
              </a:buClr>
              <a:buSzPts val="1800"/>
              <a:buChar char="●"/>
            </a:pPr>
            <a:r>
              <a:rPr lang="en-GB" u="sng" dirty="0">
                <a:solidFill>
                  <a:srgbClr val="000000"/>
                </a:solidFill>
              </a:rPr>
              <a:t>DOM approach: </a:t>
            </a:r>
            <a:r>
              <a:rPr lang="en-GB" dirty="0">
                <a:solidFill>
                  <a:srgbClr val="000000"/>
                </a:solidFill>
              </a:rPr>
              <a:t>JavaScript code can get a copy of itself directly from DOM via DOM APIs</a:t>
            </a:r>
          </a:p>
          <a:p>
            <a:pPr marL="457200" lvl="0" indent="-342900">
              <a:spcBef>
                <a:spcPts val="0"/>
              </a:spcBef>
              <a:buClr>
                <a:srgbClr val="000000"/>
              </a:buClr>
              <a:buSzPts val="1800"/>
              <a:buChar char="●"/>
            </a:pPr>
            <a:r>
              <a:rPr lang="en-GB" u="sng" dirty="0">
                <a:solidFill>
                  <a:srgbClr val="000000"/>
                </a:solidFill>
              </a:rPr>
              <a:t>Link approach:</a:t>
            </a:r>
            <a:r>
              <a:rPr lang="en-GB" dirty="0">
                <a:solidFill>
                  <a:srgbClr val="000000"/>
                </a:solidFill>
              </a:rPr>
              <a:t> JavaScript code can be included in a web page via a link using the </a:t>
            </a:r>
            <a:r>
              <a:rPr lang="en-GB" dirty="0" err="1">
                <a:solidFill>
                  <a:srgbClr val="000000"/>
                </a:solidFill>
              </a:rPr>
              <a:t>src</a:t>
            </a:r>
            <a:r>
              <a:rPr lang="en-GB" dirty="0">
                <a:solidFill>
                  <a:srgbClr val="000000"/>
                </a:solidFill>
              </a:rPr>
              <a:t> attribute of the script tag.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 -Propagation XSS Worm</a:t>
            </a:r>
          </a:p>
        </p:txBody>
      </p:sp>
      <p:pic>
        <p:nvPicPr>
          <p:cNvPr id="205" name="Shape 205"/>
          <p:cNvPicPr preferRelativeResize="0"/>
          <p:nvPr/>
        </p:nvPicPr>
        <p:blipFill>
          <a:blip r:embed="rId3">
            <a:alphaModFix/>
          </a:blip>
          <a:stretch>
            <a:fillRect/>
          </a:stretch>
        </p:blipFill>
        <p:spPr>
          <a:xfrm>
            <a:off x="471375" y="1143550"/>
            <a:ext cx="7641949"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Self-Propagation XSS Worm</a:t>
            </a:r>
          </a:p>
        </p:txBody>
      </p:sp>
      <p:sp>
        <p:nvSpPr>
          <p:cNvPr id="211" name="Shape 211"/>
          <p:cNvSpPr txBox="1">
            <a:spLocks noGrp="1"/>
          </p:cNvSpPr>
          <p:nvPr>
            <p:ph type="body" idx="1"/>
          </p:nvPr>
        </p:nvSpPr>
        <p:spPr>
          <a:xfrm>
            <a:off x="311700" y="1152475"/>
            <a:ext cx="8520600" cy="36717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Document Object Model (DOM) Approach :</a:t>
            </a:r>
          </a:p>
          <a:p>
            <a:pPr marL="457200" lvl="0" indent="-342900">
              <a:spcBef>
                <a:spcPts val="0"/>
              </a:spcBef>
              <a:spcAft>
                <a:spcPts val="0"/>
              </a:spcAft>
              <a:buClr>
                <a:srgbClr val="000000"/>
              </a:buClr>
              <a:buSzPts val="1800"/>
              <a:buChar char="●"/>
            </a:pPr>
            <a:r>
              <a:rPr lang="en-GB" dirty="0">
                <a:solidFill>
                  <a:srgbClr val="000000"/>
                </a:solidFill>
              </a:rPr>
              <a:t>DOM organizes the contents of the page into a tree of objects (DOM nodes).</a:t>
            </a:r>
          </a:p>
          <a:p>
            <a:pPr marL="457200" lvl="0" indent="-342900">
              <a:spcBef>
                <a:spcPts val="0"/>
              </a:spcBef>
              <a:spcAft>
                <a:spcPts val="0"/>
              </a:spcAft>
              <a:buClr>
                <a:srgbClr val="000000"/>
              </a:buClr>
              <a:buSzPts val="1800"/>
              <a:buChar char="●"/>
            </a:pPr>
            <a:r>
              <a:rPr lang="en-GB" dirty="0">
                <a:solidFill>
                  <a:srgbClr val="000000"/>
                </a:solidFill>
              </a:rPr>
              <a:t>Using DOM APIs, we can access each node on the tree.</a:t>
            </a:r>
          </a:p>
          <a:p>
            <a:pPr marL="457200" lvl="0" indent="-342900">
              <a:spcBef>
                <a:spcPts val="0"/>
              </a:spcBef>
              <a:spcAft>
                <a:spcPts val="0"/>
              </a:spcAft>
              <a:buClr>
                <a:srgbClr val="000000"/>
              </a:buClr>
              <a:buSzPts val="1800"/>
              <a:buChar char="●"/>
            </a:pPr>
            <a:r>
              <a:rPr lang="en-GB" dirty="0">
                <a:solidFill>
                  <a:srgbClr val="000000"/>
                </a:solidFill>
              </a:rPr>
              <a:t>If a page contains JavaScript code, it will be stored as an object in the tree.</a:t>
            </a:r>
          </a:p>
          <a:p>
            <a:pPr marL="457200" lvl="0" indent="-342900">
              <a:spcBef>
                <a:spcPts val="0"/>
              </a:spcBef>
              <a:spcAft>
                <a:spcPts val="0"/>
              </a:spcAft>
              <a:buClr>
                <a:srgbClr val="000000"/>
              </a:buClr>
              <a:buSzPts val="1800"/>
              <a:buChar char="●"/>
            </a:pPr>
            <a:r>
              <a:rPr lang="en-GB" dirty="0">
                <a:solidFill>
                  <a:srgbClr val="000000"/>
                </a:solidFill>
              </a:rPr>
              <a:t>So, if we know the DOM node that contains the code, we can use DOM APIs to get the code from the node.</a:t>
            </a:r>
          </a:p>
          <a:p>
            <a:pPr marL="457200" lvl="0" indent="-342900">
              <a:spcBef>
                <a:spcPts val="0"/>
              </a:spcBef>
              <a:buClr>
                <a:srgbClr val="000000"/>
              </a:buClr>
              <a:buSzPts val="1800"/>
              <a:buChar char="●"/>
            </a:pPr>
            <a:r>
              <a:rPr lang="en-GB" dirty="0">
                <a:solidFill>
                  <a:srgbClr val="000000"/>
                </a:solidFill>
              </a:rPr>
              <a:t>Every JavaScript node can be given a name and then use the </a:t>
            </a:r>
            <a:r>
              <a:rPr lang="en-GB" dirty="0" err="1">
                <a:solidFill>
                  <a:srgbClr val="000000"/>
                </a:solidFill>
                <a:latin typeface="Courier New" panose="02070309020205020404" pitchFamily="49" charset="0"/>
                <a:cs typeface="Courier New" panose="02070309020205020404" pitchFamily="49" charset="0"/>
              </a:rPr>
              <a:t>document.getElementByID</a:t>
            </a:r>
            <a:r>
              <a:rPr lang="en-GB" dirty="0">
                <a:solidFill>
                  <a:srgbClr val="000000"/>
                </a:solidFill>
                <a:latin typeface="Courier New" panose="02070309020205020404" pitchFamily="49" charset="0"/>
                <a:cs typeface="Courier New" panose="02070309020205020404" pitchFamily="49" charset="0"/>
              </a:rPr>
              <a:t>()</a:t>
            </a:r>
            <a:r>
              <a:rPr lang="en-GB" dirty="0">
                <a:solidFill>
                  <a:srgbClr val="000000"/>
                </a:solidFill>
              </a:rPr>
              <a:t> API to find the node.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Self-Propagation XSS Worm</a:t>
            </a:r>
          </a:p>
        </p:txBody>
      </p:sp>
      <p:pic>
        <p:nvPicPr>
          <p:cNvPr id="217" name="Shape 217"/>
          <p:cNvPicPr preferRelativeResize="0"/>
          <p:nvPr/>
        </p:nvPicPr>
        <p:blipFill>
          <a:blip r:embed="rId3">
            <a:alphaModFix/>
          </a:blip>
          <a:stretch>
            <a:fillRect/>
          </a:stretch>
        </p:blipFill>
        <p:spPr>
          <a:xfrm>
            <a:off x="386800" y="1144075"/>
            <a:ext cx="5915200" cy="1560050"/>
          </a:xfrm>
          <a:prstGeom prst="rect">
            <a:avLst/>
          </a:prstGeom>
          <a:noFill/>
          <a:ln>
            <a:noFill/>
          </a:ln>
        </p:spPr>
      </p:pic>
      <p:sp>
        <p:nvSpPr>
          <p:cNvPr id="218" name="Shape 218"/>
          <p:cNvSpPr txBox="1"/>
          <p:nvPr/>
        </p:nvSpPr>
        <p:spPr>
          <a:xfrm>
            <a:off x="377625" y="2860400"/>
            <a:ext cx="8520600" cy="2057400"/>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Use “</a:t>
            </a:r>
            <a:r>
              <a:rPr lang="en-GB" sz="1800" dirty="0" err="1"/>
              <a:t>document.getElementById</a:t>
            </a:r>
            <a:r>
              <a:rPr lang="en-GB" sz="1800" dirty="0"/>
              <a:t>(“worm”) to get the reference of the node</a:t>
            </a:r>
          </a:p>
          <a:p>
            <a:pPr marL="457200" lvl="0" indent="-342900">
              <a:spcBef>
                <a:spcPts val="0"/>
              </a:spcBef>
              <a:spcAft>
                <a:spcPts val="600"/>
              </a:spcAft>
              <a:buSzPts val="1800"/>
              <a:buChar char="●"/>
            </a:pPr>
            <a:r>
              <a:rPr lang="en-GB" sz="1800" dirty="0" err="1"/>
              <a:t>innerHTML</a:t>
            </a:r>
            <a:r>
              <a:rPr lang="en-GB" sz="1800" dirty="0"/>
              <a:t> gives the inside part of the node, not including the script tag.</a:t>
            </a:r>
          </a:p>
          <a:p>
            <a:pPr marL="457200" lvl="0" indent="-342900">
              <a:spcBef>
                <a:spcPts val="0"/>
              </a:spcBef>
              <a:spcAft>
                <a:spcPts val="600"/>
              </a:spcAft>
              <a:buSzPts val="1800"/>
              <a:buChar char="●"/>
            </a:pPr>
            <a:r>
              <a:rPr lang="en-GB" sz="1800" dirty="0"/>
              <a:t>So, in our attack code, we can put the message in the description field along with a copy of the entire code.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Self-Propagation XSS Worm</a:t>
            </a:r>
          </a:p>
          <a:p>
            <a:pPr marL="0" lvl="0" indent="0">
              <a:spcBef>
                <a:spcPts val="0"/>
              </a:spcBef>
              <a:buNone/>
            </a:pPr>
            <a:endParaRPr/>
          </a:p>
        </p:txBody>
      </p:sp>
      <p:pic>
        <p:nvPicPr>
          <p:cNvPr id="224" name="Shape 224"/>
          <p:cNvPicPr preferRelativeResize="0"/>
          <p:nvPr/>
        </p:nvPicPr>
        <p:blipFill>
          <a:blip r:embed="rId3">
            <a:alphaModFix/>
          </a:blip>
          <a:stretch>
            <a:fillRect/>
          </a:stretch>
        </p:blipFill>
        <p:spPr>
          <a:xfrm>
            <a:off x="256050" y="1187975"/>
            <a:ext cx="5483424" cy="3264525"/>
          </a:xfrm>
          <a:prstGeom prst="rect">
            <a:avLst/>
          </a:prstGeom>
          <a:noFill/>
          <a:ln>
            <a:noFill/>
          </a:ln>
        </p:spPr>
      </p:pic>
      <p:sp>
        <p:nvSpPr>
          <p:cNvPr id="225" name="Shape 225"/>
          <p:cNvSpPr txBox="1"/>
          <p:nvPr/>
        </p:nvSpPr>
        <p:spPr>
          <a:xfrm>
            <a:off x="5869025" y="1006250"/>
            <a:ext cx="3186900" cy="3840958"/>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 and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 </a:t>
            </a:r>
            <a:r>
              <a:rPr lang="en-GB" sz="1800" dirty="0"/>
              <a:t>Construct a copy of the worm code, including the script tags.</a:t>
            </a:r>
          </a:p>
          <a:p>
            <a:pPr marL="0" lvl="0" indent="0">
              <a:spcBef>
                <a:spcPts val="0"/>
              </a:spcBef>
              <a:buNone/>
            </a:pPr>
            <a:endParaRPr sz="1800" dirty="0"/>
          </a:p>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 </a:t>
            </a:r>
            <a:r>
              <a:rPr lang="en-GB" sz="1800" dirty="0"/>
              <a:t>We split the string into two parts and use “+” to concatenate them together. If we directly put the entire string, Firefox’s HTML parser will consider the string as a closing tag of the script block and the rest of the code will be ignored.</a:t>
            </a:r>
          </a:p>
          <a:p>
            <a:pPr marL="0" lvl="0" indent="0">
              <a:spcBef>
                <a:spcPts val="0"/>
              </a:spcBef>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Self-Propagation XSS Worm</a:t>
            </a:r>
          </a:p>
        </p:txBody>
      </p:sp>
      <p:sp>
        <p:nvSpPr>
          <p:cNvPr id="237" name="Shape 237"/>
          <p:cNvSpPr txBox="1"/>
          <p:nvPr/>
        </p:nvSpPr>
        <p:spPr>
          <a:xfrm>
            <a:off x="500250" y="1124475"/>
            <a:ext cx="8332200" cy="3771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t>:</a:t>
            </a:r>
            <a:r>
              <a:rPr lang="en-GB" sz="1800" dirty="0"/>
              <a:t> In HTTP POST requests, data is sent with Content-Type as “application/x-www-form-</a:t>
            </a:r>
            <a:r>
              <a:rPr lang="en-GB" sz="1800" dirty="0" err="1"/>
              <a:t>urlencoded</a:t>
            </a:r>
            <a:r>
              <a:rPr lang="en-GB" sz="1800" dirty="0"/>
              <a:t>”. We use </a:t>
            </a:r>
            <a:r>
              <a:rPr lang="en-GB" sz="1800" dirty="0" err="1"/>
              <a:t>encodeURIComponent</a:t>
            </a:r>
            <a:r>
              <a:rPr lang="en-GB" sz="1800" dirty="0"/>
              <a:t>() function to encode the string.</a:t>
            </a:r>
          </a:p>
          <a:p>
            <a:pPr marL="0" lvl="0" indent="0">
              <a:spcBef>
                <a:spcPts val="0"/>
              </a:spcBef>
              <a:buNone/>
            </a:pPr>
            <a:endParaRPr sz="1800" dirty="0"/>
          </a:p>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a:t>: </a:t>
            </a:r>
            <a:r>
              <a:rPr lang="en-GB" sz="1800" dirty="0">
                <a:solidFill>
                  <a:schemeClr val="dk1"/>
                </a:solidFill>
              </a:rPr>
              <a:t> Access level of each field: 2 means public.</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After Samy places this self-propagating code in his profile, when Alice visits </a:t>
            </a:r>
            <a:r>
              <a:rPr lang="en-GB" sz="1800" dirty="0" err="1">
                <a:solidFill>
                  <a:schemeClr val="dk1"/>
                </a:solidFill>
              </a:rPr>
              <a:t>Samy’s</a:t>
            </a:r>
            <a:r>
              <a:rPr lang="en-GB" sz="1800" dirty="0">
                <a:solidFill>
                  <a:schemeClr val="dk1"/>
                </a:solidFill>
              </a:rPr>
              <a:t> profile, the worm gets executed and modifies Alice’s profile, inside which, a copy of the worm code is also placed. So, any user visiting Alice’s profile will too get infected in the same way.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Self-Propagation XSS Worm: The Link Approach</a:t>
            </a:r>
          </a:p>
        </p:txBody>
      </p:sp>
      <p:pic>
        <p:nvPicPr>
          <p:cNvPr id="244" name="Shape 244"/>
          <p:cNvPicPr preferRelativeResize="0"/>
          <p:nvPr/>
        </p:nvPicPr>
        <p:blipFill>
          <a:blip r:embed="rId3">
            <a:alphaModFix/>
          </a:blip>
          <a:stretch>
            <a:fillRect/>
          </a:stretch>
        </p:blipFill>
        <p:spPr>
          <a:xfrm>
            <a:off x="311700" y="1486337"/>
            <a:ext cx="5656426" cy="497775"/>
          </a:xfrm>
          <a:prstGeom prst="rect">
            <a:avLst/>
          </a:prstGeom>
          <a:noFill/>
          <a:ln>
            <a:noFill/>
          </a:ln>
        </p:spPr>
      </p:pic>
      <p:sp>
        <p:nvSpPr>
          <p:cNvPr id="245" name="Shape 245"/>
          <p:cNvSpPr txBox="1"/>
          <p:nvPr/>
        </p:nvSpPr>
        <p:spPr>
          <a:xfrm>
            <a:off x="5871000" y="1458775"/>
            <a:ext cx="3190800" cy="3540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The JavaScript code xssworm.js will be fetched from the URL.</a:t>
            </a:r>
          </a:p>
          <a:p>
            <a:pPr marL="0" lvl="0" indent="0">
              <a:spcBef>
                <a:spcPts val="0"/>
              </a:spcBef>
              <a:buNone/>
            </a:pPr>
            <a:endParaRPr sz="1800" dirty="0"/>
          </a:p>
          <a:p>
            <a:pPr marL="457200" lvl="0" indent="-342900" rtl="0">
              <a:spcBef>
                <a:spcPts val="0"/>
              </a:spcBef>
              <a:buSzPts val="1800"/>
              <a:buChar char="●"/>
            </a:pPr>
            <a:r>
              <a:rPr lang="en-GB" sz="1800" dirty="0"/>
              <a:t>Hence, we do not need to include all the worm code in the profile.</a:t>
            </a:r>
          </a:p>
          <a:p>
            <a:pPr marL="0" lvl="0" indent="0" rtl="0">
              <a:spcBef>
                <a:spcPts val="0"/>
              </a:spcBef>
              <a:buNone/>
            </a:pPr>
            <a:endParaRPr sz="1800" dirty="0"/>
          </a:p>
          <a:p>
            <a:pPr marL="457200" lvl="0" indent="-342900">
              <a:spcBef>
                <a:spcPts val="0"/>
              </a:spcBef>
              <a:buSzPts val="1800"/>
              <a:buChar char="●"/>
            </a:pPr>
            <a:r>
              <a:rPr lang="en-GB" sz="1800" dirty="0"/>
              <a:t>Inside the code, we need to achieve damage and self-propagation.</a:t>
            </a:r>
          </a:p>
        </p:txBody>
      </p:sp>
      <p:pic>
        <p:nvPicPr>
          <p:cNvPr id="246" name="Shape 246"/>
          <p:cNvPicPr preferRelativeResize="0"/>
          <p:nvPr/>
        </p:nvPicPr>
        <p:blipFill>
          <a:blip r:embed="rId4">
            <a:alphaModFix/>
          </a:blip>
          <a:stretch>
            <a:fillRect/>
          </a:stretch>
        </p:blipFill>
        <p:spPr>
          <a:xfrm>
            <a:off x="311700" y="2302775"/>
            <a:ext cx="5656424" cy="185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The Cross-Site Scripting Attack</a:t>
            </a:r>
          </a:p>
        </p:txBody>
      </p:sp>
      <p:pic>
        <p:nvPicPr>
          <p:cNvPr id="66" name="Shape 66"/>
          <p:cNvPicPr preferRelativeResize="0"/>
          <p:nvPr/>
        </p:nvPicPr>
        <p:blipFill>
          <a:blip r:embed="rId3">
            <a:alphaModFix/>
          </a:blip>
          <a:stretch>
            <a:fillRect/>
          </a:stretch>
        </p:blipFill>
        <p:spPr>
          <a:xfrm>
            <a:off x="455750" y="1017725"/>
            <a:ext cx="4700601" cy="2673275"/>
          </a:xfrm>
          <a:prstGeom prst="rect">
            <a:avLst/>
          </a:prstGeom>
          <a:noFill/>
          <a:ln>
            <a:noFill/>
          </a:ln>
        </p:spPr>
      </p:pic>
      <p:sp>
        <p:nvSpPr>
          <p:cNvPr id="67" name="Shape 67"/>
          <p:cNvSpPr txBox="1"/>
          <p:nvPr/>
        </p:nvSpPr>
        <p:spPr>
          <a:xfrm>
            <a:off x="5209524" y="919572"/>
            <a:ext cx="3640500" cy="3807411"/>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In XSS, an attacker injects his/her malicious code to the victim’s browser via the target website.</a:t>
            </a:r>
          </a:p>
          <a:p>
            <a:pPr marL="457200" lvl="0" indent="-342900">
              <a:spcBef>
                <a:spcPts val="0"/>
              </a:spcBef>
              <a:spcAft>
                <a:spcPts val="600"/>
              </a:spcAft>
              <a:buSzPts val="1800"/>
              <a:buChar char="●"/>
            </a:pPr>
            <a:r>
              <a:rPr lang="en-GB" sz="1800" dirty="0"/>
              <a:t>When code comes from a website, it is considered as trusted with respect to the website, so it can access and change the content on the pages, read cookies belonging to the website and sending out requests on behalf of the user.</a:t>
            </a:r>
          </a:p>
        </p:txBody>
      </p:sp>
      <p:sp>
        <p:nvSpPr>
          <p:cNvPr id="68" name="Shape 68"/>
          <p:cNvSpPr txBox="1"/>
          <p:nvPr/>
        </p:nvSpPr>
        <p:spPr>
          <a:xfrm>
            <a:off x="227562" y="3991632"/>
            <a:ext cx="5066100" cy="10203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Basically, code can do whatever the user can do inside the session.</a:t>
            </a:r>
          </a:p>
        </p:txBody>
      </p:sp>
      <p:sp>
        <p:nvSpPr>
          <p:cNvPr id="2" name="Arc 1"/>
          <p:cNvSpPr/>
          <p:nvPr/>
        </p:nvSpPr>
        <p:spPr>
          <a:xfrm>
            <a:off x="1813303" y="1456841"/>
            <a:ext cx="1852046" cy="945396"/>
          </a:xfrm>
          <a:prstGeom prst="arc">
            <a:avLst>
              <a:gd name="adj1" fmla="val 16062036"/>
              <a:gd name="adj2" fmla="val 2358492"/>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Countermeasures: the Filter Approach</a:t>
            </a:r>
          </a:p>
        </p:txBody>
      </p:sp>
      <p:sp>
        <p:nvSpPr>
          <p:cNvPr id="252" name="Shape 252"/>
          <p:cNvSpPr txBox="1">
            <a:spLocks noGrp="1"/>
          </p:cNvSpPr>
          <p:nvPr>
            <p:ph type="body" idx="1"/>
          </p:nvPr>
        </p:nvSpPr>
        <p:spPr>
          <a:xfrm>
            <a:off x="311700" y="1152475"/>
            <a:ext cx="8520600" cy="22128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Removes code from user inputs.</a:t>
            </a:r>
          </a:p>
          <a:p>
            <a:pPr marL="457200" lvl="0" indent="-342900">
              <a:spcBef>
                <a:spcPts val="0"/>
              </a:spcBef>
              <a:spcAft>
                <a:spcPts val="600"/>
              </a:spcAft>
              <a:buClr>
                <a:srgbClr val="000000"/>
              </a:buClr>
              <a:buSzPts val="1800"/>
              <a:buChar char="●"/>
            </a:pPr>
            <a:r>
              <a:rPr lang="en-GB" dirty="0">
                <a:solidFill>
                  <a:srgbClr val="000000"/>
                </a:solidFill>
              </a:rPr>
              <a:t>It is difficult to implement as there are many ways to embed code other than &lt;script&gt; tag.</a:t>
            </a:r>
          </a:p>
          <a:p>
            <a:pPr marL="457200" lvl="0" indent="-342900" rtl="0">
              <a:spcBef>
                <a:spcPts val="0"/>
              </a:spcBef>
              <a:spcAft>
                <a:spcPts val="600"/>
              </a:spcAft>
              <a:buClr>
                <a:srgbClr val="000000"/>
              </a:buClr>
              <a:buSzPts val="1800"/>
              <a:buChar char="●"/>
            </a:pPr>
            <a:r>
              <a:rPr lang="en-GB" dirty="0">
                <a:solidFill>
                  <a:srgbClr val="000000"/>
                </a:solidFill>
              </a:rPr>
              <a:t>Use of open-source libraries that can filter out JavaScript code. </a:t>
            </a:r>
          </a:p>
          <a:p>
            <a:pPr marL="457200" lvl="0" indent="-342900">
              <a:spcBef>
                <a:spcPts val="0"/>
              </a:spcBef>
              <a:spcAft>
                <a:spcPts val="600"/>
              </a:spcAft>
              <a:buClr>
                <a:srgbClr val="000000"/>
              </a:buClr>
              <a:buSzPts val="1800"/>
              <a:buChar char="●"/>
            </a:pPr>
            <a:r>
              <a:rPr lang="en-GB" dirty="0">
                <a:solidFill>
                  <a:srgbClr val="000000"/>
                </a:solidFill>
              </a:rPr>
              <a:t>Example : </a:t>
            </a:r>
            <a:r>
              <a:rPr lang="en-GB" dirty="0" err="1">
                <a:solidFill>
                  <a:srgbClr val="000000"/>
                </a:solidFill>
              </a:rPr>
              <a:t>jsoup</a:t>
            </a:r>
            <a:endParaRPr lang="en-GB" dirty="0">
              <a:solidFill>
                <a:srgbClr val="000000"/>
              </a:solidFill>
            </a:endParaRPr>
          </a:p>
          <a:p>
            <a:pPr marL="0" lvl="0" indent="0">
              <a:spcBef>
                <a:spcPts val="0"/>
              </a:spcBef>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Countermeasures: The Encoding Approach</a:t>
            </a:r>
          </a:p>
        </p:txBody>
      </p:sp>
      <p:sp>
        <p:nvSpPr>
          <p:cNvPr id="258" name="Shape 258"/>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Replaces HTML </a:t>
            </a:r>
            <a:r>
              <a:rPr lang="en-GB" dirty="0" err="1">
                <a:solidFill>
                  <a:srgbClr val="000000"/>
                </a:solidFill>
              </a:rPr>
              <a:t>markups</a:t>
            </a:r>
            <a:r>
              <a:rPr lang="en-GB" dirty="0">
                <a:solidFill>
                  <a:srgbClr val="000000"/>
                </a:solidFill>
              </a:rPr>
              <a:t> with alternate representations.</a:t>
            </a:r>
          </a:p>
          <a:p>
            <a:pPr marL="457200" lvl="0" indent="-342900">
              <a:spcBef>
                <a:spcPts val="0"/>
              </a:spcBef>
              <a:spcAft>
                <a:spcPts val="600"/>
              </a:spcAft>
              <a:buClr>
                <a:srgbClr val="000000"/>
              </a:buClr>
              <a:buSzPts val="1800"/>
              <a:buChar char="●"/>
            </a:pPr>
            <a:r>
              <a:rPr lang="en-GB" dirty="0">
                <a:solidFill>
                  <a:srgbClr val="000000"/>
                </a:solidFill>
              </a:rPr>
              <a:t>If data containing JavaScript code is encoded before being sent to the browsers, the embedded JavaScript code will be displayed by browsers, not executed by them.</a:t>
            </a:r>
          </a:p>
          <a:p>
            <a:pPr marL="457200" lvl="0" indent="-342900">
              <a:spcBef>
                <a:spcPts val="0"/>
              </a:spcBef>
              <a:spcAft>
                <a:spcPts val="600"/>
              </a:spcAft>
              <a:buClr>
                <a:srgbClr val="000000"/>
              </a:buClr>
              <a:buSzPts val="1800"/>
              <a:buChar char="●"/>
            </a:pPr>
            <a:r>
              <a:rPr lang="en-GB" dirty="0">
                <a:solidFill>
                  <a:srgbClr val="000000"/>
                </a:solidFill>
              </a:rPr>
              <a:t>Converts &lt;script&gt; alert(‘XSS’) &lt;/script&gt; to &amp;</a:t>
            </a:r>
            <a:r>
              <a:rPr lang="en-GB" dirty="0" err="1">
                <a:solidFill>
                  <a:srgbClr val="000000"/>
                </a:solidFill>
              </a:rPr>
              <a:t>lt;script&amp;gt;alert</a:t>
            </a:r>
            <a:r>
              <a:rPr lang="en-GB" dirty="0">
                <a:solidFill>
                  <a:srgbClr val="000000"/>
                </a:solidFill>
              </a:rPr>
              <a:t>(‘XSS’)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Countermeasures: </a:t>
            </a:r>
            <a:r>
              <a:rPr lang="en-GB" dirty="0" err="1"/>
              <a:t>Elgg’s</a:t>
            </a:r>
            <a:r>
              <a:rPr lang="en-GB" dirty="0"/>
              <a:t> Approach</a:t>
            </a:r>
          </a:p>
        </p:txBody>
      </p:sp>
      <p:sp>
        <p:nvSpPr>
          <p:cNvPr id="264" name="Shape 264"/>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b="1" u="sng" dirty="0">
                <a:solidFill>
                  <a:srgbClr val="000000"/>
                </a:solidFill>
              </a:rPr>
              <a:t>PHP module </a:t>
            </a:r>
            <a:r>
              <a:rPr lang="en-GB" b="1" u="sng" dirty="0" err="1">
                <a:solidFill>
                  <a:srgbClr val="000000"/>
                </a:solidFill>
              </a:rPr>
              <a:t>HTMLawed</a:t>
            </a:r>
            <a:r>
              <a:rPr lang="en-GB" u="sng" dirty="0">
                <a:solidFill>
                  <a:srgbClr val="000000"/>
                </a:solidFill>
              </a:rPr>
              <a:t>: </a:t>
            </a:r>
          </a:p>
          <a:p>
            <a:pPr marL="346075" lvl="0">
              <a:spcBef>
                <a:spcPts val="0"/>
              </a:spcBef>
              <a:buNone/>
            </a:pPr>
            <a:r>
              <a:rPr lang="en-GB" dirty="0">
                <a:solidFill>
                  <a:srgbClr val="000000"/>
                </a:solidFill>
              </a:rPr>
              <a:t>Highly customizable PHP script to sanitize HTML against XSS attacks.</a:t>
            </a:r>
          </a:p>
          <a:p>
            <a:pPr marL="346075" lvl="0">
              <a:spcBef>
                <a:spcPts val="0"/>
              </a:spcBef>
              <a:buNone/>
            </a:pPr>
            <a:endParaRPr lang="en-GB" dirty="0">
              <a:solidFill>
                <a:srgbClr val="000000"/>
              </a:solidFill>
            </a:endParaRPr>
          </a:p>
          <a:p>
            <a:pPr marL="0" lvl="0" indent="0">
              <a:spcBef>
                <a:spcPts val="0"/>
              </a:spcBef>
              <a:buNone/>
            </a:pPr>
            <a:r>
              <a:rPr lang="en-GB" b="1" u="sng" dirty="0">
                <a:solidFill>
                  <a:srgbClr val="000000"/>
                </a:solidFill>
              </a:rPr>
              <a:t>PHP function </a:t>
            </a:r>
            <a:r>
              <a:rPr lang="en-GB" b="1" u="sng" dirty="0" err="1">
                <a:solidFill>
                  <a:srgbClr val="000000"/>
                </a:solidFill>
              </a:rPr>
              <a:t>htmlspecialchars</a:t>
            </a:r>
            <a:r>
              <a:rPr lang="en-GB" u="sng" dirty="0">
                <a:solidFill>
                  <a:srgbClr val="000000"/>
                </a:solidFill>
              </a:rPr>
              <a:t>: </a:t>
            </a:r>
          </a:p>
          <a:p>
            <a:pPr marL="346075" lvl="0">
              <a:spcBef>
                <a:spcPts val="0"/>
              </a:spcBef>
              <a:buNone/>
            </a:pPr>
            <a:r>
              <a:rPr lang="en-GB" dirty="0">
                <a:solidFill>
                  <a:srgbClr val="000000"/>
                </a:solidFill>
              </a:rPr>
              <a:t>Encode data provided by users, </a:t>
            </a:r>
            <a:r>
              <a:rPr lang="en-GB" dirty="0" err="1">
                <a:solidFill>
                  <a:srgbClr val="000000"/>
                </a:solidFill>
              </a:rPr>
              <a:t>s.t.</a:t>
            </a:r>
            <a:r>
              <a:rPr lang="en-GB" dirty="0">
                <a:solidFill>
                  <a:srgbClr val="000000"/>
                </a:solidFill>
              </a:rPr>
              <a:t>, JavaScript code in user’s inputs will be interpreted by browsers only as strings and not as code.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Countermeasures taken by big IT companies</a:t>
            </a:r>
          </a:p>
        </p:txBody>
      </p:sp>
      <p:sp>
        <p:nvSpPr>
          <p:cNvPr id="264" name="Shape 264"/>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b="1" u="sng" dirty="0">
                <a:solidFill>
                  <a:srgbClr val="000000"/>
                </a:solidFill>
              </a:rPr>
              <a:t>Separation of data and code</a:t>
            </a:r>
          </a:p>
          <a:p>
            <a:pPr marL="346075" lvl="0">
              <a:spcBef>
                <a:spcPts val="0"/>
              </a:spcBef>
              <a:buNone/>
            </a:pPr>
            <a:endParaRPr lang="en-GB" dirty="0">
              <a:solidFill>
                <a:srgbClr val="000000"/>
              </a:solidFill>
            </a:endParaRPr>
          </a:p>
          <a:p>
            <a:pPr marL="346075" lvl="0">
              <a:spcBef>
                <a:spcPts val="0"/>
              </a:spcBef>
              <a:buNone/>
            </a:pPr>
            <a:endParaRPr lang="en-GB" dirty="0">
              <a:solidFill>
                <a:srgbClr val="000000"/>
              </a:solidFill>
            </a:endParaRPr>
          </a:p>
        </p:txBody>
      </p:sp>
      <p:pic>
        <p:nvPicPr>
          <p:cNvPr id="3" name="Picture 2">
            <a:extLst>
              <a:ext uri="{FF2B5EF4-FFF2-40B4-BE49-F238E27FC236}">
                <a16:creationId xmlns:a16="http://schemas.microsoft.com/office/drawing/2014/main" id="{967A0212-53AE-4875-B4AB-3EAE63A39C7C}"/>
              </a:ext>
            </a:extLst>
          </p:cNvPr>
          <p:cNvPicPr>
            <a:picLocks noChangeAspect="1"/>
          </p:cNvPicPr>
          <p:nvPr/>
        </p:nvPicPr>
        <p:blipFill>
          <a:blip r:embed="rId3"/>
          <a:stretch>
            <a:fillRect/>
          </a:stretch>
        </p:blipFill>
        <p:spPr>
          <a:xfrm>
            <a:off x="879157" y="1730692"/>
            <a:ext cx="5724525" cy="1895475"/>
          </a:xfrm>
          <a:prstGeom prst="rect">
            <a:avLst/>
          </a:prstGeom>
        </p:spPr>
      </p:pic>
      <p:sp>
        <p:nvSpPr>
          <p:cNvPr id="7" name="TextBox 6">
            <a:extLst>
              <a:ext uri="{FF2B5EF4-FFF2-40B4-BE49-F238E27FC236}">
                <a16:creationId xmlns:a16="http://schemas.microsoft.com/office/drawing/2014/main" id="{AB0AD86F-1FC3-41D9-A220-CAE8F3129EA1}"/>
              </a:ext>
            </a:extLst>
          </p:cNvPr>
          <p:cNvSpPr txBox="1"/>
          <p:nvPr/>
        </p:nvSpPr>
        <p:spPr>
          <a:xfrm>
            <a:off x="472440" y="3835911"/>
            <a:ext cx="7528560" cy="523220"/>
          </a:xfrm>
          <a:prstGeom prst="rect">
            <a:avLst/>
          </a:prstGeom>
          <a:noFill/>
        </p:spPr>
        <p:txBody>
          <a:bodyPr wrap="square">
            <a:spAutoFit/>
          </a:bodyPr>
          <a:lstStyle/>
          <a:p>
            <a:pPr marL="346075" lvl="0">
              <a:spcBef>
                <a:spcPts val="0"/>
              </a:spcBef>
              <a:buNone/>
            </a:pPr>
            <a:r>
              <a:rPr lang="en-GB" dirty="0">
                <a:solidFill>
                  <a:srgbClr val="000000"/>
                </a:solidFill>
              </a:rPr>
              <a:t>It is not safe to use embedded JavaScript</a:t>
            </a:r>
            <a:r>
              <a:rPr lang="en-GB" dirty="0"/>
              <a:t>. It should be standard practice to link external JavaScript codes and enforce the execution through Content </a:t>
            </a:r>
            <a:r>
              <a:rPr lang="en-GB"/>
              <a:t>Security Policy.</a:t>
            </a:r>
            <a:endParaRPr lang="en-GB" dirty="0">
              <a:solidFill>
                <a:srgbClr val="000000"/>
              </a:solidFill>
            </a:endParaRPr>
          </a:p>
        </p:txBody>
      </p:sp>
    </p:spTree>
    <p:extLst>
      <p:ext uri="{BB962C8B-B14F-4D97-AF65-F5344CB8AC3E}">
        <p14:creationId xmlns:p14="http://schemas.microsoft.com/office/powerpoint/2010/main" val="315954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Questions</a:t>
            </a:r>
          </a:p>
        </p:txBody>
      </p:sp>
      <p:sp>
        <p:nvSpPr>
          <p:cNvPr id="3" name="Text Placeholder 2"/>
          <p:cNvSpPr>
            <a:spLocks noGrp="1"/>
          </p:cNvSpPr>
          <p:nvPr>
            <p:ph type="body" idx="1"/>
          </p:nvPr>
        </p:nvSpPr>
        <p:spPr/>
        <p:txBody>
          <a:bodyPr/>
          <a:lstStyle/>
          <a:p>
            <a:pPr>
              <a:buNone/>
            </a:pPr>
            <a:r>
              <a:rPr lang="en-US" b="1" dirty="0">
                <a:solidFill>
                  <a:schemeClr val="tx1"/>
                </a:solidFill>
              </a:rPr>
              <a:t>Question 1</a:t>
            </a:r>
            <a:r>
              <a:rPr lang="en-US" dirty="0">
                <a:solidFill>
                  <a:schemeClr val="tx1"/>
                </a:solidFill>
              </a:rPr>
              <a:t>: What are the main differences of CSRF and XSS attacks? They both have “cross site” in their names.</a:t>
            </a:r>
          </a:p>
          <a:p>
            <a:pPr>
              <a:buNone/>
            </a:pPr>
            <a:endParaRPr lang="en-US" b="1" dirty="0">
              <a:solidFill>
                <a:schemeClr val="tx1"/>
              </a:solidFill>
            </a:endParaRPr>
          </a:p>
          <a:p>
            <a:pPr>
              <a:buNone/>
            </a:pPr>
            <a:r>
              <a:rPr lang="en-US" b="1" dirty="0">
                <a:solidFill>
                  <a:schemeClr val="tx1"/>
                </a:solidFill>
              </a:rPr>
              <a:t>Question 2</a:t>
            </a:r>
            <a:r>
              <a:rPr lang="en-US" dirty="0">
                <a:solidFill>
                  <a:schemeClr val="tx1"/>
                </a:solidFill>
              </a:rPr>
              <a:t>: Can we use the countermeasures against CSRF attacks to defend against XSS attacks, including the secret token and same-site cookie approaches?</a:t>
            </a:r>
          </a:p>
          <a:p>
            <a:pPr>
              <a:buNone/>
            </a:pPr>
            <a:endParaRPr lang="en-US" dirty="0">
              <a:solidFill>
                <a:schemeClr val="tx1"/>
              </a:solidFill>
            </a:endParaRPr>
          </a:p>
          <a:p>
            <a:pPr>
              <a:buNone/>
            </a:pPr>
            <a:endParaRPr lang="en-US" dirty="0">
              <a:solidFill>
                <a:schemeClr val="tx1"/>
              </a:solidFill>
            </a:endParaRPr>
          </a:p>
          <a:p>
            <a:pPr marL="285750" indent="-285750"/>
            <a:endParaRPr lang="en-US" dirty="0">
              <a:solidFill>
                <a:schemeClr val="tx1"/>
              </a:solidFill>
            </a:endParaRPr>
          </a:p>
        </p:txBody>
      </p:sp>
    </p:spTree>
    <p:extLst>
      <p:ext uri="{BB962C8B-B14F-4D97-AF65-F5344CB8AC3E}">
        <p14:creationId xmlns:p14="http://schemas.microsoft.com/office/powerpoint/2010/main" val="1700586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84163" indent="-284163"/>
            <a:r>
              <a:rPr lang="en-US" dirty="0">
                <a:solidFill>
                  <a:schemeClr val="tx1"/>
                </a:solidFill>
              </a:rPr>
              <a:t>Two types of XSS attacks </a:t>
            </a:r>
          </a:p>
          <a:p>
            <a:pPr marL="284163" indent="-284163"/>
            <a:r>
              <a:rPr lang="en-US" dirty="0">
                <a:solidFill>
                  <a:schemeClr val="tx1"/>
                </a:solidFill>
              </a:rPr>
              <a:t>How to launch XSS attacks</a:t>
            </a:r>
          </a:p>
          <a:p>
            <a:pPr marL="284163" indent="-284163"/>
            <a:r>
              <a:rPr lang="en-US" dirty="0">
                <a:solidFill>
                  <a:schemeClr val="tx1"/>
                </a:solidFill>
              </a:rPr>
              <a:t>Create a self-propagating XSS worm </a:t>
            </a:r>
            <a:r>
              <a:rPr lang="en-GB" dirty="0">
                <a:solidFill>
                  <a:srgbClr val="000000"/>
                </a:solidFill>
              </a:rPr>
              <a:t>(</a:t>
            </a:r>
            <a:r>
              <a:rPr lang="en-GB">
                <a:solidFill>
                  <a:srgbClr val="000000"/>
                </a:solidFill>
              </a:rPr>
              <a:t>Optional)</a:t>
            </a:r>
            <a:endParaRPr lang="en-US" dirty="0">
              <a:solidFill>
                <a:schemeClr val="tx1"/>
              </a:solidFill>
            </a:endParaRPr>
          </a:p>
          <a:p>
            <a:pPr marL="284163" indent="-284163"/>
            <a:r>
              <a:rPr lang="en-US" dirty="0">
                <a:solidFill>
                  <a:schemeClr val="tx1"/>
                </a:solidFill>
              </a:rPr>
              <a:t>Countermeasures against XSS attacks</a:t>
            </a:r>
          </a:p>
          <a:p>
            <a:pPr marL="284163" indent="-284163"/>
            <a:endParaRPr lang="en-US" dirty="0">
              <a:solidFill>
                <a:schemeClr val="tx1"/>
              </a:solidFill>
            </a:endParaRPr>
          </a:p>
        </p:txBody>
      </p:sp>
    </p:spTree>
    <p:extLst>
      <p:ext uri="{BB962C8B-B14F-4D97-AF65-F5344CB8AC3E}">
        <p14:creationId xmlns:p14="http://schemas.microsoft.com/office/powerpoint/2010/main" val="197986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Types of XSS Attacks</a:t>
            </a:r>
          </a:p>
        </p:txBody>
      </p:sp>
      <p:sp>
        <p:nvSpPr>
          <p:cNvPr id="74" name="Shape 74"/>
          <p:cNvSpPr txBox="1">
            <a:spLocks noGrp="1"/>
          </p:cNvSpPr>
          <p:nvPr>
            <p:ph type="body" idx="1"/>
          </p:nvPr>
        </p:nvSpPr>
        <p:spPr>
          <a:xfrm>
            <a:off x="311700" y="1152475"/>
            <a:ext cx="8520600" cy="20610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Char char="●"/>
            </a:pPr>
            <a:r>
              <a:rPr lang="en-GB" dirty="0">
                <a:solidFill>
                  <a:srgbClr val="000000"/>
                </a:solidFill>
              </a:rPr>
              <a:t>Non-persistent (Reflected) XSS Attack</a:t>
            </a:r>
          </a:p>
          <a:p>
            <a:pPr marL="457200" lvl="0" indent="-342900">
              <a:spcBef>
                <a:spcPts val="0"/>
              </a:spcBef>
              <a:buClr>
                <a:srgbClr val="000000"/>
              </a:buClr>
              <a:buSzPts val="1800"/>
              <a:buChar char="●"/>
            </a:pPr>
            <a:r>
              <a:rPr lang="en-GB" dirty="0">
                <a:solidFill>
                  <a:srgbClr val="000000"/>
                </a:solidFill>
              </a:rPr>
              <a:t>Persistent (Stored) XSS Attack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Non-persistent (Reflected) XSS Attack</a:t>
            </a:r>
          </a:p>
        </p:txBody>
      </p:sp>
      <p:pic>
        <p:nvPicPr>
          <p:cNvPr id="80" name="Shape 80"/>
          <p:cNvPicPr preferRelativeResize="0"/>
          <p:nvPr/>
        </p:nvPicPr>
        <p:blipFill>
          <a:blip r:embed="rId3">
            <a:alphaModFix/>
          </a:blip>
          <a:stretch>
            <a:fillRect/>
          </a:stretch>
        </p:blipFill>
        <p:spPr>
          <a:xfrm>
            <a:off x="399300" y="1452666"/>
            <a:ext cx="4485675" cy="2737700"/>
          </a:xfrm>
          <a:prstGeom prst="rect">
            <a:avLst/>
          </a:prstGeom>
          <a:noFill/>
          <a:ln>
            <a:noFill/>
          </a:ln>
        </p:spPr>
      </p:pic>
      <p:sp>
        <p:nvSpPr>
          <p:cNvPr id="81" name="Shape 81"/>
          <p:cNvSpPr txBox="1"/>
          <p:nvPr/>
        </p:nvSpPr>
        <p:spPr>
          <a:xfrm>
            <a:off x="4884975" y="1452666"/>
            <a:ext cx="4054800" cy="2530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If a website with a reflective </a:t>
            </a:r>
            <a:r>
              <a:rPr lang="en-GB" sz="1800" dirty="0" err="1"/>
              <a:t>behavior</a:t>
            </a:r>
            <a:r>
              <a:rPr lang="en-GB" sz="1800" dirty="0"/>
              <a:t> takes user inputs, then :</a:t>
            </a:r>
          </a:p>
          <a:p>
            <a:pPr marL="0" lvl="0" indent="0">
              <a:spcBef>
                <a:spcPts val="0"/>
              </a:spcBef>
              <a:buNone/>
            </a:pPr>
            <a:endParaRPr sz="1800" dirty="0"/>
          </a:p>
          <a:p>
            <a:pPr marL="457200" lvl="0" indent="-342900" rtl="0">
              <a:spcBef>
                <a:spcPts val="0"/>
              </a:spcBef>
              <a:buSzPts val="1800"/>
              <a:buChar char="●"/>
            </a:pPr>
            <a:r>
              <a:rPr lang="en-GB" sz="1800" dirty="0"/>
              <a:t>Attackers can put JavaScript code in the input, so when the input is reflected back, the JavaScript code will be injected into the web page from the website.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Non-persistent (Reflected) XSS Attack</a:t>
            </a:r>
          </a:p>
        </p:txBody>
      </p:sp>
      <p:sp>
        <p:nvSpPr>
          <p:cNvPr id="87" name="Shape 87"/>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Assume a vulnerable service on website : </a:t>
            </a:r>
            <a:r>
              <a:rPr lang="en-GB" u="sng" dirty="0">
                <a:solidFill>
                  <a:srgbClr val="000000"/>
                </a:solidFill>
                <a:hlinkClick r:id="rId3"/>
              </a:rPr>
              <a:t>http://www.exame.com/search?input=word</a:t>
            </a:r>
            <a:r>
              <a:rPr lang="en-GB" dirty="0">
                <a:solidFill>
                  <a:srgbClr val="000000"/>
                </a:solidFill>
              </a:rPr>
              <a:t>, where word is provided by the users.</a:t>
            </a:r>
          </a:p>
          <a:p>
            <a:pPr marL="457200" lvl="0" indent="-342900" rtl="0">
              <a:spcBef>
                <a:spcPts val="0"/>
              </a:spcBef>
              <a:spcAft>
                <a:spcPts val="0"/>
              </a:spcAft>
              <a:buClr>
                <a:srgbClr val="000000"/>
              </a:buClr>
              <a:buSzPts val="1800"/>
              <a:buChar char="●"/>
            </a:pPr>
            <a:r>
              <a:rPr lang="en-GB" dirty="0">
                <a:solidFill>
                  <a:srgbClr val="000000"/>
                </a:solidFill>
              </a:rPr>
              <a:t>Now the attacker sends the following URL to the victim and tricks him to click the link: </a:t>
            </a:r>
            <a:r>
              <a:rPr lang="en-GB" u="sng" dirty="0">
                <a:solidFill>
                  <a:srgbClr val="000000"/>
                </a:solidFill>
                <a:hlinkClick r:id="rId4"/>
              </a:rPr>
              <a:t>http://www.example.com/</a:t>
            </a:r>
            <a:r>
              <a:rPr lang="en-GB" u="sng" dirty="0" err="1">
                <a:solidFill>
                  <a:srgbClr val="000000"/>
                </a:solidFill>
                <a:hlinkClick r:id="rId4"/>
              </a:rPr>
              <a:t>search?input</a:t>
            </a:r>
            <a:r>
              <a:rPr lang="en-GB" u="sng" dirty="0">
                <a:solidFill>
                  <a:srgbClr val="000000"/>
                </a:solidFill>
                <a:hlinkClick r:id="rId4"/>
              </a:rPr>
              <a:t>=</a:t>
            </a:r>
            <a:r>
              <a:rPr lang="en-GB" dirty="0">
                <a:solidFill>
                  <a:srgbClr val="FF0000"/>
                </a:solidFill>
              </a:rPr>
              <a:t>&lt;script&gt;alert(“attack”);&lt;/script&gt;</a:t>
            </a:r>
          </a:p>
          <a:p>
            <a:pPr marL="457200" lvl="0" indent="-342900">
              <a:spcBef>
                <a:spcPts val="0"/>
              </a:spcBef>
              <a:buClr>
                <a:srgbClr val="000000"/>
              </a:buClr>
              <a:buSzPts val="1800"/>
              <a:buChar char="●"/>
            </a:pPr>
            <a:r>
              <a:rPr lang="en-GB" dirty="0">
                <a:solidFill>
                  <a:srgbClr val="000000"/>
                </a:solidFill>
              </a:rPr>
              <a:t>Once the victim clicks on this link, an HTTP GET request will be sent to the </a:t>
            </a:r>
            <a:r>
              <a:rPr lang="en-GB" u="sng" dirty="0">
                <a:solidFill>
                  <a:srgbClr val="000000"/>
                </a:solidFill>
                <a:hlinkClick r:id="rId5"/>
              </a:rPr>
              <a:t>www.example.com</a:t>
            </a:r>
            <a:r>
              <a:rPr lang="en-GB" dirty="0">
                <a:solidFill>
                  <a:srgbClr val="000000"/>
                </a:solidFill>
              </a:rPr>
              <a:t> web server, which returns a page containing the search result, with the original input in the page. The input here is a JavaScript code which runs and gives a pop-up message on the victim’s browser.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93" name="Shape 93"/>
          <p:cNvSpPr txBox="1">
            <a:spLocks noGrp="1"/>
          </p:cNvSpPr>
          <p:nvPr>
            <p:ph type="body" idx="1"/>
          </p:nvPr>
        </p:nvSpPr>
        <p:spPr>
          <a:xfrm>
            <a:off x="5035775" y="1152475"/>
            <a:ext cx="3796800" cy="3919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Attackers directly send their data to a target website/server which stores the data in a persistent storage.</a:t>
            </a:r>
          </a:p>
          <a:p>
            <a:pPr marL="457200" lvl="0" indent="-342900">
              <a:spcBef>
                <a:spcPts val="0"/>
              </a:spcBef>
              <a:buClr>
                <a:srgbClr val="000000"/>
              </a:buClr>
              <a:buSzPts val="1800"/>
              <a:buChar char="●"/>
            </a:pPr>
            <a:r>
              <a:rPr lang="en-GB" dirty="0">
                <a:solidFill>
                  <a:srgbClr val="000000"/>
                </a:solidFill>
              </a:rPr>
              <a:t>If the website later sends the stored data to other users, it creates a channel between the users and the attackers.</a:t>
            </a:r>
          </a:p>
          <a:p>
            <a:pPr marL="0" lvl="0" indent="0">
              <a:spcBef>
                <a:spcPts val="0"/>
              </a:spcBef>
              <a:buNone/>
            </a:pPr>
            <a:r>
              <a:rPr lang="en-GB" dirty="0">
                <a:solidFill>
                  <a:srgbClr val="000000"/>
                </a:solidFill>
              </a:rPr>
              <a:t>Example : User profile in a social network is a channel as it is set by one user and viewed by another.</a:t>
            </a:r>
          </a:p>
        </p:txBody>
      </p:sp>
      <p:pic>
        <p:nvPicPr>
          <p:cNvPr id="94" name="Shape 94"/>
          <p:cNvPicPr preferRelativeResize="0"/>
          <p:nvPr/>
        </p:nvPicPr>
        <p:blipFill>
          <a:blip r:embed="rId3">
            <a:alphaModFix/>
          </a:blip>
          <a:stretch>
            <a:fillRect/>
          </a:stretch>
        </p:blipFill>
        <p:spPr>
          <a:xfrm>
            <a:off x="392475" y="1152475"/>
            <a:ext cx="4562525" cy="277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100" name="Shape 10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These channels are supposed to be data channels. </a:t>
            </a:r>
          </a:p>
          <a:p>
            <a:pPr marL="457200" lvl="0" indent="-342900">
              <a:spcBef>
                <a:spcPts val="0"/>
              </a:spcBef>
              <a:spcAft>
                <a:spcPts val="600"/>
              </a:spcAft>
              <a:buClr>
                <a:srgbClr val="000000"/>
              </a:buClr>
              <a:buSzPts val="1800"/>
              <a:buChar char="●"/>
            </a:pPr>
            <a:r>
              <a:rPr lang="en-GB" dirty="0">
                <a:solidFill>
                  <a:srgbClr val="000000"/>
                </a:solidFill>
              </a:rPr>
              <a:t>But data provided by users can contain HTML </a:t>
            </a:r>
            <a:r>
              <a:rPr lang="en-GB" dirty="0" err="1">
                <a:solidFill>
                  <a:srgbClr val="000000"/>
                </a:solidFill>
              </a:rPr>
              <a:t>markups</a:t>
            </a:r>
            <a:r>
              <a:rPr lang="en-GB" dirty="0">
                <a:solidFill>
                  <a:srgbClr val="000000"/>
                </a:solidFill>
              </a:rPr>
              <a:t> and JavaScript code.</a:t>
            </a:r>
          </a:p>
          <a:p>
            <a:pPr marL="457200" lvl="0" indent="-342900">
              <a:spcBef>
                <a:spcPts val="0"/>
              </a:spcBef>
              <a:spcAft>
                <a:spcPts val="600"/>
              </a:spcAft>
              <a:buClr>
                <a:srgbClr val="000000"/>
              </a:buClr>
              <a:buSzPts val="1800"/>
              <a:buChar char="●"/>
            </a:pPr>
            <a:r>
              <a:rPr lang="en-GB" dirty="0">
                <a:solidFill>
                  <a:srgbClr val="000000"/>
                </a:solidFill>
              </a:rPr>
              <a:t>If the input is not sanitized properly by the website, it is sent to other users’ browsers through the channel and gets executed by the browsers.</a:t>
            </a:r>
          </a:p>
          <a:p>
            <a:pPr marL="457200" lvl="0" indent="-342900">
              <a:spcBef>
                <a:spcPts val="0"/>
              </a:spcBef>
              <a:spcAft>
                <a:spcPts val="600"/>
              </a:spcAft>
              <a:buClr>
                <a:srgbClr val="000000"/>
              </a:buClr>
              <a:buSzPts val="1800"/>
              <a:buChar char="●"/>
            </a:pPr>
            <a:r>
              <a:rPr lang="en-GB" dirty="0">
                <a:solidFill>
                  <a:srgbClr val="000000"/>
                </a:solidFill>
              </a:rPr>
              <a:t>Browsers consider it like any other code coming from the website. Therefore, the code is given the same privileges as that from the website.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Damage Caused by XSS</a:t>
            </a:r>
          </a:p>
        </p:txBody>
      </p:sp>
      <p:sp>
        <p:nvSpPr>
          <p:cNvPr id="106" name="Shape 106"/>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DOM-based XSS:</a:t>
            </a:r>
            <a:r>
              <a:rPr lang="en-GB" dirty="0">
                <a:solidFill>
                  <a:srgbClr val="000000"/>
                </a:solidFill>
              </a:rPr>
              <a:t> JavaScript code can use DOM APIs to access the DOM nodes inside the hosting page. Therefore, the injected JavaScript code can make arbitrary changes to the page. Example: JavaScript code can change a news article page to something fake or change some pictures on the page.</a:t>
            </a:r>
          </a:p>
          <a:p>
            <a:pPr marL="0" lvl="0" indent="0">
              <a:spcBef>
                <a:spcPts val="0"/>
              </a:spcBef>
              <a:buNone/>
            </a:pPr>
            <a:r>
              <a:rPr lang="en-GB" u="sng" dirty="0">
                <a:solidFill>
                  <a:srgbClr val="000000"/>
                </a:solidFill>
              </a:rPr>
              <a:t>Spoofing requests</a:t>
            </a:r>
            <a:r>
              <a:rPr lang="en-GB" dirty="0">
                <a:solidFill>
                  <a:srgbClr val="000000"/>
                </a:solidFill>
              </a:rPr>
              <a:t>: The injected JavaScript code can send HTTP requests to the server on behalf of the user. (Discussed in later slides)</a:t>
            </a:r>
          </a:p>
          <a:p>
            <a:pPr marL="0" lvl="0" indent="0">
              <a:spcBef>
                <a:spcPts val="0"/>
              </a:spcBef>
              <a:buNone/>
            </a:pPr>
            <a:r>
              <a:rPr lang="en-GB" u="sng" dirty="0">
                <a:solidFill>
                  <a:srgbClr val="000000"/>
                </a:solidFill>
              </a:rPr>
              <a:t>Stealing information: </a:t>
            </a:r>
            <a:r>
              <a:rPr lang="en-GB" dirty="0">
                <a:solidFill>
                  <a:srgbClr val="000000"/>
                </a:solidFill>
              </a:rPr>
              <a:t>The injected JavaScript code can also steal victim’s private data including the session cookies, personal data displayed on the web page, data stored locally by the web application.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TotalTime>
  <Words>2276</Words>
  <Application>Microsoft Office PowerPoint</Application>
  <PresentationFormat>On-screen Show (16:9)</PresentationFormat>
  <Paragraphs>167</Paragraphs>
  <Slides>35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 Unicode MS</vt:lpstr>
      <vt:lpstr>Arial</vt:lpstr>
      <vt:lpstr>Courier New</vt:lpstr>
      <vt:lpstr>Simple Light</vt:lpstr>
      <vt:lpstr>Cross-Site Scripting Attack (XSS)</vt:lpstr>
      <vt:lpstr>Outline</vt:lpstr>
      <vt:lpstr>The Cross-Site Scripting Attack</vt:lpstr>
      <vt:lpstr>Types of XSS Attacks</vt:lpstr>
      <vt:lpstr>Non-persistent (Reflected) XSS Attack</vt:lpstr>
      <vt:lpstr>Non-persistent (Reflected) XSS Attack</vt:lpstr>
      <vt:lpstr>Persistent (Stored) XSS Attack</vt:lpstr>
      <vt:lpstr>Persistent (Stored) XSS Attack</vt:lpstr>
      <vt:lpstr>Damage Caused by XSS</vt:lpstr>
      <vt:lpstr>Environment Setup  </vt:lpstr>
      <vt:lpstr>Attack Surfaces for XSS attack</vt:lpstr>
      <vt:lpstr>XSS Attacks to Befriend with Others</vt:lpstr>
      <vt:lpstr>XSS Attacks to Befriend with Others</vt:lpstr>
      <vt:lpstr>XSS Attacks to Befriend with Others</vt:lpstr>
      <vt:lpstr>Construct an Add-friend Request </vt:lpstr>
      <vt:lpstr>Inject the Code Into a Profile</vt:lpstr>
      <vt:lpstr>XSS Attacks to Change Other People’s Profiles</vt:lpstr>
      <vt:lpstr>Captured HTTP Request</vt:lpstr>
      <vt:lpstr>Captured HTTP Request (continued)</vt:lpstr>
      <vt:lpstr>Construct the Malicious Ajax Request</vt:lpstr>
      <vt:lpstr>Construct the Malicious Ajax Request</vt:lpstr>
      <vt:lpstr>Inject the into Attacker’s Profile</vt:lpstr>
      <vt:lpstr>Self-Propagation XSS Worm</vt:lpstr>
      <vt:lpstr>Self -Propagation XSS Worm</vt:lpstr>
      <vt:lpstr>Self-Propagation XSS Worm</vt:lpstr>
      <vt:lpstr>Self-Propagation XSS Worm</vt:lpstr>
      <vt:lpstr>Self-Propagation XSS Worm </vt:lpstr>
      <vt:lpstr>Self-Propagation XSS Worm</vt:lpstr>
      <vt:lpstr>Self-Propagation XSS Worm: The Link Approach</vt:lpstr>
      <vt:lpstr>Countermeasures: the Filter Approach</vt:lpstr>
      <vt:lpstr>Countermeasures: The Encoding Approach</vt:lpstr>
      <vt:lpstr>Countermeasures: Elgg’s Approach</vt:lpstr>
      <vt:lpstr>Countermeasures taken by big IT companies</vt:lpstr>
      <vt:lpstr>Discussion Questions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Cross-Site Scripting Attack (XSS)</dc:title>
  <cp:lastModifiedBy>DU Yuefeng</cp:lastModifiedBy>
  <cp:revision>15</cp:revision>
  <dcterms:modified xsi:type="dcterms:W3CDTF">2021-04-10T09:23:39Z</dcterms:modified>
</cp:coreProperties>
</file>