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6" r:id="rId3"/>
    <p:sldId id="259" r:id="rId4"/>
    <p:sldId id="258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4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72E8E6A-8DD2-4E57-A068-DF3AC0543B58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2615599-C3A1-4E4F-B8FD-FD6A4AB386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ostock/d3/wiki/API--%E4%B8%AD%E6%96%87%E6%89%8B%E5%86%8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urd3js.com/wordpress/?p=2209" TargetMode="External"/><Relationship Id="rId2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2478" y="476672"/>
            <a:ext cx="7772400" cy="10556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数据</a:t>
            </a:r>
            <a:r>
              <a:rPr lang="zh-CN" altLang="en-US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可视化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344816" cy="489654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“大数据”在互联网行业指的是这样一种现象：互联网公司在日常运营中生成、累积的用户网络行为数据。这些数据的规模是如此庞大</a:t>
            </a:r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</a:rPr>
              <a:t>，以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至于不能用</a:t>
            </a:r>
            <a:r>
              <a:rPr lang="en-US" altLang="zh-CN" sz="2000" dirty="0">
                <a:latin typeface="Adobe 楷体 Std R" pitchFamily="18" charset="-122"/>
                <a:ea typeface="Adobe 楷体 Std R" pitchFamily="18" charset="-122"/>
              </a:rPr>
              <a:t>G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或</a:t>
            </a:r>
            <a:r>
              <a:rPr lang="en-US" altLang="zh-CN" sz="2000" dirty="0">
                <a:latin typeface="Adobe 楷体 Std R" pitchFamily="18" charset="-122"/>
                <a:ea typeface="Adobe 楷体 Std R" pitchFamily="18" charset="-122"/>
              </a:rPr>
              <a:t>T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来衡量</a:t>
            </a:r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2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2000" dirty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2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2000" dirty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2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</a:rPr>
              <a:t>在这样的背景下，人们如何更好的从这些庞大的数据中方便快捷的得到想要的信息？</a:t>
            </a:r>
            <a:endParaRPr lang="en-US" altLang="zh-CN" sz="2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2000" dirty="0"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762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000" cy="792088"/>
          </a:xfrm>
        </p:spPr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：绘制矩形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、添加画布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22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D3 </a:t>
            </a:r>
            <a:r>
              <a:rPr lang="zh-CN" altLang="en-US" sz="22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虽然没有明文规定一定要在 </a:t>
            </a:r>
            <a:r>
              <a:rPr lang="en-US" altLang="zh-CN" sz="22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SVG </a:t>
            </a:r>
            <a:r>
              <a:rPr lang="zh-CN" altLang="en-US" sz="22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中绘图，但是 </a:t>
            </a:r>
            <a:r>
              <a:rPr lang="en-US" altLang="zh-CN" sz="22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D3 </a:t>
            </a:r>
            <a:r>
              <a:rPr lang="zh-CN" altLang="en-US" sz="22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提供了众多的 </a:t>
            </a:r>
            <a:r>
              <a:rPr lang="en-US" altLang="zh-CN" sz="22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SVG </a:t>
            </a:r>
            <a:r>
              <a:rPr lang="zh-CN" altLang="en-US" sz="22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图形的生成器，它们都是只支持 </a:t>
            </a:r>
            <a:r>
              <a:rPr lang="en-US" altLang="zh-CN" sz="22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SVG </a:t>
            </a:r>
            <a:r>
              <a:rPr lang="zh-CN" altLang="en-US" sz="22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的。因此，</a:t>
            </a:r>
            <a:r>
              <a:rPr lang="zh-CN" altLang="en-US" sz="2200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建议使用 </a:t>
            </a:r>
            <a:r>
              <a:rPr lang="en-US" altLang="zh-CN" sz="2200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SVG </a:t>
            </a:r>
            <a:r>
              <a:rPr lang="zh-CN" altLang="en-US" sz="2200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画布。</a:t>
            </a:r>
            <a:endParaRPr lang="en-US" altLang="zh-CN" sz="2200" dirty="0" smtClean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、绘制矩形</a:t>
            </a:r>
            <a:r>
              <a:rPr lang="en-US" altLang="zh-CN" dirty="0" err="1">
                <a:latin typeface="Adobe 楷体 Std R" pitchFamily="18" charset="-122"/>
                <a:ea typeface="Adobe 楷体 Std R" pitchFamily="18" charset="-122"/>
              </a:rPr>
              <a:t>rect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zh-CN" altLang="en-US" sz="22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矩形的属性，常用的有四个：</a:t>
            </a:r>
          </a:p>
          <a:p>
            <a:pPr marL="800100" lvl="2" indent="0">
              <a:buNone/>
            </a:pP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x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：矩形左上角的 </a:t>
            </a: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x 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坐标 （正方向？）</a:t>
            </a:r>
          </a:p>
          <a:p>
            <a:pPr marL="800100" lvl="2" indent="0">
              <a:buNone/>
            </a:pP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y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：矩形左上角的 </a:t>
            </a: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y 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坐标</a:t>
            </a:r>
          </a:p>
          <a:p>
            <a:pPr marL="800100" lvl="2" indent="0">
              <a:buNone/>
            </a:pP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width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：矩形的宽度</a:t>
            </a:r>
          </a:p>
          <a:p>
            <a:pPr marL="800100" lvl="2" indent="0">
              <a:buNone/>
            </a:pP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height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：矩形的高度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2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0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/>
              <a:t>比例尺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用数值的大小来代表像素不是一种好办法</a:t>
            </a:r>
            <a:r>
              <a:rPr lang="en-US" altLang="zh-CN" sz="2400" dirty="0" smtClean="0">
                <a:latin typeface="Adobe 楷体 Std R" pitchFamily="18" charset="-122"/>
                <a:ea typeface="Adobe 楷体 Std R" pitchFamily="18" charset="-122"/>
              </a:rPr>
              <a:t>-</a:t>
            </a:r>
            <a:r>
              <a:rPr lang="en-US" altLang="zh-CN" sz="2400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</a:t>
            </a:r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比例尺</a:t>
            </a: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var</a:t>
            </a: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 dataset_1 = [ 2.5 , 2.1 , 1.7 , 1.3 , 0.9 ];  --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没有</a:t>
            </a: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2.5px</a:t>
            </a:r>
          </a:p>
          <a:p>
            <a:pPr marL="400050" lvl="1" indent="0">
              <a:buNone/>
            </a:pPr>
            <a:r>
              <a:rPr lang="en-US" altLang="zh-CN" sz="1800" dirty="0" err="1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var</a:t>
            </a: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 dataset_2 = [ 2500, 2100, 1700, 1300, 900 ]; --2500px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也不现</a:t>
            </a:r>
            <a:r>
              <a:rPr lang="zh-CN" altLang="en-US" sz="18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实</a:t>
            </a:r>
            <a:endParaRPr lang="en-US" altLang="zh-CN" sz="1800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2400" dirty="0">
                <a:latin typeface="Adobe 楷体 Std R" pitchFamily="18" charset="-122"/>
                <a:ea typeface="Adobe 楷体 Std R" pitchFamily="18" charset="-122"/>
              </a:rPr>
              <a:t>比例尺？一种计算关系，与数学中的函数相似</a:t>
            </a:r>
            <a:endParaRPr lang="en-US" altLang="zh-CN" sz="2400" dirty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将某一区域的值映射到另一区域，其大小关系不变。这就是比例尺（</a:t>
            </a: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Scale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）。</a:t>
            </a:r>
            <a:endParaRPr lang="en-US" altLang="zh-CN" sz="1800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两个概念：</a:t>
            </a: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domain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（定义域），</a:t>
            </a: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range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（值域）</a:t>
            </a:r>
            <a:endParaRPr lang="en-US" altLang="zh-CN" sz="1800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lvl="1" indent="-342900">
              <a:buFont typeface="Wingdings 2"/>
              <a:buChar char=""/>
            </a:pPr>
            <a:r>
              <a:rPr lang="zh-CN" altLang="en-US" sz="2400" dirty="0">
                <a:latin typeface="Adobe 楷体 Std R" pitchFamily="18" charset="-122"/>
                <a:ea typeface="Adobe 楷体 Std R" pitchFamily="18" charset="-122"/>
              </a:rPr>
              <a:t>比例尺有哪些？</a:t>
            </a:r>
            <a:endParaRPr lang="en-US" altLang="zh-CN" sz="2400" dirty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D3</a:t>
            </a:r>
            <a:r>
              <a:rPr lang="zh-CN" altLang="en-US" sz="1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提供多种比例尺，常用的两种：</a:t>
            </a:r>
            <a:endParaRPr lang="en-US" altLang="zh-CN" sz="1800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2" indent="0">
              <a:buNone/>
            </a:pPr>
            <a:r>
              <a:rPr lang="zh-CN" altLang="en-US" sz="1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线</a:t>
            </a:r>
            <a:r>
              <a:rPr lang="zh-CN" altLang="en-US" sz="1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性比例尺：</a:t>
            </a:r>
            <a:r>
              <a:rPr lang="en-US" altLang="zh-CN" sz="1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d3.scale.linear()</a:t>
            </a:r>
          </a:p>
          <a:p>
            <a:pPr marL="800100" lvl="2" indent="0">
              <a:buNone/>
            </a:pPr>
            <a:r>
              <a:rPr lang="zh-CN" altLang="en-US" sz="1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序数比例尺：</a:t>
            </a:r>
            <a:r>
              <a:rPr lang="en-US" altLang="zh-CN" sz="1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d3.scale.ordinal()</a:t>
            </a:r>
          </a:p>
        </p:txBody>
      </p:sp>
    </p:spTree>
    <p:extLst>
      <p:ext uri="{BB962C8B-B14F-4D97-AF65-F5344CB8AC3E}">
        <p14:creationId xmlns:p14="http://schemas.microsoft.com/office/powerpoint/2010/main" val="40651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60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：坐标轴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500" dirty="0">
                <a:latin typeface="+mj-ea"/>
                <a:ea typeface="+mj-ea"/>
              </a:rPr>
              <a:t>坐标轴由什么构成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在 </a:t>
            </a:r>
            <a:r>
              <a:rPr lang="en-US" altLang="zh-CN" sz="2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SVG </a:t>
            </a:r>
            <a:r>
              <a:rPr lang="zh-CN" altLang="en-US" sz="2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画布的预定义元素里，有六种基本图形：</a:t>
            </a:r>
          </a:p>
          <a:p>
            <a:pPr marL="400050" lvl="1" indent="0">
              <a:buNone/>
            </a:pPr>
            <a:r>
              <a:rPr lang="zh-CN" altLang="en-US" sz="2600" dirty="0">
                <a:latin typeface="Adobe 楷体 Std R" pitchFamily="18" charset="-122"/>
                <a:ea typeface="Adobe 楷体 Std R" pitchFamily="18" charset="-122"/>
              </a:rPr>
              <a:t>矩形 </a:t>
            </a:r>
            <a:r>
              <a:rPr lang="en-US" altLang="zh-CN" sz="2600" dirty="0">
                <a:latin typeface="Adobe 楷体 Std R" pitchFamily="18" charset="-122"/>
                <a:ea typeface="Adobe 楷体 Std R" pitchFamily="18" charset="-122"/>
              </a:rPr>
              <a:t>&lt;</a:t>
            </a:r>
            <a:r>
              <a:rPr lang="en-US" altLang="zh-CN" sz="2600" dirty="0" err="1">
                <a:latin typeface="Adobe 楷体 Std R" pitchFamily="18" charset="-122"/>
                <a:ea typeface="Adobe 楷体 Std R" pitchFamily="18" charset="-122"/>
              </a:rPr>
              <a:t>rect</a:t>
            </a:r>
            <a:r>
              <a:rPr lang="en-US" altLang="zh-CN" sz="2600" dirty="0">
                <a:latin typeface="Adobe 楷体 Std R" pitchFamily="18" charset="-122"/>
                <a:ea typeface="Adobe 楷体 Std R" pitchFamily="18" charset="-122"/>
              </a:rPr>
              <a:t>&gt;</a:t>
            </a:r>
          </a:p>
          <a:p>
            <a:pPr marL="400050" lvl="1" indent="0">
              <a:buNone/>
            </a:pPr>
            <a:r>
              <a:rPr lang="zh-CN" altLang="en-US" sz="2600" dirty="0">
                <a:latin typeface="Adobe 楷体 Std R" pitchFamily="18" charset="-122"/>
                <a:ea typeface="Adobe 楷体 Std R" pitchFamily="18" charset="-122"/>
              </a:rPr>
              <a:t>圆形 </a:t>
            </a:r>
            <a:r>
              <a:rPr lang="en-US" altLang="zh-CN" sz="2600" dirty="0">
                <a:latin typeface="Adobe 楷体 Std R" pitchFamily="18" charset="-122"/>
                <a:ea typeface="Adobe 楷体 Std R" pitchFamily="18" charset="-122"/>
              </a:rPr>
              <a:t>&lt;circle&gt;</a:t>
            </a:r>
          </a:p>
          <a:p>
            <a:pPr marL="400050" lvl="1" indent="0">
              <a:buNone/>
            </a:pPr>
            <a:r>
              <a:rPr lang="zh-CN" altLang="en-US" sz="2600" dirty="0">
                <a:latin typeface="Adobe 楷体 Std R" pitchFamily="18" charset="-122"/>
                <a:ea typeface="Adobe 楷体 Std R" pitchFamily="18" charset="-122"/>
              </a:rPr>
              <a:t>椭圆 </a:t>
            </a:r>
            <a:r>
              <a:rPr lang="en-US" altLang="zh-CN" sz="2600" dirty="0">
                <a:latin typeface="Adobe 楷体 Std R" pitchFamily="18" charset="-122"/>
                <a:ea typeface="Adobe 楷体 Std R" pitchFamily="18" charset="-122"/>
              </a:rPr>
              <a:t>&lt;ellipse&gt;</a:t>
            </a:r>
          </a:p>
          <a:p>
            <a:pPr marL="400050" lvl="1" indent="0">
              <a:buNone/>
            </a:pPr>
            <a:r>
              <a:rPr lang="zh-CN" altLang="en-US" sz="2600" dirty="0">
                <a:latin typeface="Adobe 楷体 Std R" pitchFamily="18" charset="-122"/>
                <a:ea typeface="Adobe 楷体 Std R" pitchFamily="18" charset="-122"/>
              </a:rPr>
              <a:t>线段 </a:t>
            </a:r>
            <a:r>
              <a:rPr lang="en-US" altLang="zh-CN" sz="2600" dirty="0">
                <a:latin typeface="Adobe 楷体 Std R" pitchFamily="18" charset="-122"/>
                <a:ea typeface="Adobe 楷体 Std R" pitchFamily="18" charset="-122"/>
              </a:rPr>
              <a:t>&lt;line&gt;</a:t>
            </a:r>
          </a:p>
          <a:p>
            <a:pPr marL="400050" lvl="1" indent="0">
              <a:buNone/>
            </a:pPr>
            <a:r>
              <a:rPr lang="zh-CN" altLang="en-US" sz="2600" dirty="0">
                <a:latin typeface="Adobe 楷体 Std R" pitchFamily="18" charset="-122"/>
                <a:ea typeface="Adobe 楷体 Std R" pitchFamily="18" charset="-122"/>
              </a:rPr>
              <a:t>折线 </a:t>
            </a:r>
            <a:r>
              <a:rPr lang="en-US" altLang="zh-CN" sz="2600" dirty="0">
                <a:latin typeface="Adobe 楷体 Std R" pitchFamily="18" charset="-122"/>
                <a:ea typeface="Adobe 楷体 Std R" pitchFamily="18" charset="-122"/>
              </a:rPr>
              <a:t>&lt;polyline&gt;</a:t>
            </a:r>
          </a:p>
          <a:p>
            <a:pPr marL="400050" lvl="1" indent="0">
              <a:buNone/>
            </a:pPr>
            <a:r>
              <a:rPr lang="zh-CN" altLang="en-US" sz="2600" dirty="0">
                <a:latin typeface="Adobe 楷体 Std R" pitchFamily="18" charset="-122"/>
                <a:ea typeface="Adobe 楷体 Std R" pitchFamily="18" charset="-122"/>
              </a:rPr>
              <a:t>多边形 </a:t>
            </a:r>
            <a:r>
              <a:rPr lang="en-US" altLang="zh-CN" sz="2600" dirty="0">
                <a:latin typeface="Adobe 楷体 Std R" pitchFamily="18" charset="-122"/>
                <a:ea typeface="Adobe 楷体 Std R" pitchFamily="18" charset="-122"/>
              </a:rPr>
              <a:t>&lt;polygon&gt;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另</a:t>
            </a:r>
            <a:r>
              <a:rPr lang="zh-CN" altLang="en-US" sz="2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外，还有一种比较特殊，也是功能最强的元素：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   </a:t>
            </a:r>
            <a:r>
              <a:rPr lang="zh-CN" altLang="en-US" sz="2600" dirty="0" smtClean="0">
                <a:latin typeface="Adobe 楷体 Std R" pitchFamily="18" charset="-122"/>
                <a:ea typeface="Adobe 楷体 Std R" pitchFamily="18" charset="-122"/>
              </a:rPr>
              <a:t>路</a:t>
            </a:r>
            <a:r>
              <a:rPr lang="zh-CN" altLang="en-US" sz="2600" dirty="0">
                <a:latin typeface="Adobe 楷体 Std R" pitchFamily="18" charset="-122"/>
                <a:ea typeface="Adobe 楷体 Std R" pitchFamily="18" charset="-122"/>
              </a:rPr>
              <a:t>径 </a:t>
            </a:r>
            <a:r>
              <a:rPr lang="en-US" altLang="zh-CN" sz="2600" dirty="0">
                <a:latin typeface="Adobe 楷体 Std R" pitchFamily="18" charset="-122"/>
                <a:ea typeface="Adobe 楷体 Std R" pitchFamily="18" charset="-122"/>
              </a:rPr>
              <a:t>&lt;path&gt;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显</a:t>
            </a:r>
            <a:r>
              <a:rPr lang="zh-CN" altLang="en-US" sz="2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然，这里面没有坐标轴 </a:t>
            </a:r>
            <a:r>
              <a:rPr lang="en-US" altLang="zh-CN" sz="2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&lt;axis&gt;</a:t>
            </a:r>
            <a:r>
              <a:rPr lang="zh-CN" altLang="en-US" sz="28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 这种元</a:t>
            </a:r>
            <a:r>
              <a:rPr lang="zh-CN" altLang="en-US" sz="28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素</a:t>
            </a:r>
            <a:endParaRPr lang="en-US" altLang="zh-CN" sz="28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 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   </a:t>
            </a:r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需要用其他元素来组</a:t>
            </a:r>
            <a:r>
              <a:rPr lang="zh-CN" altLang="en-US" sz="2800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合成坐标轴</a:t>
            </a:r>
          </a:p>
        </p:txBody>
      </p:sp>
    </p:spTree>
    <p:extLst>
      <p:ext uri="{BB962C8B-B14F-4D97-AF65-F5344CB8AC3E}">
        <p14:creationId xmlns:p14="http://schemas.microsoft.com/office/powerpoint/2010/main" val="39781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0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zh-CN" altLang="en-US" dirty="0"/>
              <a:t>会</a:t>
            </a:r>
            <a:r>
              <a:rPr lang="zh-CN" altLang="en-US" dirty="0" smtClean="0"/>
              <a:t>动的图表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76064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500" dirty="0" smtClean="0">
                <a:latin typeface="Adobe 楷体 Std R" pitchFamily="18" charset="-122"/>
                <a:ea typeface="Adobe 楷体 Std R" pitchFamily="18" charset="-122"/>
              </a:rPr>
              <a:t>动态的图表</a:t>
            </a:r>
            <a:r>
              <a:rPr lang="en-US" altLang="zh-CN" sz="3500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</a:t>
            </a:r>
            <a:r>
              <a:rPr lang="zh-CN" altLang="en-US" sz="3500" dirty="0" smtClean="0">
                <a:latin typeface="Adobe 楷体 Std R" pitchFamily="18" charset="-122"/>
                <a:ea typeface="Adobe 楷体 Std R" pitchFamily="18" charset="-122"/>
              </a:rPr>
              <a:t>一定时间内有所变化</a:t>
            </a:r>
            <a:endParaRPr lang="en-US" altLang="zh-CN" sz="3500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3500" dirty="0">
                <a:latin typeface="Adobe 楷体 Std R" pitchFamily="18" charset="-122"/>
                <a:ea typeface="Adobe 楷体 Std R" pitchFamily="18" charset="-122"/>
              </a:rPr>
              <a:t>实</a:t>
            </a:r>
            <a:r>
              <a:rPr lang="zh-CN" altLang="en-US" sz="3500" dirty="0" smtClean="0">
                <a:latin typeface="Adobe 楷体 Std R" pitchFamily="18" charset="-122"/>
                <a:ea typeface="Adobe 楷体 Std R" pitchFamily="18" charset="-122"/>
              </a:rPr>
              <a:t>现动态的方法</a:t>
            </a:r>
            <a:r>
              <a:rPr lang="en-US" altLang="zh-CN" sz="3500" dirty="0" smtClean="0">
                <a:latin typeface="Adobe 楷体 Std R" pitchFamily="18" charset="-122"/>
                <a:ea typeface="Adobe 楷体 Std R" pitchFamily="18" charset="-122"/>
              </a:rPr>
              <a:t>:</a:t>
            </a:r>
          </a:p>
          <a:p>
            <a:pPr marL="400050" lvl="1" indent="0">
              <a:buNone/>
            </a:pPr>
            <a:r>
              <a:rPr lang="en-US" altLang="zh-CN" sz="3500" b="1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transition</a:t>
            </a:r>
            <a:r>
              <a:rPr lang="en-US" altLang="zh-CN" sz="3500" b="1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()</a:t>
            </a:r>
            <a:r>
              <a:rPr lang="zh-CN" altLang="en-US" sz="35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启</a:t>
            </a:r>
            <a:r>
              <a:rPr lang="zh-CN" altLang="en-US" sz="35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动过渡效果</a:t>
            </a:r>
          </a:p>
          <a:p>
            <a:pPr marL="400050" lvl="1" indent="0">
              <a:buNone/>
            </a:pPr>
            <a:r>
              <a:rPr lang="en-US" altLang="zh-CN" sz="3500" b="1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duration</a:t>
            </a:r>
            <a:r>
              <a:rPr lang="en-US" altLang="zh-CN" sz="3500" b="1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()</a:t>
            </a:r>
            <a:r>
              <a:rPr lang="zh-CN" altLang="en-US" sz="35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指</a:t>
            </a:r>
            <a:r>
              <a:rPr lang="zh-CN" altLang="en-US" sz="35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定过渡的持续时间，单位为毫秒</a:t>
            </a:r>
          </a:p>
          <a:p>
            <a:pPr marL="400050" lvl="1" indent="0">
              <a:buNone/>
            </a:pPr>
            <a:r>
              <a:rPr lang="en-US" altLang="zh-CN" sz="3500" b="1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ease</a:t>
            </a:r>
            <a:r>
              <a:rPr lang="en-US" altLang="zh-CN" sz="3500" b="1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()</a:t>
            </a:r>
            <a:r>
              <a:rPr lang="zh-CN" altLang="en-US" sz="35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指</a:t>
            </a:r>
            <a:r>
              <a:rPr lang="zh-CN" altLang="en-US" sz="35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定过渡的方式，</a:t>
            </a:r>
            <a:r>
              <a:rPr lang="zh-CN" altLang="en-US" sz="3500" dirty="0">
                <a:latin typeface="Adobe 楷体 Std R" pitchFamily="18" charset="-122"/>
                <a:ea typeface="Adobe 楷体 Std R" pitchFamily="18" charset="-122"/>
              </a:rPr>
              <a:t>常用的有：</a:t>
            </a:r>
          </a:p>
          <a:p>
            <a:pPr marL="800100" lvl="2" indent="0">
              <a:buNone/>
            </a:pPr>
            <a:r>
              <a:rPr lang="en-US" altLang="zh-CN" sz="3500" dirty="0">
                <a:latin typeface="Adobe 楷体 Std R" pitchFamily="18" charset="-122"/>
                <a:ea typeface="Adobe 楷体 Std R" pitchFamily="18" charset="-122"/>
              </a:rPr>
              <a:t>linear</a:t>
            </a:r>
            <a:r>
              <a:rPr lang="zh-CN" altLang="en-US" sz="3500" dirty="0">
                <a:latin typeface="Adobe 楷体 Std R" pitchFamily="18" charset="-122"/>
                <a:ea typeface="Adobe 楷体 Std R" pitchFamily="18" charset="-122"/>
              </a:rPr>
              <a:t>：普通的线性变化</a:t>
            </a:r>
          </a:p>
          <a:p>
            <a:pPr marL="800100" lvl="2" indent="0">
              <a:buNone/>
            </a:pPr>
            <a:r>
              <a:rPr lang="en-US" altLang="zh-CN" sz="3500" dirty="0">
                <a:latin typeface="Adobe 楷体 Std R" pitchFamily="18" charset="-122"/>
                <a:ea typeface="Adobe 楷体 Std R" pitchFamily="18" charset="-122"/>
              </a:rPr>
              <a:t>circle</a:t>
            </a:r>
            <a:r>
              <a:rPr lang="zh-CN" altLang="en-US" sz="3500" dirty="0">
                <a:latin typeface="Adobe 楷体 Std R" pitchFamily="18" charset="-122"/>
                <a:ea typeface="Adobe 楷体 Std R" pitchFamily="18" charset="-122"/>
              </a:rPr>
              <a:t>：慢慢地到达变换的最终状态</a:t>
            </a:r>
          </a:p>
          <a:p>
            <a:pPr marL="800100" lvl="2" indent="0">
              <a:buNone/>
            </a:pPr>
            <a:r>
              <a:rPr lang="en-US" altLang="zh-CN" sz="3500" dirty="0">
                <a:latin typeface="Adobe 楷体 Std R" pitchFamily="18" charset="-122"/>
                <a:ea typeface="Adobe 楷体 Std R" pitchFamily="18" charset="-122"/>
              </a:rPr>
              <a:t>elastic</a:t>
            </a:r>
            <a:r>
              <a:rPr lang="zh-CN" altLang="en-US" sz="3500" dirty="0">
                <a:latin typeface="Adobe 楷体 Std R" pitchFamily="18" charset="-122"/>
                <a:ea typeface="Adobe 楷体 Std R" pitchFamily="18" charset="-122"/>
              </a:rPr>
              <a:t>：带有弹跳的到达最终状态</a:t>
            </a:r>
          </a:p>
          <a:p>
            <a:pPr marL="800100" lvl="2" indent="0">
              <a:buNone/>
            </a:pPr>
            <a:r>
              <a:rPr lang="en-US" altLang="zh-CN" sz="3500" dirty="0">
                <a:latin typeface="Adobe 楷体 Std R" pitchFamily="18" charset="-122"/>
                <a:ea typeface="Adobe 楷体 Std R" pitchFamily="18" charset="-122"/>
              </a:rPr>
              <a:t>bounce</a:t>
            </a:r>
            <a:r>
              <a:rPr lang="zh-CN" altLang="en-US" sz="3500" dirty="0">
                <a:latin typeface="Adobe 楷体 Std R" pitchFamily="18" charset="-122"/>
                <a:ea typeface="Adobe 楷体 Std R" pitchFamily="18" charset="-122"/>
              </a:rPr>
              <a:t>：在最终状态处弹跳几次</a:t>
            </a:r>
          </a:p>
          <a:p>
            <a:pPr marL="800100" lvl="2" indent="0">
              <a:buNone/>
            </a:pPr>
            <a:r>
              <a:rPr lang="zh-CN" altLang="en-US" sz="3500" dirty="0">
                <a:latin typeface="Adobe 楷体 Std R" pitchFamily="18" charset="-122"/>
                <a:ea typeface="Adobe 楷体 Std R" pitchFamily="18" charset="-122"/>
              </a:rPr>
              <a:t>调用时，格式形如： </a:t>
            </a:r>
            <a:r>
              <a:rPr lang="en-US" altLang="zh-CN" sz="3500" dirty="0">
                <a:latin typeface="Adobe 楷体 Std R" pitchFamily="18" charset="-122"/>
                <a:ea typeface="Adobe 楷体 Std R" pitchFamily="18" charset="-122"/>
              </a:rPr>
              <a:t>ease(“bounce”)</a:t>
            </a:r>
            <a:r>
              <a:rPr lang="zh-CN" altLang="en-US" sz="3500" dirty="0" smtClean="0"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35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3500" b="1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delay</a:t>
            </a:r>
            <a:r>
              <a:rPr lang="en-US" altLang="zh-CN" sz="3500" b="1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()</a:t>
            </a:r>
            <a:r>
              <a:rPr lang="zh-CN" altLang="en-US" sz="35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指</a:t>
            </a:r>
            <a:r>
              <a:rPr lang="zh-CN" altLang="en-US" sz="35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定延迟的时间，表示一定时间后才开始转变，单位同样为毫秒。此函数可以对整体指定延迟，也可以对个别指定延迟。</a:t>
            </a:r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42463"/>
            <a:ext cx="6120680" cy="1171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14038"/>
            <a:ext cx="4680520" cy="26642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000" cy="64807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知识点</a:t>
            </a:r>
            <a:r>
              <a:rPr lang="en-US" altLang="zh-CN" sz="3600" dirty="0" smtClean="0"/>
              <a:t>8</a:t>
            </a:r>
            <a:r>
              <a:rPr lang="zh-CN" altLang="en-US" sz="3600" dirty="0"/>
              <a:t>：</a:t>
            </a:r>
            <a:r>
              <a:rPr lang="zh-CN" altLang="en-US" sz="3600" b="1" dirty="0" smtClean="0"/>
              <a:t>理解</a:t>
            </a:r>
            <a:r>
              <a:rPr lang="en-US" altLang="zh-CN" sz="3600" b="1" dirty="0" smtClean="0"/>
              <a:t>Update</a:t>
            </a:r>
            <a:r>
              <a:rPr lang="zh-CN" altLang="en-US" sz="3600" b="1" dirty="0" smtClean="0"/>
              <a:t>、</a:t>
            </a:r>
            <a:r>
              <a:rPr lang="en-US" altLang="zh-CN" sz="3600" b="1" dirty="0" smtClean="0"/>
              <a:t>Enter</a:t>
            </a:r>
            <a:r>
              <a:rPr lang="zh-CN" altLang="en-US" sz="3600" b="1" dirty="0" smtClean="0"/>
              <a:t>、</a:t>
            </a:r>
            <a:r>
              <a:rPr lang="en-US" altLang="zh-CN" sz="3600" b="1" dirty="0" smtClean="0"/>
              <a:t>Exit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dobe 楷体 Std R" pitchFamily="18" charset="-122"/>
                <a:ea typeface="Adobe 楷体 Std R" pitchFamily="18" charset="-122"/>
              </a:rPr>
              <a:t>Update</a:t>
            </a:r>
            <a:r>
              <a:rPr lang="zh-CN" altLang="en-US" sz="2400" dirty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2400" dirty="0">
                <a:latin typeface="Adobe 楷体 Std R" pitchFamily="18" charset="-122"/>
                <a:ea typeface="Adobe 楷体 Std R" pitchFamily="18" charset="-122"/>
              </a:rPr>
              <a:t>Enter</a:t>
            </a:r>
            <a:r>
              <a:rPr lang="zh-CN" altLang="en-US" sz="2400" dirty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2400" dirty="0">
                <a:latin typeface="Adobe 楷体 Std R" pitchFamily="18" charset="-122"/>
                <a:ea typeface="Adobe 楷体 Std R" pitchFamily="18" charset="-122"/>
              </a:rPr>
              <a:t>Exit </a:t>
            </a:r>
            <a:r>
              <a:rPr lang="zh-CN" altLang="en-US" sz="2400" dirty="0">
                <a:latin typeface="Adobe 楷体 Std R" pitchFamily="18" charset="-122"/>
                <a:ea typeface="Adobe 楷体 Std R" pitchFamily="18" charset="-122"/>
              </a:rPr>
              <a:t>是 </a:t>
            </a:r>
            <a:r>
              <a:rPr lang="en-US" altLang="zh-CN" sz="2400" dirty="0">
                <a:latin typeface="Adobe 楷体 Std R" pitchFamily="18" charset="-122"/>
                <a:ea typeface="Adobe 楷体 Std R" pitchFamily="18" charset="-122"/>
              </a:rPr>
              <a:t>D3 </a:t>
            </a:r>
            <a:r>
              <a:rPr lang="zh-CN" altLang="en-US" sz="2400" dirty="0">
                <a:latin typeface="Adobe 楷体 Std R" pitchFamily="18" charset="-122"/>
                <a:ea typeface="Adobe 楷体 Std R" pitchFamily="18" charset="-122"/>
              </a:rPr>
              <a:t>中三个非常重要的概念，它处理的是当选择集和数据的数量关系不确定的情况</a:t>
            </a:r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请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大家记住：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update 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部分的处理办法一般是：更新属性值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enter 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部分的处理办法一般是：添加元素后，赋予属性值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exit 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部分的处理办法一般是：删除元素（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remove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607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：交互式操作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on(string , function)</a:t>
            </a:r>
          </a:p>
          <a:p>
            <a:pPr marL="400050" lvl="1" indent="0">
              <a:buNone/>
            </a:pPr>
            <a:r>
              <a:rPr lang="en-US" altLang="zh-CN" dirty="0">
                <a:latin typeface="Adobe 楷体 Std R" pitchFamily="18" charset="-122"/>
                <a:ea typeface="Adobe 楷体 Std R" pitchFamily="18" charset="-122"/>
              </a:rPr>
              <a:t>s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tring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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监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听的事件（鼠标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7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，键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盘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3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，触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屏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3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）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  <a:sym typeface="Wingdings" pitchFamily="2" charset="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f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unction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响应的内容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3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0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10:</a:t>
            </a:r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Adobe 楷体 Std R" pitchFamily="18" charset="-122"/>
                <a:ea typeface="Adobe 楷体 Std R" pitchFamily="18" charset="-122"/>
              </a:rPr>
              <a:t>如何理解布局</a:t>
            </a:r>
          </a:p>
          <a:p>
            <a:pPr marL="400050" lvl="1" indent="0">
              <a:buNone/>
            </a:pPr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</a:rPr>
              <a:t>布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局的作用是：将</a:t>
            </a:r>
            <a:r>
              <a:rPr lang="zh-CN" altLang="en-US" sz="2000" b="1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不适合用于绘图的数据</a:t>
            </a:r>
            <a:r>
              <a:rPr lang="zh-CN" altLang="en-US" sz="2000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转换成了</a:t>
            </a:r>
            <a:r>
              <a:rPr lang="zh-CN" altLang="en-US" sz="2000" b="1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适合用于绘图的数</a:t>
            </a:r>
            <a:r>
              <a:rPr lang="zh-CN" altLang="en-US" sz="2000" b="1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据</a:t>
            </a:r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</a:rPr>
              <a:t>（即计算出适合于作图的数据）</a:t>
            </a:r>
            <a:r>
              <a:rPr lang="en-US" altLang="zh-CN" sz="2000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</a:t>
            </a:r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数据转换</a:t>
            </a:r>
            <a:endParaRPr lang="en-US" altLang="zh-CN" sz="2000" dirty="0" smtClean="0">
              <a:latin typeface="Adobe 楷体 Std R" pitchFamily="18" charset="-122"/>
              <a:ea typeface="Adobe 楷体 Std R" pitchFamily="18" charset="-122"/>
              <a:sym typeface="Wingdings" pitchFamily="2" charset="2"/>
            </a:endParaRPr>
          </a:p>
          <a:p>
            <a:r>
              <a:rPr lang="zh-CN" altLang="en-US" sz="2800" b="1" dirty="0">
                <a:latin typeface="Adobe 楷体 Std R" pitchFamily="18" charset="-122"/>
                <a:ea typeface="Adobe 楷体 Std R" pitchFamily="18" charset="-122"/>
              </a:rPr>
              <a:t>布局有哪些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D3 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总共提供了 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12 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个布局：饼状图（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Pie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）、力导向图（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Force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）、弦图（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Chord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）、树状图（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Tree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）、集群图（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Cluster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）、捆图（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Bundle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）、打包图 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Pack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）、直方图（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Histogram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）、分区图（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Partition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）、堆栈图（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Stack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）、矩阵树图（</a:t>
            </a:r>
            <a:r>
              <a:rPr lang="en-US" altLang="zh-CN" sz="2000" dirty="0" err="1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Treemap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）、层级图 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Hierarchy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）。</a:t>
            </a:r>
            <a:b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</a:b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12 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个布局中，层级图（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Hierarchy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）不能直接使用。集群图、打包图、分区图、树状图、矩阵树图是由层级图扩展来的。如此一来，能够使用的布局是 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11 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个（有 </a:t>
            </a:r>
            <a:r>
              <a:rPr lang="en-US" altLang="zh-CN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5 </a:t>
            </a:r>
            <a:r>
              <a:rPr lang="zh-CN" altLang="en-US" sz="20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个是由层级图扩展而来）。这些布局的作用都是将某种数据转换成另一种数据，而转换后的数据是利于可视化的</a:t>
            </a:r>
            <a:r>
              <a:rPr lang="zh-CN" altLang="en-US" sz="20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20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endParaRPr lang="en-US" altLang="zh-CN" sz="2000" b="1" dirty="0" smtClean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千</a:t>
            </a:r>
            <a:r>
              <a:rPr lang="zh-CN" altLang="en-US" sz="2000" b="1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万记住：布局不是要直接绘图，而是为了得到绘图所需的数据。</a:t>
            </a:r>
          </a:p>
        </p:txBody>
      </p:sp>
    </p:spTree>
    <p:extLst>
      <p:ext uri="{BB962C8B-B14F-4D97-AF65-F5344CB8AC3E}">
        <p14:creationId xmlns:p14="http://schemas.microsoft.com/office/powerpoint/2010/main" val="33438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542" y="116632"/>
            <a:ext cx="77760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10:</a:t>
            </a:r>
            <a:r>
              <a:rPr lang="zh-CN" altLang="en-US" dirty="0"/>
              <a:t>布局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如</a:t>
            </a: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果希望开发脑海中任意想象到的图</a:t>
            </a:r>
            <a:r>
              <a:rPr lang="zh-CN" altLang="en-US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表</a:t>
            </a:r>
            <a:r>
              <a:rPr lang="en-US" altLang="zh-CN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</a:t>
            </a: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选择 </a:t>
            </a:r>
            <a:r>
              <a:rPr lang="en-US" altLang="zh-CN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D3</a:t>
            </a:r>
            <a:endParaRPr lang="zh-CN" altLang="en-US" sz="2400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如</a:t>
            </a: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果希望开发几种固定种类的、十分大众化的图</a:t>
            </a:r>
            <a:r>
              <a:rPr lang="zh-CN" altLang="en-US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表</a:t>
            </a:r>
            <a:r>
              <a:rPr lang="en-US" altLang="zh-CN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</a:t>
            </a: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选择 </a:t>
            </a:r>
            <a:r>
              <a:rPr lang="en-US" altLang="zh-CN" sz="2400" dirty="0" err="1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Highcharts</a:t>
            </a: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2400" dirty="0" err="1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Echarts</a:t>
            </a:r>
            <a:r>
              <a:rPr lang="en-US" altLang="zh-CN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等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398200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60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绘制饼图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布局（数据转换）</a:t>
            </a: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r>
              <a:rPr lang="en-US" altLang="zh-CN" sz="2400" dirty="0" smtClean="0"/>
              <a:t>	d3.layout.pie()</a:t>
            </a:r>
          </a:p>
          <a:p>
            <a:pPr marL="0" indent="0">
              <a:buNone/>
            </a:pPr>
            <a:endParaRPr lang="en-US" altLang="zh-CN" sz="2400" dirty="0"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生成器：</a:t>
            </a: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2000" dirty="0" smtClean="0">
                <a:latin typeface="Adobe 楷体 Std R" pitchFamily="18" charset="-122"/>
                <a:ea typeface="Adobe 楷体 Std R" pitchFamily="18" charset="-122"/>
              </a:rPr>
              <a:t>SVG 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有一个元素，叫做路径 </a:t>
            </a:r>
            <a:r>
              <a:rPr lang="en-US" altLang="zh-CN" sz="2000" dirty="0">
                <a:latin typeface="Adobe 楷体 Std R" pitchFamily="18" charset="-122"/>
                <a:ea typeface="Adobe 楷体 Std R" pitchFamily="18" charset="-122"/>
              </a:rPr>
              <a:t>&lt;path&gt;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，是 </a:t>
            </a:r>
            <a:r>
              <a:rPr lang="en-US" altLang="zh-CN" sz="2000" dirty="0">
                <a:latin typeface="Adobe 楷体 Std R" pitchFamily="18" charset="-122"/>
                <a:ea typeface="Adobe 楷体 Std R" pitchFamily="18" charset="-122"/>
              </a:rPr>
              <a:t>SVG 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中功能最强的元素，它可以表示其它任意的图形。顾名思义，路径元素就是通过定义一个段“路径”，来绘制出各种图形。但是，路径是很难计算的，通过布局转换 后的数据 </a:t>
            </a:r>
            <a:r>
              <a:rPr lang="en-US" altLang="zh-CN" sz="2000" dirty="0" err="1">
                <a:latin typeface="Adobe 楷体 Std R" pitchFamily="18" charset="-122"/>
                <a:ea typeface="Adobe 楷体 Std R" pitchFamily="18" charset="-122"/>
              </a:rPr>
              <a:t>piedata</a:t>
            </a:r>
            <a:r>
              <a:rPr lang="en-US" altLang="zh-CN" sz="2000" dirty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仍然很难手动计算得到路径值。为我们完成这项任务的，就是</a:t>
            </a:r>
            <a:r>
              <a:rPr lang="zh-CN" altLang="en-US" sz="2000" b="1" dirty="0">
                <a:latin typeface="Adobe 楷体 Std R" pitchFamily="18" charset="-122"/>
                <a:ea typeface="Adobe 楷体 Std R" pitchFamily="18" charset="-122"/>
              </a:rPr>
              <a:t>生成器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1916832"/>
            <a:ext cx="3762375" cy="7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力导向图的制作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力导向图（</a:t>
            </a:r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</a:rPr>
              <a:t>Force-Directed 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Graph):</a:t>
            </a:r>
          </a:p>
          <a:p>
            <a:pPr marL="400050" lvl="1" indent="0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是</a:t>
            </a: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绘图的一种算</a:t>
            </a:r>
            <a:r>
              <a:rPr lang="zh-CN" altLang="en-US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法</a:t>
            </a:r>
            <a:r>
              <a:rPr lang="en-US" altLang="zh-CN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,</a:t>
            </a: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表</a:t>
            </a:r>
            <a:r>
              <a:rPr lang="zh-CN" altLang="en-US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示节点</a:t>
            </a:r>
            <a:r>
              <a:rPr lang="zh-CN" altLang="en-US" sz="2400" b="1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之间的多对多的关</a:t>
            </a:r>
            <a:r>
              <a:rPr lang="zh-CN" altLang="en-US" sz="2400" b="1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系；</a:t>
            </a:r>
            <a:endParaRPr lang="en-US" altLang="zh-CN" sz="2400" b="1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力导向</a:t>
            </a:r>
            <a:r>
              <a:rPr lang="zh-CN" altLang="en-US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图布局：</a:t>
            </a:r>
            <a:r>
              <a:rPr lang="en-US" altLang="zh-CN" sz="2400" b="1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d3.layout.force()</a:t>
            </a:r>
          </a:p>
          <a:p>
            <a:r>
              <a:rPr lang="zh-CN" altLang="en-US" sz="2800" b="1" dirty="0">
                <a:latin typeface="Adobe 楷体 Std R" pitchFamily="18" charset="-122"/>
                <a:ea typeface="Adobe 楷体 Std R" pitchFamily="18" charset="-122"/>
              </a:rPr>
              <a:t>绘</a:t>
            </a:r>
            <a:r>
              <a:rPr lang="zh-CN" altLang="en-US" sz="2800" b="1" dirty="0" smtClean="0">
                <a:latin typeface="Adobe 楷体 Std R" pitchFamily="18" charset="-122"/>
                <a:ea typeface="Adobe 楷体 Std R" pitchFamily="18" charset="-122"/>
              </a:rPr>
              <a:t>制：</a:t>
            </a:r>
            <a:endParaRPr lang="en-US" altLang="zh-CN" sz="2800" b="1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line</a:t>
            </a: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，线段，表示连线。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circle</a:t>
            </a: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，圆，表示节点。</a:t>
            </a:r>
          </a:p>
          <a:p>
            <a:pPr marL="400050" lvl="1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text</a:t>
            </a:r>
            <a:r>
              <a:rPr lang="zh-CN" altLang="en-US" sz="24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，文字，描述节点</a:t>
            </a:r>
            <a:r>
              <a:rPr lang="zh-CN" altLang="en-US" sz="24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24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力导向图是不断运动的，每一时刻都在发生更新，因此，必须不断更新节点和连线的位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置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  <a:sym typeface="Wingdings" pitchFamily="2" charset="2"/>
              </a:rPr>
              <a:t>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tick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事件监听</a:t>
            </a:r>
            <a:endParaRPr lang="zh-CN" altLang="en-US" sz="2800" dirty="0"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0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2787" y="116632"/>
            <a:ext cx="7772400" cy="10801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数据可视</a:t>
            </a:r>
            <a:r>
              <a:rPr lang="zh-CN" altLang="en-US" b="1" dirty="0" smtClean="0"/>
              <a:t>化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7776864" cy="544522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en-US" sz="2400" dirty="0" smtClean="0">
                <a:latin typeface="+mj-ea"/>
                <a:ea typeface="+mj-ea"/>
              </a:rPr>
              <a:t>、数</a:t>
            </a:r>
            <a:r>
              <a:rPr lang="zh-CN" altLang="en-US" sz="2400" dirty="0">
                <a:latin typeface="+mj-ea"/>
                <a:ea typeface="+mj-ea"/>
              </a:rPr>
              <a:t>据可视</a:t>
            </a:r>
            <a:r>
              <a:rPr lang="zh-CN" altLang="en-US" sz="2400" dirty="0" smtClean="0">
                <a:latin typeface="+mj-ea"/>
                <a:ea typeface="+mj-ea"/>
              </a:rPr>
              <a:t>化是什么</a:t>
            </a:r>
            <a:endParaRPr lang="en-US" altLang="zh-CN" sz="2400" dirty="0" smtClean="0">
              <a:latin typeface="+mj-ea"/>
              <a:ea typeface="+mj-ea"/>
            </a:endParaRPr>
          </a:p>
          <a:p>
            <a:pPr algn="l"/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数据可视化</a:t>
            </a:r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</a:rPr>
              <a:t>的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目的，是要对数据进行可视化处</a:t>
            </a:r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</a:rPr>
              <a:t>理，以使得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能够</a:t>
            </a:r>
            <a:r>
              <a:rPr lang="zh-CN" altLang="en-US" sz="2000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明确地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有效地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传</a:t>
            </a:r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</a:rPr>
              <a:t>递信</a:t>
            </a:r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息</a:t>
            </a:r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2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r>
              <a:rPr lang="en-US" altLang="zh-CN" sz="2400" dirty="0" smtClean="0">
                <a:latin typeface="+mj-ea"/>
                <a:ea typeface="+mj-ea"/>
              </a:rPr>
              <a:t>2</a:t>
            </a:r>
            <a:r>
              <a:rPr lang="zh-CN" altLang="en-US" sz="2400" dirty="0" smtClean="0">
                <a:latin typeface="+mj-ea"/>
                <a:ea typeface="+mj-ea"/>
              </a:rPr>
              <a:t>、为什么可视化之后会更好</a:t>
            </a:r>
            <a:endParaRPr lang="en-US" altLang="zh-CN" sz="2400" dirty="0" smtClean="0">
              <a:latin typeface="+mj-ea"/>
              <a:ea typeface="+mj-ea"/>
            </a:endParaRPr>
          </a:p>
          <a:p>
            <a:pPr algn="l"/>
            <a:r>
              <a:rPr lang="zh-CN" altLang="en-US" sz="2000" dirty="0">
                <a:latin typeface="Adobe 楷体 Std R" pitchFamily="18" charset="-122"/>
                <a:ea typeface="Adobe 楷体 Std R" pitchFamily="18" charset="-122"/>
              </a:rPr>
              <a:t>比起枯燥乏味的数值，人类对于大小、位置、浓淡、颜色、形状等能够有更好更快的认识。经过可视化之后的数据能够加深人对于数据的理解和记忆</a:t>
            </a:r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2000" dirty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r>
              <a:rPr lang="zh-CN" altLang="en-US" sz="2000" dirty="0" smtClean="0">
                <a:latin typeface="Adobe 楷体 Std R" pitchFamily="18" charset="-122"/>
                <a:ea typeface="Adobe 楷体 Std R" pitchFamily="18" charset="-122"/>
              </a:rPr>
              <a:t>例如：</a:t>
            </a:r>
            <a:endParaRPr lang="en-US" altLang="zh-CN" sz="2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2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2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r>
              <a:rPr lang="en-US" altLang="zh-CN" sz="2000" dirty="0" smtClean="0">
                <a:latin typeface="Adobe 楷体 Std R" pitchFamily="18" charset="-122"/>
                <a:ea typeface="Adobe 楷体 Std R" pitchFamily="18" charset="-122"/>
              </a:rPr>
              <a:t>【 </a:t>
            </a:r>
            <a:r>
              <a:rPr lang="en-US" altLang="zh-CN" sz="2000" dirty="0">
                <a:latin typeface="Adobe 楷体 Std R" pitchFamily="18" charset="-122"/>
                <a:ea typeface="Adobe 楷体 Std R" pitchFamily="18" charset="-122"/>
              </a:rPr>
              <a:t>321, 564, 1391, 245, 641, 798, 871 </a:t>
            </a:r>
            <a:r>
              <a:rPr lang="en-US" altLang="zh-CN" sz="2000" dirty="0" smtClean="0">
                <a:latin typeface="Adobe 楷体 Std R" pitchFamily="18" charset="-122"/>
                <a:ea typeface="Adobe 楷体 Std R" pitchFamily="18" charset="-122"/>
              </a:rPr>
              <a:t>】----------</a:t>
            </a:r>
            <a:endParaRPr lang="en-US" altLang="zh-CN" sz="2000" dirty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2000" dirty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2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2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2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3000" dirty="0" smtClean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l"/>
            <a:endParaRPr lang="en-US" altLang="zh-CN" sz="3000" dirty="0" smtClean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algn="l"/>
            <a:r>
              <a:rPr lang="zh-CN" altLang="en-US" sz="3000" dirty="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目前有哪些好用的可视化框架或库？</a:t>
            </a:r>
            <a:endParaRPr lang="en-US" altLang="zh-CN" sz="3000" dirty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587497"/>
            <a:ext cx="2761059" cy="27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中文手册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://github.com/mbostock/d3/wiki/API--%</a:t>
            </a:r>
            <a:r>
              <a:rPr lang="en-US" altLang="zh-CN" dirty="0" smtClean="0">
                <a:hlinkClick r:id="rId2"/>
              </a:rPr>
              <a:t>E4%B8%AD%E6%96%87%E6%89%8B%E5%86%8C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9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-108013"/>
            <a:ext cx="7776000" cy="21602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zh-CN" sz="6000" dirty="0" smtClean="0"/>
          </a:p>
          <a:p>
            <a:pPr marL="0" indent="0" algn="ctr">
              <a:buNone/>
            </a:pPr>
            <a:endParaRPr lang="en-US" altLang="zh-CN" sz="6000" dirty="0" smtClean="0"/>
          </a:p>
          <a:p>
            <a:pPr marL="0" indent="0" algn="ctr">
              <a:buNone/>
            </a:pPr>
            <a:r>
              <a:rPr lang="zh-CN" altLang="en-US" sz="6000" dirty="0" smtClean="0"/>
              <a:t>谢谢</a:t>
            </a:r>
            <a:r>
              <a:rPr lang="en-US" altLang="zh-CN" sz="6000" dirty="0" smtClean="0"/>
              <a:t>~</a:t>
            </a:r>
          </a:p>
          <a:p>
            <a:pPr marL="0" indent="0" algn="r">
              <a:buNone/>
            </a:pPr>
            <a:endParaRPr lang="en-US" altLang="zh-CN" sz="2800" dirty="0" smtClean="0"/>
          </a:p>
          <a:p>
            <a:pPr marL="0" indent="0" algn="r">
              <a:buNone/>
            </a:pPr>
            <a:endParaRPr lang="en-US" altLang="zh-CN" sz="2800" dirty="0"/>
          </a:p>
          <a:p>
            <a:pPr marL="0" indent="0" algn="r">
              <a:buNone/>
            </a:pPr>
            <a:r>
              <a:rPr lang="en-US" altLang="zh-CN" sz="2800" dirty="0" smtClean="0"/>
              <a:t>2016.01.08</a:t>
            </a:r>
          </a:p>
          <a:p>
            <a:pPr marL="0" indent="0" algn="r">
              <a:buNone/>
            </a:pPr>
            <a:r>
              <a:rPr lang="en-US" altLang="zh-CN" sz="2800" dirty="0" smtClean="0"/>
              <a:t>CSDN</a:t>
            </a:r>
            <a:r>
              <a:rPr lang="zh-CN" altLang="en-US" sz="2800" dirty="0" smtClean="0"/>
              <a:t>前端组</a:t>
            </a:r>
            <a:endParaRPr lang="en-US" altLang="zh-CN" sz="2800" dirty="0" smtClean="0"/>
          </a:p>
          <a:p>
            <a:pPr marL="0" indent="0" algn="r">
              <a:buNone/>
            </a:pPr>
            <a:r>
              <a:rPr lang="zh-CN" altLang="en-US" sz="2800" dirty="0"/>
              <a:t>张望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347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+mj-ea"/>
              </a:rPr>
              <a:t>大数据时代的图表可视化利器</a:t>
            </a:r>
            <a:endParaRPr lang="zh-CN" altLang="en-US" sz="40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D3.js</a:t>
            </a:r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charts</a:t>
            </a:r>
            <a:endParaRPr lang="en-US" altLang="zh-CN" dirty="0" smtClean="0"/>
          </a:p>
          <a:p>
            <a:r>
              <a:rPr lang="en-US" altLang="zh-CN" dirty="0" smtClean="0"/>
              <a:t>Three.js</a:t>
            </a:r>
          </a:p>
          <a:p>
            <a:r>
              <a:rPr lang="en-US" altLang="zh-CN" dirty="0" err="1"/>
              <a:t>Highcharts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你还知道的数据可视化利器？</a:t>
            </a:r>
            <a:r>
              <a:rPr lang="zh-CN" altLang="en-US" dirty="0"/>
              <a:t>平常工作中有用到哪些？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6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D3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D3 </a:t>
            </a:r>
            <a:r>
              <a:rPr lang="zh-CN" altLang="en-US" dirty="0"/>
              <a:t>的全称是（</a:t>
            </a:r>
            <a:r>
              <a:rPr lang="en-US" altLang="zh-CN" dirty="0"/>
              <a:t>Data-Driven Documents</a:t>
            </a:r>
            <a:r>
              <a:rPr lang="zh-CN" altLang="en-US" dirty="0"/>
              <a:t>），顾名思</a:t>
            </a:r>
            <a:r>
              <a:rPr lang="zh-CN" altLang="en-US" dirty="0" smtClean="0"/>
              <a:t>义：一</a:t>
            </a:r>
            <a:r>
              <a:rPr lang="zh-CN" altLang="en-US" dirty="0"/>
              <a:t>个被数据驱动的文</a:t>
            </a:r>
            <a:r>
              <a:rPr lang="zh-CN" altLang="en-US" dirty="0" smtClean="0"/>
              <a:t>档。</a:t>
            </a:r>
            <a:endParaRPr lang="en-US" altLang="zh-CN" dirty="0" smtClean="0"/>
          </a:p>
          <a:p>
            <a:r>
              <a:rPr lang="en-US" altLang="zh-CN" dirty="0"/>
              <a:t>JavaScript </a:t>
            </a:r>
            <a:r>
              <a:rPr lang="zh-CN" altLang="en-US" dirty="0"/>
              <a:t>的函数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/>
              <a:t>使用它主要是用来做数据可视化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特</a:t>
            </a:r>
            <a:r>
              <a:rPr lang="zh-CN" altLang="en-US" dirty="0" smtClean="0"/>
              <a:t>点：</a:t>
            </a:r>
            <a:r>
              <a:rPr lang="zh-CN" altLang="en-US" dirty="0"/>
              <a:t>比</a:t>
            </a:r>
            <a:r>
              <a:rPr lang="zh-CN" altLang="en-US" dirty="0" smtClean="0"/>
              <a:t>起</a:t>
            </a:r>
            <a:r>
              <a:rPr lang="en-US" altLang="zh-CN" dirty="0" err="1" smtClean="0"/>
              <a:t>Highcharts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Echarts</a:t>
            </a:r>
            <a:r>
              <a:rPr lang="zh-CN" altLang="en-US" dirty="0" smtClean="0"/>
              <a:t>更自由一些，很容易去做出自己想要的效果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7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、数据能够与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绑定在一起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、数据转换和绘制是独立的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、类似于</a:t>
            </a:r>
            <a:r>
              <a:rPr lang="en-US" altLang="zh-CN" dirty="0" err="1" smtClean="0"/>
              <a:t>jq</a:t>
            </a:r>
            <a:r>
              <a:rPr lang="zh-CN" altLang="en-US" dirty="0" smtClean="0"/>
              <a:t>的链式语法，使得代码简洁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、大量的布局：饼图、树形图、矩阵树等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、基于</a:t>
            </a:r>
            <a:r>
              <a:rPr lang="en-US" altLang="zh-CN" dirty="0" smtClean="0"/>
              <a:t>SVG</a:t>
            </a:r>
            <a:r>
              <a:rPr lang="zh-CN" altLang="en-US" dirty="0" smtClean="0"/>
              <a:t>，不损失精度的矢量图形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26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</a:t>
            </a:r>
            <a:r>
              <a:rPr lang="zh-CN" altLang="en-US" dirty="0" smtClean="0"/>
              <a:t>样学习和使用</a:t>
            </a:r>
            <a:r>
              <a:rPr lang="en-US" altLang="zh-CN" dirty="0" smtClean="0"/>
              <a:t>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学习 </a:t>
            </a:r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</a:rPr>
              <a:t>D3 </a:t>
            </a:r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最好的地方是： 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  <a:hlinkClick r:id="rId2"/>
              </a:rPr>
              <a:t>http</a:t>
            </a:r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  <a:hlinkClick r:id="rId2"/>
              </a:rPr>
              <a:t>://d3js.org/</a:t>
            </a:r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  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，（当</a:t>
            </a:r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然里面都是英文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的）</a:t>
            </a:r>
            <a:endParaRPr lang="en-US" altLang="zh-CN" sz="2800" dirty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还有一个中文网站</a:t>
            </a:r>
            <a:r>
              <a:rPr lang="en-US" altLang="zh-CN" dirty="0">
                <a:latin typeface="Adobe 楷体 Std R" pitchFamily="18" charset="-122"/>
                <a:ea typeface="Adobe 楷体 Std R" pitchFamily="18" charset="-122"/>
                <a:hlinkClick r:id="rId3"/>
              </a:rPr>
              <a:t>http://www.ourd3js.com/wordpress/?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  <a:hlinkClick r:id="rId3"/>
              </a:rPr>
              <a:t>p=2209#more-2209</a:t>
            </a:r>
            <a:endParaRPr lang="en-US" altLang="zh-CN" dirty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</a:rPr>
              <a:t>D3 </a:t>
            </a:r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是一个 </a:t>
            </a:r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</a:rPr>
              <a:t>JavaScript </a:t>
            </a:r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函数库，并不需要通常所说的“安装”。它只有一个文件，在 </a:t>
            </a:r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</a:rPr>
              <a:t>HTML </a:t>
            </a:r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中引用即可。有两种方法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：</a:t>
            </a:r>
            <a:endParaRPr lang="en-US" altLang="zh-CN" sz="28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、下载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d3.zip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，解压然后引用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、网络链接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1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</a:t>
            </a:r>
            <a:r>
              <a:rPr lang="zh-CN" altLang="en-US" dirty="0" smtClean="0"/>
              <a:t>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选择和绑定元素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000" dirty="0" smtClean="0">
                <a:latin typeface="Adobe 楷体 Std R" pitchFamily="18" charset="-122"/>
                <a:ea typeface="Adobe 楷体 Std R" pitchFamily="18" charset="-122"/>
              </a:rPr>
              <a:t>选择和绑定元素是</a:t>
            </a:r>
            <a:r>
              <a:rPr lang="en-US" altLang="zh-CN" sz="3000" dirty="0" smtClean="0">
                <a:latin typeface="Adobe 楷体 Std R" pitchFamily="18" charset="-122"/>
                <a:ea typeface="Adobe 楷体 Std R" pitchFamily="18" charset="-122"/>
              </a:rPr>
              <a:t>D3</a:t>
            </a:r>
            <a:r>
              <a:rPr lang="zh-CN" altLang="en-US" sz="3000" dirty="0" smtClean="0">
                <a:latin typeface="Adobe 楷体 Std R" pitchFamily="18" charset="-122"/>
                <a:ea typeface="Adobe 楷体 Std R" pitchFamily="18" charset="-122"/>
              </a:rPr>
              <a:t>最基础的内容</a:t>
            </a:r>
            <a:endParaRPr lang="en-US" altLang="zh-CN" sz="30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2" indent="0">
              <a:buNone/>
            </a:pPr>
            <a:r>
              <a:rPr lang="en-US" altLang="zh-CN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d3.select(): </a:t>
            </a:r>
            <a:r>
              <a:rPr lang="zh-CN" altLang="en-US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是选择所有指定元素的</a:t>
            </a:r>
            <a:r>
              <a:rPr lang="zh-CN" altLang="en-US" sz="2600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第一个</a:t>
            </a:r>
            <a:endParaRPr lang="en-US" altLang="zh-CN" sz="2600" dirty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2" indent="0">
              <a:buNone/>
            </a:pPr>
            <a:r>
              <a:rPr lang="en-US" altLang="zh-CN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d3.selectAll()</a:t>
            </a:r>
            <a:r>
              <a:rPr lang="zh-CN" altLang="en-US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：是选择指定元素的</a:t>
            </a:r>
            <a:r>
              <a:rPr lang="zh-CN" altLang="en-US" sz="2600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全部</a:t>
            </a:r>
            <a:endParaRPr lang="en-US" altLang="zh-CN" sz="2600" dirty="0">
              <a:solidFill>
                <a:srgbClr val="FF00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2" indent="0">
              <a:buNone/>
            </a:pPr>
            <a:r>
              <a:rPr lang="zh-CN" altLang="en-US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这两个函数返回的结果称为选择集</a:t>
            </a:r>
            <a:endParaRPr lang="en-US" altLang="zh-CN" sz="2600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2" indent="0">
              <a:buNone/>
            </a:pPr>
            <a:r>
              <a:rPr lang="en-US" altLang="zh-CN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d3.select().</a:t>
            </a:r>
            <a:r>
              <a:rPr lang="en-US" altLang="zh-CN" sz="2600" dirty="0" err="1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selectAll</a:t>
            </a:r>
            <a:r>
              <a:rPr lang="en-US" altLang="zh-CN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().text()</a:t>
            </a:r>
            <a:r>
              <a:rPr lang="zh-CN" altLang="en-US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是否熟悉？</a:t>
            </a:r>
          </a:p>
          <a:p>
            <a:r>
              <a:rPr lang="en-US" altLang="zh-CN" sz="3000" dirty="0">
                <a:latin typeface="Adobe 楷体 Std R" pitchFamily="18" charset="-122"/>
                <a:ea typeface="Adobe 楷体 Std R" pitchFamily="18" charset="-122"/>
              </a:rPr>
              <a:t>D3 </a:t>
            </a:r>
            <a:r>
              <a:rPr lang="zh-CN" altLang="en-US" sz="3000" dirty="0">
                <a:latin typeface="Adobe 楷体 Std R" pitchFamily="18" charset="-122"/>
                <a:ea typeface="Adobe 楷体 Std R" pitchFamily="18" charset="-122"/>
              </a:rPr>
              <a:t>中是通过以下两个函数来绑定数据的：</a:t>
            </a:r>
          </a:p>
          <a:p>
            <a:pPr marL="400050" lvl="2" indent="0">
              <a:buNone/>
            </a:pPr>
            <a:r>
              <a:rPr lang="en-US" altLang="zh-CN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datum()</a:t>
            </a:r>
            <a:r>
              <a:rPr lang="zh-CN" altLang="en-US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：绑定一个数据到选择集上</a:t>
            </a:r>
          </a:p>
          <a:p>
            <a:pPr marL="400050" lvl="2" indent="0">
              <a:buNone/>
            </a:pPr>
            <a:r>
              <a:rPr lang="en-US" altLang="zh-CN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data()</a:t>
            </a:r>
            <a:r>
              <a:rPr lang="zh-CN" altLang="en-US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：绑定一个数组到选择集上，数组的各项值分别与选择集的各元素绑定</a:t>
            </a:r>
          </a:p>
          <a:p>
            <a:pPr marL="400050" lvl="2" indent="0">
              <a:buNone/>
            </a:pPr>
            <a:r>
              <a:rPr lang="zh-CN" altLang="en-US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相对而言，</a:t>
            </a:r>
            <a:r>
              <a:rPr lang="en-US" altLang="zh-CN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data() </a:t>
            </a:r>
            <a:r>
              <a:rPr lang="zh-CN" altLang="en-US" sz="2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比较常用。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6000" cy="7920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知</a:t>
            </a:r>
            <a:r>
              <a:rPr lang="zh-CN" altLang="en-US" dirty="0" smtClean="0"/>
              <a:t>识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b="1" dirty="0"/>
              <a:t>选择、插入、删除元</a:t>
            </a:r>
            <a:r>
              <a:rPr lang="zh-CN" altLang="en-US" b="1" dirty="0" smtClean="0"/>
              <a:t>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选择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select()</a:t>
            </a:r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selectAll</a:t>
            </a:r>
            <a:r>
              <a:rPr lang="en-US" altLang="zh-CN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()</a:t>
            </a:r>
          </a:p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插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入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append()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insert()</a:t>
            </a:r>
          </a:p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删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除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    remove()</a:t>
            </a:r>
            <a:endParaRPr lang="zh-CN" altLang="en-US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2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6000" cy="72494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知</a:t>
            </a:r>
            <a:r>
              <a:rPr lang="zh-CN" altLang="en-US" dirty="0" smtClean="0"/>
              <a:t>识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图表？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--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绘图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--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画布</a:t>
            </a:r>
            <a:endParaRPr lang="en-US" altLang="zh-CN" sz="2800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画布是什么？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----- VML 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SVG(xml)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和</a:t>
            </a:r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Canvas(API)</a:t>
            </a:r>
          </a:p>
          <a:p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SVG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是什么？</a:t>
            </a:r>
            <a:endParaRPr lang="en-US" altLang="zh-CN" sz="28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可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缩放矢量图形（</a:t>
            </a:r>
            <a:r>
              <a:rPr lang="en-US" altLang="zh-CN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Scalable Vector Graphics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）</a:t>
            </a:r>
            <a:endParaRPr lang="en-US" altLang="zh-CN" sz="16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Xml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格式定义图形</a:t>
            </a:r>
            <a:endParaRPr lang="en-US" altLang="zh-CN" sz="16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IE8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之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后都支持</a:t>
            </a:r>
            <a:endParaRPr lang="en-US" altLang="zh-CN" sz="16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特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点：</a:t>
            </a:r>
            <a:endParaRPr lang="en-US" altLang="zh-CN" sz="16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矢量图缩放不失真；</a:t>
            </a:r>
            <a:endParaRPr lang="en-US" altLang="zh-CN" sz="16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、基于</a:t>
            </a: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xml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可为每个元素添加</a:t>
            </a:r>
            <a:r>
              <a:rPr lang="en-US" altLang="zh-CN" sz="1600" dirty="0" err="1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js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事件处理器；</a:t>
            </a:r>
            <a:endParaRPr lang="en-US" altLang="zh-CN" sz="16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每个图形均视为对象，更改对象的属性，图形也会改变。</a:t>
            </a:r>
            <a:endParaRPr lang="en-US" altLang="zh-CN" sz="16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、不适合游戏应用。</a:t>
            </a:r>
            <a:endParaRPr lang="en-US" altLang="zh-CN" sz="16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sz="2800" dirty="0" smtClean="0">
                <a:latin typeface="Adobe 楷体 Std R" pitchFamily="18" charset="-122"/>
                <a:ea typeface="Adobe 楷体 Std R" pitchFamily="18" charset="-122"/>
              </a:rPr>
              <a:t>Canvas</a:t>
            </a:r>
            <a:r>
              <a:rPr lang="zh-CN" altLang="en-US" sz="2800" dirty="0">
                <a:latin typeface="Adobe 楷体 Std R" pitchFamily="18" charset="-122"/>
                <a:ea typeface="Adobe 楷体 Std R" pitchFamily="18" charset="-122"/>
              </a:rPr>
              <a:t>是什么</a:t>
            </a:r>
            <a:r>
              <a:rPr lang="zh-CN" altLang="en-US" sz="2800" dirty="0" smtClean="0">
                <a:latin typeface="Adobe 楷体 Std R" pitchFamily="18" charset="-122"/>
                <a:ea typeface="Adobe 楷体 Std R" pitchFamily="18" charset="-122"/>
              </a:rPr>
              <a:t>？</a:t>
            </a:r>
            <a:endParaRPr lang="en-US" altLang="zh-CN" sz="28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Canvas 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是通过 </a:t>
            </a:r>
            <a:r>
              <a:rPr lang="en-US" altLang="zh-CN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JavaScript 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来绘制 </a:t>
            </a:r>
            <a:r>
              <a:rPr lang="en-US" altLang="zh-CN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2D 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图形，是 </a:t>
            </a:r>
            <a:r>
              <a:rPr lang="en-US" altLang="zh-CN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HTML 5 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中新增的元素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1600" dirty="0" smtClean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IE9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之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后都支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持</a:t>
            </a:r>
            <a:endParaRPr lang="zh-CN" altLang="en-US" sz="1600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特点：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、绘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制的是位图，图像放大后会失真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sz="1600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、不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支持事件处理器。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、能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够以 </a:t>
            </a:r>
            <a:r>
              <a:rPr lang="en-US" altLang="zh-CN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.</a:t>
            </a:r>
            <a:r>
              <a:rPr lang="en-US" altLang="zh-CN" sz="1600" dirty="0" err="1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png</a:t>
            </a:r>
            <a:r>
              <a:rPr lang="en-US" altLang="zh-CN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或 </a:t>
            </a:r>
            <a:r>
              <a:rPr lang="en-US" altLang="zh-CN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.jpg 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格式保存图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像</a:t>
            </a:r>
            <a:endParaRPr lang="en-US" altLang="zh-CN" sz="1600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400050" lvl="1" indent="0">
              <a:buNone/>
            </a:pPr>
            <a:r>
              <a:rPr lang="en-US" altLang="zh-CN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zh-CN" altLang="en-US" sz="1600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、适</a:t>
            </a:r>
            <a:r>
              <a:rPr lang="zh-CN" altLang="en-US" sz="1600" dirty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合游戏应用</a:t>
            </a:r>
          </a:p>
          <a:p>
            <a:endParaRPr lang="en-US" altLang="zh-CN" sz="2000" dirty="0">
              <a:latin typeface="Adobe 楷体 Std R" pitchFamily="18" charset="-122"/>
              <a:ea typeface="Adobe 楷体 Std R" pitchFamily="18" charset="-122"/>
            </a:endParaRPr>
          </a:p>
          <a:p>
            <a:pPr marL="0" indent="0">
              <a:buNone/>
            </a:pP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4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6689</TotalTime>
  <Words>1429</Words>
  <Application>Microsoft Office PowerPoint</Application>
  <PresentationFormat>全屏显示(4:3)</PresentationFormat>
  <Paragraphs>188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凤舞九天</vt:lpstr>
      <vt:lpstr>数据可视化</vt:lpstr>
      <vt:lpstr>数据可视化 </vt:lpstr>
      <vt:lpstr>大数据时代的图表可视化利器</vt:lpstr>
      <vt:lpstr>D3是什么</vt:lpstr>
      <vt:lpstr>特点：</vt:lpstr>
      <vt:lpstr>怎样学习和使用D3</vt:lpstr>
      <vt:lpstr>知识1：选择和绑定元素</vt:lpstr>
      <vt:lpstr>知识2：选择、插入、删除元素</vt:lpstr>
      <vt:lpstr>知识3：图表</vt:lpstr>
      <vt:lpstr>知识点4：绘制矩形</vt:lpstr>
      <vt:lpstr>知识点5：比例尺</vt:lpstr>
      <vt:lpstr>知识点6：坐标轴</vt:lpstr>
      <vt:lpstr>知识点7：会动的图表</vt:lpstr>
      <vt:lpstr>知识点8：理解Update、Enter、Exit</vt:lpstr>
      <vt:lpstr>知识点9：交互式操作</vt:lpstr>
      <vt:lpstr>知识点10:布局</vt:lpstr>
      <vt:lpstr>知识点10:布局</vt:lpstr>
      <vt:lpstr>绘制饼图</vt:lpstr>
      <vt:lpstr>力导向图的制作</vt:lpstr>
      <vt:lpstr>API中文手册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csdn</dc:creator>
  <cp:lastModifiedBy>niezhaofang</cp:lastModifiedBy>
  <cp:revision>189</cp:revision>
  <dcterms:created xsi:type="dcterms:W3CDTF">2016-01-05T02:18:22Z</dcterms:created>
  <dcterms:modified xsi:type="dcterms:W3CDTF">2016-08-18T03:08:34Z</dcterms:modified>
</cp:coreProperties>
</file>