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382" r:id="rId3"/>
    <p:sldId id="307" r:id="rId4"/>
    <p:sldId id="266" r:id="rId5"/>
    <p:sldId id="383" r:id="rId6"/>
    <p:sldId id="384" r:id="rId7"/>
    <p:sldId id="270" r:id="rId8"/>
    <p:sldId id="280" r:id="rId9"/>
    <p:sldId id="296" r:id="rId10"/>
    <p:sldId id="285" r:id="rId11"/>
    <p:sldId id="328" r:id="rId12"/>
    <p:sldId id="297" r:id="rId13"/>
    <p:sldId id="316" r:id="rId14"/>
    <p:sldId id="385"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819" autoAdjust="0"/>
  </p:normalViewPr>
  <p:slideViewPr>
    <p:cSldViewPr>
      <p:cViewPr varScale="1">
        <p:scale>
          <a:sx n="74" d="100"/>
          <a:sy n="74" d="100"/>
        </p:scale>
        <p:origin x="-14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0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1FF8-0B3A-4008-90EB-2D2518420581}" type="datetimeFigureOut">
              <a:rPr lang="zh-CN" altLang="en-US" smtClean="0"/>
              <a:pPr/>
              <a:t>2018/11/7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9714DE-5A3E-4767-84F5-D8968619AE2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29714DE-5A3E-4767-84F5-D8968619AE2F}"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11</a:t>
            </a:fld>
            <a:endParaRPr lang="zh-CN" altLang="en-US"/>
          </a:p>
        </p:txBody>
      </p:sp>
    </p:spTree>
    <p:extLst>
      <p:ext uri="{BB962C8B-B14F-4D97-AF65-F5344CB8AC3E}">
        <p14:creationId xmlns="" xmlns:p14="http://schemas.microsoft.com/office/powerpoint/2010/main" val="3680151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综上所述，服务化工作流相对于嵌入式工作流具有以下优势：</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a:t>
            </a:r>
            <a:r>
              <a:rPr lang="zh-CN" altLang="en-US" sz="1200" b="1" kern="1200" dirty="0" smtClean="0">
                <a:solidFill>
                  <a:schemeClr val="tx1"/>
                </a:solidFill>
                <a:latin typeface="+mn-lt"/>
                <a:ea typeface="+mn-ea"/>
                <a:cs typeface="+mn-cs"/>
              </a:rPr>
              <a:t>服务安全认证，有效掌控系统应用</a:t>
            </a:r>
            <a:endParaRPr lang="en-US" altLang="zh-CN" sz="1200" b="1"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服务化工作流提供业务系统安全认证，对所有使用工作流的业务系统进行登记注册和应用认证，实现对工作流使用情况的初步掌控</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a:t>
            </a:r>
            <a:r>
              <a:rPr lang="zh-CN" altLang="en-US" sz="1200" b="1" kern="1200" dirty="0" smtClean="0">
                <a:solidFill>
                  <a:schemeClr val="tx1"/>
                </a:solidFill>
                <a:latin typeface="+mn-lt"/>
                <a:ea typeface="+mn-ea"/>
                <a:cs typeface="+mn-cs"/>
              </a:rPr>
              <a:t>统一流程配置，规范流程应用</a:t>
            </a:r>
            <a:endParaRPr lang="en-US" altLang="zh-CN" sz="1200" b="1"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服务化工作流对业务系统流程模板定义进行统一管理，统一分发，规范使用</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a:t>
            </a:r>
            <a:r>
              <a:rPr lang="zh-CN" altLang="en-US" sz="1200" b="1" kern="1200" dirty="0" smtClean="0">
                <a:solidFill>
                  <a:schemeClr val="tx1"/>
                </a:solidFill>
                <a:latin typeface="+mn-lt"/>
                <a:ea typeface="+mn-ea"/>
                <a:cs typeface="+mn-cs"/>
              </a:rPr>
              <a:t>流程流转监控，为流程预警、流程优化等奠定基础</a:t>
            </a:r>
            <a:endParaRPr lang="en-US" altLang="zh-CN" sz="1200" b="1"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服务化工作流提供业务流程流转监控，对所有业务系统业务流程流转情况进行事后监控，并对监控数据（包括流程流转情况和节点状态等）进行统计和分析，为后续财政业务流程优化工作提供依据和支撑</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a:t>
            </a:r>
            <a:r>
              <a:rPr lang="zh-CN" altLang="en-US" sz="1200" b="1" kern="1200" dirty="0" smtClean="0">
                <a:solidFill>
                  <a:schemeClr val="tx1"/>
                </a:solidFill>
                <a:latin typeface="+mn-lt"/>
                <a:ea typeface="+mn-ea"/>
                <a:cs typeface="+mn-cs"/>
              </a:rPr>
              <a:t>提升平台</a:t>
            </a:r>
            <a:r>
              <a:rPr lang="en-US" altLang="en-US" sz="1200" b="1" kern="1200" dirty="0" smtClean="0">
                <a:solidFill>
                  <a:schemeClr val="tx1"/>
                </a:solidFill>
                <a:latin typeface="+mn-lt"/>
                <a:ea typeface="+mn-ea"/>
                <a:cs typeface="+mn-cs"/>
              </a:rPr>
              <a:t>2.0</a:t>
            </a:r>
            <a:r>
              <a:rPr lang="zh-CN" altLang="en-US" sz="1200" b="1" kern="1200" dirty="0" smtClean="0">
                <a:solidFill>
                  <a:schemeClr val="tx1"/>
                </a:solidFill>
                <a:latin typeface="+mn-lt"/>
                <a:ea typeface="+mn-ea"/>
                <a:cs typeface="+mn-cs"/>
              </a:rPr>
              <a:t>集中管控作用</a:t>
            </a:r>
            <a:endParaRPr lang="en-US" altLang="zh-CN" sz="1200" b="1"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smtClean="0">
                <a:solidFill>
                  <a:schemeClr val="tx1"/>
                </a:solidFill>
                <a:latin typeface="+mn-lt"/>
                <a:ea typeface="+mn-ea"/>
                <a:cs typeface="+mn-cs"/>
              </a:rPr>
              <a:t>5</a:t>
            </a:r>
            <a:r>
              <a:rPr lang="zh-CN" altLang="en-US" sz="1200" b="1" kern="1200" dirty="0" smtClean="0">
                <a:solidFill>
                  <a:schemeClr val="tx1"/>
                </a:solidFill>
                <a:latin typeface="+mn-lt"/>
                <a:ea typeface="+mn-ea"/>
                <a:cs typeface="+mn-cs"/>
              </a:rPr>
              <a:t>、流程引擎本地化，有效保证工作流高性能</a:t>
            </a:r>
            <a:endParaRPr lang="en-US" altLang="zh-CN" sz="1200" b="1"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   服务化工作流分工作流主服务端及客户端，驱动业务系统业务流程流转的引擎仍保留在客户端中，业务系统调用本地客户端</a:t>
            </a:r>
            <a:r>
              <a:rPr lang="en-US" sz="1200" kern="1200" dirty="0" smtClean="0">
                <a:solidFill>
                  <a:schemeClr val="tx1"/>
                </a:solidFill>
                <a:latin typeface="+mn-lt"/>
                <a:ea typeface="+mn-ea"/>
                <a:cs typeface="+mn-cs"/>
              </a:rPr>
              <a:t>JAR</a:t>
            </a:r>
            <a:r>
              <a:rPr lang="zh-CN" altLang="en-US" sz="1200" kern="1200" dirty="0" smtClean="0">
                <a:solidFill>
                  <a:schemeClr val="tx1"/>
                </a:solidFill>
                <a:latin typeface="+mn-lt"/>
                <a:ea typeface="+mn-ea"/>
                <a:cs typeface="+mn-cs"/>
              </a:rPr>
              <a:t>包中流程引擎即可完成流程流转，有效保证工作流高性能</a:t>
            </a:r>
            <a:endParaRPr lang="en-US" altLang="zh-CN" sz="1200" b="1" kern="1200" dirty="0" smtClean="0">
              <a:solidFill>
                <a:schemeClr val="tx1"/>
              </a:solidFill>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12</a:t>
            </a:fld>
            <a:endParaRPr lang="zh-CN" altLang="en-US"/>
          </a:p>
        </p:txBody>
      </p:sp>
    </p:spTree>
    <p:extLst>
      <p:ext uri="{BB962C8B-B14F-4D97-AF65-F5344CB8AC3E}">
        <p14:creationId xmlns="" xmlns:p14="http://schemas.microsoft.com/office/powerpoint/2010/main" val="2541179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13</a:t>
            </a:fld>
            <a:endParaRPr lang="zh-CN" altLang="en-US"/>
          </a:p>
        </p:txBody>
      </p:sp>
    </p:spTree>
    <p:extLst>
      <p:ext uri="{BB962C8B-B14F-4D97-AF65-F5344CB8AC3E}">
        <p14:creationId xmlns="" xmlns:p14="http://schemas.microsoft.com/office/powerpoint/2010/main" val="254117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    目前应用支撑平台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（以下简称“平台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”）工作流组件采用的是嵌入式架构。嵌入式工作流引擎不能以独立服务的形式存在，而是以一个软件组件（构件）的形式在各业务系统应用中运行，这些组件（构件）通过提供</a:t>
            </a:r>
            <a:r>
              <a:rPr lang="en-US" sz="1200" kern="1200" dirty="0" smtClean="0">
                <a:solidFill>
                  <a:schemeClr val="tx1"/>
                </a:solidFill>
                <a:latin typeface="+mn-lt"/>
                <a:ea typeface="+mn-ea"/>
                <a:cs typeface="+mn-cs"/>
              </a:rPr>
              <a:t>WAPI</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Workflow API</a:t>
            </a:r>
            <a:r>
              <a:rPr lang="zh-CN" altLang="en-US" sz="1200" kern="1200" dirty="0" smtClean="0">
                <a:solidFill>
                  <a:schemeClr val="tx1"/>
                </a:solidFill>
                <a:latin typeface="+mn-lt"/>
                <a:ea typeface="+mn-ea"/>
                <a:cs typeface="+mn-cs"/>
              </a:rPr>
              <a:t>）为业务系统应用表现层或业务逻辑层的其他部分提供服务（如启动指定工作流程、查询工作任务、设置流程运行业务数据等）。</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如上图所示，嵌入式工作流引擎</a:t>
            </a:r>
            <a:r>
              <a:rPr lang="en-US" sz="1200" kern="1200" dirty="0" smtClean="0">
                <a:solidFill>
                  <a:schemeClr val="tx1"/>
                </a:solidFill>
                <a:latin typeface="+mn-lt"/>
                <a:ea typeface="+mn-ea"/>
                <a:cs typeface="+mn-cs"/>
              </a:rPr>
              <a:t>ENGINE</a:t>
            </a:r>
            <a:r>
              <a:rPr lang="zh-CN" altLang="en-US" sz="1200" kern="1200" dirty="0" smtClean="0">
                <a:solidFill>
                  <a:schemeClr val="tx1"/>
                </a:solidFill>
                <a:latin typeface="+mn-lt"/>
                <a:ea typeface="+mn-ea"/>
                <a:cs typeface="+mn-cs"/>
              </a:rPr>
              <a:t>分散在不同的业务系统应用当中，业务系统应用通过调用通过本地工作流引擎提供的各类</a:t>
            </a:r>
            <a:r>
              <a:rPr lang="en-US" sz="1200" kern="1200" dirty="0" smtClean="0">
                <a:solidFill>
                  <a:schemeClr val="tx1"/>
                </a:solidFill>
                <a:latin typeface="+mn-lt"/>
                <a:ea typeface="+mn-ea"/>
                <a:cs typeface="+mn-cs"/>
              </a:rPr>
              <a:t>WAPI</a:t>
            </a:r>
            <a:r>
              <a:rPr lang="zh-CN" altLang="en-US" sz="1200" kern="1200" dirty="0" smtClean="0">
                <a:solidFill>
                  <a:schemeClr val="tx1"/>
                </a:solidFill>
                <a:latin typeface="+mn-lt"/>
                <a:ea typeface="+mn-ea"/>
                <a:cs typeface="+mn-cs"/>
              </a:rPr>
              <a:t>即可完成业务流程运转。因此，对于平台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提供的这种嵌入式工作流组件，存在以下问题：</a:t>
            </a:r>
          </a:p>
          <a:p>
            <a:pPr lvl="0"/>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、难以对工作流组件进行有效的管控。虽然工作流引擎由平台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组件提供，但由于工作流核心引擎是分散在各业务系统应用服务中，平台很难做到对工作流组件的权限控制，比如工作流组件应用的安全认证等。</a:t>
            </a:r>
          </a:p>
          <a:p>
            <a:pPr lvl="0"/>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、不能有效掌握工作流组件的使用情况。对各业务系统应用工作流组件应用情况无法掌握，如现有工作流组件提供组件功能和服务是否合理，使用频度情况如何等等，不利于工作流组件的迭代更新和完善优化。</a:t>
            </a:r>
          </a:p>
          <a:p>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、不能对业务流程流转情况进行监控和综合分析。在平台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嵌入式工作流模式下，工作流流转数据也分布在各不同的业务系统当中，没有提供统一的工作流监管功能和流程分析功能。对业务系统通过工作流组件实现流程运转时的业务流程进度和节点状态等信息，不能进行有效的监控和分析。</a:t>
            </a:r>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2</a:t>
            </a:fld>
            <a:endParaRPr lang="zh-CN" altLang="en-US"/>
          </a:p>
        </p:txBody>
      </p:sp>
    </p:spTree>
    <p:extLst>
      <p:ext uri="{BB962C8B-B14F-4D97-AF65-F5344CB8AC3E}">
        <p14:creationId xmlns="" xmlns:p14="http://schemas.microsoft.com/office/powerpoint/2010/main" val="2343602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3</a:t>
            </a:fld>
            <a:endParaRPr lang="zh-CN" altLang="en-US"/>
          </a:p>
        </p:txBody>
      </p:sp>
    </p:spTree>
    <p:extLst>
      <p:ext uri="{BB962C8B-B14F-4D97-AF65-F5344CB8AC3E}">
        <p14:creationId xmlns="" xmlns:p14="http://schemas.microsoft.com/office/powerpoint/2010/main" val="338633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对工作流的架构方式进行升级，由当前的嵌入式架构升级为能够基于平台域服务独立运行的组件服务化架构模式；</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如图，当前平台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嵌入式工作流引擎在应用时，需要与业务系统进行深度集成。由平台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工作流组件提供</a:t>
            </a:r>
            <a:r>
              <a:rPr lang="en-US" sz="1200" kern="1200" dirty="0" smtClean="0">
                <a:solidFill>
                  <a:schemeClr val="tx1"/>
                </a:solidFill>
                <a:latin typeface="+mn-lt"/>
                <a:ea typeface="+mn-ea"/>
                <a:cs typeface="+mn-cs"/>
              </a:rPr>
              <a:t>jar</a:t>
            </a:r>
            <a:r>
              <a:rPr lang="zh-CN" altLang="en-US" sz="1200" kern="1200" dirty="0" smtClean="0">
                <a:solidFill>
                  <a:schemeClr val="tx1"/>
                </a:solidFill>
                <a:latin typeface="+mn-lt"/>
                <a:ea typeface="+mn-ea"/>
                <a:cs typeface="+mn-cs"/>
              </a:rPr>
              <a:t>包构件及对应的流程设计</a:t>
            </a:r>
            <a:r>
              <a:rPr lang="en-US" sz="1200" kern="1200" dirty="0" smtClean="0">
                <a:solidFill>
                  <a:schemeClr val="tx1"/>
                </a:solidFill>
                <a:latin typeface="+mn-lt"/>
                <a:ea typeface="+mn-ea"/>
                <a:cs typeface="+mn-cs"/>
              </a:rPr>
              <a:t>UI</a:t>
            </a:r>
            <a:r>
              <a:rPr lang="zh-CN" altLang="en-US" sz="1200" kern="1200" dirty="0" smtClean="0">
                <a:solidFill>
                  <a:schemeClr val="tx1"/>
                </a:solidFill>
                <a:latin typeface="+mn-lt"/>
                <a:ea typeface="+mn-ea"/>
                <a:cs typeface="+mn-cs"/>
              </a:rPr>
              <a:t>页面，业务系统在进行集成后，通过调用在本地运行的工作流引擎</a:t>
            </a:r>
            <a:r>
              <a:rPr lang="en-US" sz="1200" kern="1200" dirty="0" smtClean="0">
                <a:solidFill>
                  <a:schemeClr val="tx1"/>
                </a:solidFill>
                <a:latin typeface="+mn-lt"/>
                <a:ea typeface="+mn-ea"/>
                <a:cs typeface="+mn-cs"/>
              </a:rPr>
              <a:t>WAPI</a:t>
            </a:r>
            <a:r>
              <a:rPr lang="zh-CN" altLang="en-US" sz="1200" kern="1200" dirty="0" smtClean="0">
                <a:solidFill>
                  <a:schemeClr val="tx1"/>
                </a:solidFill>
                <a:latin typeface="+mn-lt"/>
                <a:ea typeface="+mn-ea"/>
                <a:cs typeface="+mn-cs"/>
              </a:rPr>
              <a:t>，完成业务流程的定义和流转。因此，此时，无论是流程模板的定义还是流程运行产生的数据均在业务系统应用中流转，而平台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与嵌入在业务系统应用中的工作流难以建立有效的联系。</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4</a:t>
            </a:fld>
            <a:endParaRPr lang="zh-CN" altLang="en-US"/>
          </a:p>
        </p:txBody>
      </p:sp>
    </p:spTree>
    <p:extLst>
      <p:ext uri="{BB962C8B-B14F-4D97-AF65-F5344CB8AC3E}">
        <p14:creationId xmlns="" xmlns:p14="http://schemas.microsoft.com/office/powerpoint/2010/main" val="3386338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服务化运行的工作流引擎与业务系统及平台的关系如图所示：</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基于平台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重新构建服务化模式的工作流组件（后续简称“服务化工作流”），利用平台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的“纵向到底，横向到边”的连通能力和优势，将工作流引擎从业务系统中独立出来，基于平台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从域独立部署运行，对外提供统一、标准的</a:t>
            </a:r>
            <a:r>
              <a:rPr lang="en-US" sz="1200" kern="1200" dirty="0" smtClean="0">
                <a:solidFill>
                  <a:schemeClr val="tx1"/>
                </a:solidFill>
                <a:latin typeface="+mn-lt"/>
                <a:ea typeface="+mn-ea"/>
                <a:cs typeface="+mn-cs"/>
              </a:rPr>
              <a:t>WAPI</a:t>
            </a:r>
            <a:r>
              <a:rPr lang="zh-CN" altLang="en-US" sz="1200" kern="1200" dirty="0" smtClean="0">
                <a:solidFill>
                  <a:schemeClr val="tx1"/>
                </a:solidFill>
                <a:latin typeface="+mn-lt"/>
                <a:ea typeface="+mn-ea"/>
                <a:cs typeface="+mn-cs"/>
              </a:rPr>
              <a:t>，包括</a:t>
            </a:r>
            <a:r>
              <a:rPr lang="en-US" sz="1200" kern="1200" dirty="0" smtClean="0">
                <a:solidFill>
                  <a:schemeClr val="tx1"/>
                </a:solidFill>
                <a:latin typeface="+mn-lt"/>
                <a:ea typeface="+mn-ea"/>
                <a:cs typeface="+mn-cs"/>
              </a:rPr>
              <a:t>Web Service</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restful</a:t>
            </a:r>
            <a:r>
              <a:rPr lang="zh-CN" altLang="en-US" sz="1200" kern="1200" dirty="0" smtClean="0">
                <a:solidFill>
                  <a:schemeClr val="tx1"/>
                </a:solidFill>
                <a:latin typeface="+mn-lt"/>
                <a:ea typeface="+mn-ea"/>
                <a:cs typeface="+mn-cs"/>
              </a:rPr>
              <a:t>等，业务系统进行远程调用，实现自身业务流程的流转</a:t>
            </a:r>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5</a:t>
            </a:fld>
            <a:endParaRPr lang="zh-CN" altLang="en-US"/>
          </a:p>
        </p:txBody>
      </p:sp>
    </p:spTree>
    <p:extLst>
      <p:ext uri="{BB962C8B-B14F-4D97-AF65-F5344CB8AC3E}">
        <p14:creationId xmlns="" xmlns:p14="http://schemas.microsoft.com/office/powerpoint/2010/main" val="3386338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    目前，基于平台</a:t>
            </a:r>
            <a:r>
              <a:rPr lang="en-US"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生长开发的各业务系统，包括预算、指标、支付、财报以及</a:t>
            </a:r>
            <a:r>
              <a:rPr lang="en-US" sz="1200" kern="1200" dirty="0" smtClean="0">
                <a:solidFill>
                  <a:schemeClr val="tx1"/>
                </a:solidFill>
                <a:latin typeface="+mn-lt"/>
                <a:ea typeface="+mn-ea"/>
                <a:cs typeface="+mn-cs"/>
              </a:rPr>
              <a:t>OA</a:t>
            </a:r>
            <a:r>
              <a:rPr lang="zh-CN" altLang="en-US" sz="1200" kern="1200" dirty="0" smtClean="0">
                <a:solidFill>
                  <a:schemeClr val="tx1"/>
                </a:solidFill>
                <a:latin typeface="+mn-lt"/>
                <a:ea typeface="+mn-ea"/>
                <a:cs typeface="+mn-cs"/>
              </a:rPr>
              <a:t>系统，均使用的是当前嵌入式工作流组件。在对工作流组件服务化方案编制、选型、确定时，综合考虑上述业务系统情况，以不影响当前业务系统为原则，以能够平滑升级到服务化工作流为过程，最终顺利实现现有业务系统以及新增业务系统均能够使用组件服务化工作流引擎的目标</a:t>
            </a:r>
            <a:endParaRPr lang="en-US" altLang="zh-CN" sz="1200" kern="1200" dirty="0" smtClean="0">
              <a:solidFill>
                <a:schemeClr val="tx1"/>
              </a:solidFill>
              <a:latin typeface="+mn-lt"/>
              <a:ea typeface="+mn-ea"/>
              <a:cs typeface="+mn-cs"/>
            </a:endParaRPr>
          </a:p>
          <a:p>
            <a:r>
              <a:rPr lang="en-US" altLang="zh-CN" sz="1200" kern="1200" baseline="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在工作流组件服务化后，当前使用嵌入式工作流组件向服务化工作流迁移工作主要包括以下两个方面：</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1</a:t>
            </a:r>
            <a:r>
              <a:rPr lang="zh-CN" altLang="en-US" sz="1200" kern="1200" dirty="0" smtClean="0">
                <a:solidFill>
                  <a:schemeClr val="tx1"/>
                </a:solidFill>
                <a:latin typeface="+mn-lt"/>
                <a:ea typeface="+mn-ea"/>
                <a:cs typeface="+mn-cs"/>
              </a:rPr>
              <a:t>、归集当前所有业务系统的嵌入式工作流流程模板信息，并在服务化工作流引擎中进行统一初始化和管理</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2</a:t>
            </a:r>
            <a:r>
              <a:rPr lang="zh-CN" altLang="en-US" sz="1200" kern="1200" dirty="0" smtClean="0">
                <a:solidFill>
                  <a:schemeClr val="tx1"/>
                </a:solidFill>
                <a:latin typeface="+mn-lt"/>
                <a:ea typeface="+mn-ea"/>
                <a:cs typeface="+mn-cs"/>
              </a:rPr>
              <a:t>、业务系统升级工作流服务客户端</a:t>
            </a:r>
            <a:r>
              <a:rPr lang="en-US" sz="1200" kern="1200" dirty="0" smtClean="0">
                <a:solidFill>
                  <a:schemeClr val="tx1"/>
                </a:solidFill>
                <a:latin typeface="+mn-lt"/>
                <a:ea typeface="+mn-ea"/>
                <a:cs typeface="+mn-cs"/>
              </a:rPr>
              <a:t>JAR</a:t>
            </a:r>
            <a:r>
              <a:rPr lang="zh-CN" altLang="en-US" sz="1200" kern="1200" dirty="0" smtClean="0">
                <a:solidFill>
                  <a:schemeClr val="tx1"/>
                </a:solidFill>
                <a:latin typeface="+mn-lt"/>
                <a:ea typeface="+mn-ea"/>
                <a:cs typeface="+mn-cs"/>
              </a:rPr>
              <a:t>包功能</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通过上述步骤即可完成现有业务系统嵌入式工作流引擎到服务化工作流引擎的平滑升级</a:t>
            </a:r>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xmlns="" val="342674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 xmlns:p14="http://schemas.microsoft.com/office/powerpoint/2010/main" val="812912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8</a:t>
            </a:fld>
            <a:endParaRPr lang="zh-CN" altLang="en-US"/>
          </a:p>
        </p:txBody>
      </p:sp>
    </p:spTree>
    <p:extLst>
      <p:ext uri="{BB962C8B-B14F-4D97-AF65-F5344CB8AC3E}">
        <p14:creationId xmlns="" xmlns:p14="http://schemas.microsoft.com/office/powerpoint/2010/main" val="1114304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引入开源内存数据库</a:t>
            </a:r>
            <a:r>
              <a:rPr lang="en-US" sz="1200" kern="1200" dirty="0" smtClean="0">
                <a:solidFill>
                  <a:schemeClr val="tx1"/>
                </a:solidFill>
                <a:latin typeface="+mn-lt"/>
                <a:ea typeface="+mn-ea"/>
                <a:cs typeface="+mn-cs"/>
              </a:rPr>
              <a:t>H2</a:t>
            </a:r>
            <a:r>
              <a:rPr lang="zh-CN" altLang="en-US" sz="1200" kern="1200" dirty="0" smtClean="0">
                <a:solidFill>
                  <a:schemeClr val="tx1"/>
                </a:solidFill>
                <a:latin typeface="+mn-lt"/>
                <a:ea typeface="+mn-ea"/>
                <a:cs typeface="+mn-cs"/>
              </a:rPr>
              <a:t>，利用其免部署，占用空间小，不受平台限制等特点，作为工作流客户端的模板数据库使用，满足标准</a:t>
            </a:r>
            <a:r>
              <a:rPr lang="en-US" altLang="zh-CN" sz="1200" kern="1200" dirty="0" err="1" smtClean="0">
                <a:solidFill>
                  <a:schemeClr val="tx1"/>
                </a:solidFill>
                <a:latin typeface="+mn-lt"/>
                <a:ea typeface="+mn-ea"/>
                <a:cs typeface="+mn-cs"/>
              </a:rPr>
              <a:t>sql</a:t>
            </a:r>
            <a:r>
              <a:rPr lang="zh-CN" altLang="en-US" sz="1200" kern="1200" dirty="0" smtClean="0">
                <a:solidFill>
                  <a:schemeClr val="tx1"/>
                </a:solidFill>
                <a:latin typeface="+mn-lt"/>
                <a:ea typeface="+mn-ea"/>
                <a:cs typeface="+mn-cs"/>
              </a:rPr>
              <a:t>语法</a:t>
            </a:r>
            <a:endParaRPr lang="zh-CN" alt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pPr/>
              <a:t>9</a:t>
            </a:fld>
            <a:endParaRPr lang="zh-CN" altLang="en-US"/>
          </a:p>
        </p:txBody>
      </p:sp>
    </p:spTree>
    <p:extLst>
      <p:ext uri="{BB962C8B-B14F-4D97-AF65-F5344CB8AC3E}">
        <p14:creationId xmlns="" xmlns:p14="http://schemas.microsoft.com/office/powerpoint/2010/main" val="175665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DD4FF5F-3E88-4D59-8864-E2A1A4DBA108}"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00C2538-2D67-41D8-969E-FB17A3EE48E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3764486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BB2C521-E001-40C3-AFA2-5569A17B64DE}"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B983A8A7-1E5A-4949-9048-47169B8E42F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438957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0344E79-1F79-4C30-83A2-5E7A3F172C2E}"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1346253-C468-45FE-8FD9-7554E98C8D0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274577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672E47E-4AC7-416C-BEE6-8E36D7CC6166}"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4341C50-BD90-4278-8E67-EEF4816AF6AE}"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53102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5959298-6AB5-4E1F-99E1-6B3B4CB9C02E}"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94189E23-1631-48EA-8834-2604E515805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307908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510580"/>
          </a:xfrm>
        </p:spPr>
        <p:txBody>
          <a:bodyPr/>
          <a:lstStyle>
            <a:lvl1pPr algn="l">
              <a:defRPr sz="2800"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p:txBody>
          <a:bodyPr/>
          <a:lstStyle>
            <a:lvl1pPr>
              <a:defRPr/>
            </a:lvl1pPr>
          </a:lstStyle>
          <a:p>
            <a:pPr>
              <a:defRPr/>
            </a:pPr>
            <a:fld id="{36BD6B43-C60A-4618-9E76-FD310E23ADDD}"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10D03463-9CCB-4D1A-AFE2-7D76436CE9C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38784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0AEA87E-FEA6-4C7D-8F0D-E57B79CDFB5A}"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F2575D70-F6BF-4F6A-854C-F4AEC3E1F4B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091151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33EF0A9-F331-483B-A04A-3A45777855D9}"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83486700-53BA-48B8-9288-E922AC587539}"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54977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ED068C-3323-446C-B257-86AB3306F279}"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32F9E37-A53C-4033-ACAD-7C4D40B3F1B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370267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B95AED7-0ABC-4DD2-83BF-63E2880CAC33}"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9176F7ED-7F38-44D4-A724-FEC44FA08DE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987843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F10C98D-42A0-46D6-98A5-BFF6262EA87A}"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B28C099-B6AB-4606-8375-F6CE6EE5518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40170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9A62B46D-F16A-4D08-97E6-AB9D52372157}" type="datetimeFigureOut">
              <a:rPr lang="zh-CN" altLang="en-US">
                <a:solidFill>
                  <a:prstClr val="black">
                    <a:tint val="75000"/>
                  </a:prstClr>
                </a:solidFill>
              </a:rPr>
              <a:pPr>
                <a:defRPr/>
              </a:pPr>
              <a:t>2018/11/7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56F778B-CA2C-4E7E-AF23-AA6B8998B8C7}"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lumMod val="50000"/>
              <a:lumOff val="50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lnSpc>
          <a:spcPct val="150000"/>
        </a:lnSpc>
        <a:spcBef>
          <a:spcPct val="20000"/>
        </a:spcBef>
        <a:spcAft>
          <a:spcPct val="0"/>
        </a:spcAft>
        <a:buFont typeface="Arial" charset="0"/>
        <a:buChar char="•"/>
        <a:defRPr sz="2000" kern="1200">
          <a:solidFill>
            <a:schemeClr val="tx1">
              <a:lumMod val="50000"/>
              <a:lumOff val="50000"/>
            </a:schemeClr>
          </a:solidFill>
          <a:latin typeface="+mn-lt"/>
          <a:ea typeface="+mn-ea"/>
          <a:cs typeface="+mn-cs"/>
        </a:defRPr>
      </a:lvl1pPr>
      <a:lvl2pPr marL="742950" indent="-285750" algn="l" rtl="0" eaLnBrk="0" fontAlgn="base" hangingPunct="0">
        <a:lnSpc>
          <a:spcPct val="150000"/>
        </a:lnSpc>
        <a:spcBef>
          <a:spcPct val="20000"/>
        </a:spcBef>
        <a:spcAft>
          <a:spcPct val="0"/>
        </a:spcAft>
        <a:buFont typeface="Arial" charset="0"/>
        <a:buChar char="–"/>
        <a:defRPr sz="1800" kern="1200">
          <a:solidFill>
            <a:schemeClr val="tx1">
              <a:lumMod val="50000"/>
              <a:lumOff val="50000"/>
            </a:schemeClr>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charset="0"/>
        <a:buChar char="•"/>
        <a:defRPr sz="1600" kern="1200">
          <a:solidFill>
            <a:schemeClr val="tx1">
              <a:lumMod val="50000"/>
              <a:lumOff val="50000"/>
            </a:schemeClr>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charset="0"/>
        <a:buChar char="–"/>
        <a:defRPr sz="1400" kern="1200">
          <a:solidFill>
            <a:schemeClr val="tx1">
              <a:lumMod val="50000"/>
              <a:lumOff val="50000"/>
            </a:schemeClr>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charset="0"/>
        <a:buChar char="»"/>
        <a:defRPr sz="14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文本框 5"/>
          <p:cNvSpPr>
            <a:spLocks noChangeArrowheads="1"/>
          </p:cNvSpPr>
          <p:nvPr/>
        </p:nvSpPr>
        <p:spPr bwMode="auto">
          <a:xfrm>
            <a:off x="214282" y="1777746"/>
            <a:ext cx="8715436" cy="904863"/>
          </a:xfrm>
          <a:prstGeom prst="rect">
            <a:avLst/>
          </a:prstGeom>
          <a:noFill/>
          <a:ln w="9525">
            <a:noFill/>
            <a:miter lim="800000"/>
            <a:headEnd/>
            <a:tailEnd/>
          </a:ln>
        </p:spPr>
        <p:txBody>
          <a:bodyPr wrap="square">
            <a:spAutoFit/>
          </a:bodyPr>
          <a:lstStyle/>
          <a:p>
            <a:pPr algn="ctr">
              <a:lnSpc>
                <a:spcPct val="120000"/>
              </a:lnSpc>
            </a:pPr>
            <a:r>
              <a:rPr lang="zh-CN" altLang="en-US" sz="4400" b="1" dirty="0" smtClean="0">
                <a:solidFill>
                  <a:srgbClr val="1570C1"/>
                </a:solidFill>
                <a:latin typeface="微软雅黑" pitchFamily="34" charset="-122"/>
                <a:ea typeface="微软雅黑" pitchFamily="34" charset="-122"/>
                <a:sym typeface="微软雅黑" pitchFamily="34" charset="-122"/>
              </a:rPr>
              <a:t>金财工程应用支撑平台</a:t>
            </a:r>
            <a:r>
              <a:rPr lang="en-US" altLang="zh-CN" sz="4400" b="1" dirty="0" smtClean="0">
                <a:solidFill>
                  <a:srgbClr val="1570C1"/>
                </a:solidFill>
                <a:latin typeface="微软雅黑" pitchFamily="34" charset="-122"/>
                <a:ea typeface="微软雅黑" pitchFamily="34" charset="-122"/>
                <a:sym typeface="微软雅黑" pitchFamily="34" charset="-122"/>
              </a:rPr>
              <a:t>-</a:t>
            </a:r>
            <a:endParaRPr lang="zh-CN" altLang="en-US" sz="1000" b="1" dirty="0" smtClean="0">
              <a:solidFill>
                <a:srgbClr val="1570C1"/>
              </a:solidFill>
              <a:latin typeface="DIN" pitchFamily="2" charset="0"/>
              <a:ea typeface="微软雅黑" pitchFamily="34" charset="-122"/>
              <a:sym typeface="DIN" pitchFamily="2" charset="0"/>
            </a:endParaRPr>
          </a:p>
        </p:txBody>
      </p:sp>
      <p:sp>
        <p:nvSpPr>
          <p:cNvPr id="5" name="文本框 5"/>
          <p:cNvSpPr>
            <a:spLocks noChangeArrowheads="1"/>
          </p:cNvSpPr>
          <p:nvPr/>
        </p:nvSpPr>
        <p:spPr bwMode="auto">
          <a:xfrm>
            <a:off x="214282" y="2714620"/>
            <a:ext cx="8715436" cy="1365502"/>
          </a:xfrm>
          <a:prstGeom prst="rect">
            <a:avLst/>
          </a:prstGeom>
          <a:noFill/>
          <a:ln w="9525">
            <a:noFill/>
            <a:miter lim="800000"/>
            <a:headEnd/>
            <a:tailEnd/>
          </a:ln>
        </p:spPr>
        <p:txBody>
          <a:bodyPr wrap="square">
            <a:spAutoFit/>
          </a:bodyPr>
          <a:lstStyle/>
          <a:p>
            <a:pPr algn="ctr">
              <a:lnSpc>
                <a:spcPct val="120000"/>
              </a:lnSpc>
            </a:pPr>
            <a:r>
              <a:rPr lang="zh-CN" altLang="en-US" sz="4400" b="1" dirty="0" smtClean="0">
                <a:solidFill>
                  <a:srgbClr val="1570C1"/>
                </a:solidFill>
                <a:latin typeface="微软雅黑" pitchFamily="34" charset="-122"/>
                <a:ea typeface="微软雅黑" pitchFamily="34" charset="-122"/>
                <a:sym typeface="微软雅黑" pitchFamily="34" charset="-122"/>
              </a:rPr>
              <a:t>平台</a:t>
            </a:r>
            <a:r>
              <a:rPr lang="en-US" altLang="zh-CN" sz="4400" b="1" dirty="0" smtClean="0">
                <a:solidFill>
                  <a:srgbClr val="1570C1"/>
                </a:solidFill>
                <a:latin typeface="微软雅黑" pitchFamily="34" charset="-122"/>
                <a:ea typeface="微软雅黑" pitchFamily="34" charset="-122"/>
                <a:sym typeface="微软雅黑" pitchFamily="34" charset="-122"/>
              </a:rPr>
              <a:t>2.0</a:t>
            </a:r>
            <a:r>
              <a:rPr lang="zh-CN" altLang="en-US" sz="4400" b="1" dirty="0" smtClean="0">
                <a:solidFill>
                  <a:srgbClr val="1570C1"/>
                </a:solidFill>
                <a:latin typeface="微软雅黑" pitchFamily="34" charset="-122"/>
                <a:ea typeface="微软雅黑" pitchFamily="34" charset="-122"/>
                <a:sym typeface="微软雅黑" pitchFamily="34" charset="-122"/>
              </a:rPr>
              <a:t>工作流服务化</a:t>
            </a:r>
            <a:endParaRPr lang="zh-CN" altLang="en-US" sz="1000" b="1" dirty="0" smtClean="0">
              <a:solidFill>
                <a:srgbClr val="1570C1"/>
              </a:solidFill>
              <a:latin typeface="DIN" pitchFamily="2" charset="0"/>
              <a:ea typeface="微软雅黑" pitchFamily="34" charset="-122"/>
              <a:sym typeface="DIN" pitchFamily="2" charset="0"/>
            </a:endParaRPr>
          </a:p>
          <a:p>
            <a:pPr algn="ctr">
              <a:lnSpc>
                <a:spcPct val="90000"/>
              </a:lnSpc>
              <a:spcBef>
                <a:spcPts val="1000"/>
              </a:spcBef>
            </a:pPr>
            <a:r>
              <a:rPr lang="en-US" altLang="zh-CN" sz="2400" b="1" dirty="0" smtClean="0">
                <a:solidFill>
                  <a:srgbClr val="C00000"/>
                </a:solidFill>
                <a:latin typeface="微软雅黑" pitchFamily="34" charset="-122"/>
                <a:ea typeface="微软雅黑" pitchFamily="34" charset="-122"/>
                <a:sym typeface="微软雅黑" pitchFamily="34" charset="-122"/>
              </a:rPr>
              <a:t>2018</a:t>
            </a:r>
            <a:r>
              <a:rPr lang="zh-CN" altLang="en-US" sz="2400" b="1" dirty="0" smtClean="0">
                <a:solidFill>
                  <a:srgbClr val="C00000"/>
                </a:solidFill>
                <a:latin typeface="微软雅黑" pitchFamily="34" charset="-122"/>
                <a:ea typeface="微软雅黑" pitchFamily="34" charset="-122"/>
                <a:sym typeface="微软雅黑" pitchFamily="34" charset="-122"/>
              </a:rPr>
              <a:t>年</a:t>
            </a:r>
            <a:r>
              <a:rPr lang="en-US" altLang="zh-CN" sz="2400" b="1" dirty="0" smtClean="0">
                <a:solidFill>
                  <a:srgbClr val="C00000"/>
                </a:solidFill>
                <a:latin typeface="微软雅黑" pitchFamily="34" charset="-122"/>
                <a:ea typeface="微软雅黑" pitchFamily="34" charset="-122"/>
                <a:sym typeface="微软雅黑" pitchFamily="34" charset="-122"/>
              </a:rPr>
              <a:t>11</a:t>
            </a:r>
            <a:r>
              <a:rPr lang="zh-CN" altLang="en-US" sz="2400" b="1" dirty="0" smtClean="0">
                <a:solidFill>
                  <a:srgbClr val="C00000"/>
                </a:solidFill>
                <a:latin typeface="微软雅黑" pitchFamily="34" charset="-122"/>
                <a:ea typeface="微软雅黑" pitchFamily="34" charset="-122"/>
                <a:sym typeface="微软雅黑" pitchFamily="34" charset="-122"/>
              </a:rPr>
              <a:t>月</a:t>
            </a:r>
            <a:endParaRPr lang="zh-CN" altLang="en-US" sz="4400" dirty="0">
              <a:solidFill>
                <a:srgbClr val="000000"/>
              </a:solidFill>
              <a:sym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p:bldP spid="5"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服务端流程监管</a:t>
            </a:r>
            <a:endParaRPr lang="zh-CN" altLang="en-US" dirty="0"/>
          </a:p>
        </p:txBody>
      </p:sp>
      <p:grpSp>
        <p:nvGrpSpPr>
          <p:cNvPr id="2" name="组合 3"/>
          <p:cNvGrpSpPr/>
          <p:nvPr/>
        </p:nvGrpSpPr>
        <p:grpSpPr>
          <a:xfrm>
            <a:off x="372480" y="4090499"/>
            <a:ext cx="2136775" cy="1399743"/>
            <a:chOff x="372480" y="3433051"/>
            <a:chExt cx="2136775" cy="1399743"/>
          </a:xfrm>
        </p:grpSpPr>
        <p:sp>
          <p:nvSpPr>
            <p:cNvPr id="5" name="Text Box 21"/>
            <p:cNvSpPr txBox="1">
              <a:spLocks noChangeArrowheads="1"/>
            </p:cNvSpPr>
            <p:nvPr/>
          </p:nvSpPr>
          <p:spPr bwMode="auto">
            <a:xfrm>
              <a:off x="377243" y="3433051"/>
              <a:ext cx="20748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smtClean="0">
                  <a:ln>
                    <a:noFill/>
                  </a:ln>
                  <a:solidFill>
                    <a:srgbClr val="646464"/>
                  </a:solidFill>
                  <a:effectLst/>
                  <a:uLnTx/>
                  <a:uFillTx/>
                  <a:latin typeface="Arial" charset="0"/>
                  <a:ea typeface="华文细黑" pitchFamily="2" charset="-122"/>
                </a:rPr>
                <a:t>待办任务排行榜</a:t>
              </a:r>
            </a:p>
          </p:txBody>
        </p:sp>
        <p:sp>
          <p:nvSpPr>
            <p:cNvPr id="6" name="Rectangle 22"/>
            <p:cNvSpPr>
              <a:spLocks noChangeArrowheads="1"/>
            </p:cNvSpPr>
            <p:nvPr/>
          </p:nvSpPr>
          <p:spPr bwMode="auto">
            <a:xfrm>
              <a:off x="372480" y="3964864"/>
              <a:ext cx="2136775"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63525" marR="0" lvl="0" indent="-263525" defTabSz="914400" eaLnBrk="1" fontAlgn="auto" latinLnBrk="0" hangingPunct="1">
                <a:lnSpc>
                  <a:spcPct val="120000"/>
                </a:lnSpc>
                <a:spcBef>
                  <a:spcPts val="0"/>
                </a:spcBef>
                <a:spcAft>
                  <a:spcPts val="0"/>
                </a:spcAft>
                <a:buClrTx/>
                <a:buSzTx/>
                <a:tabLst/>
                <a:defRPr/>
              </a:pPr>
              <a:r>
                <a:rPr kumimoji="0" lang="zh-CN" altLang="en-US" sz="1400" b="0" i="0" u="none" strike="noStrike" kern="0" cap="none" spc="0" normalizeH="0" baseline="0" noProof="0" dirty="0" smtClean="0">
                  <a:ln>
                    <a:noFill/>
                  </a:ln>
                  <a:solidFill>
                    <a:srgbClr val="646464"/>
                  </a:solidFill>
                  <a:effectLst/>
                  <a:uLnTx/>
                  <a:uFillTx/>
                  <a:ea typeface="微软雅黑" pitchFamily="34" charset="-122"/>
                </a:rPr>
                <a:t>展示分析所有模板节点中那个环节积压任务较多</a:t>
              </a:r>
            </a:p>
          </p:txBody>
        </p:sp>
      </p:grpSp>
      <p:grpSp>
        <p:nvGrpSpPr>
          <p:cNvPr id="4" name="组合 6"/>
          <p:cNvGrpSpPr/>
          <p:nvPr/>
        </p:nvGrpSpPr>
        <p:grpSpPr>
          <a:xfrm>
            <a:off x="6159072" y="2329202"/>
            <a:ext cx="2136775" cy="1141211"/>
            <a:chOff x="6159072" y="1671754"/>
            <a:chExt cx="2136775" cy="1141211"/>
          </a:xfrm>
        </p:grpSpPr>
        <p:sp>
          <p:nvSpPr>
            <p:cNvPr id="8" name="Text Box 23"/>
            <p:cNvSpPr txBox="1">
              <a:spLocks noChangeArrowheads="1"/>
            </p:cNvSpPr>
            <p:nvPr/>
          </p:nvSpPr>
          <p:spPr bwMode="auto">
            <a:xfrm>
              <a:off x="6163834" y="1671754"/>
              <a:ext cx="20748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smtClean="0">
                  <a:ln>
                    <a:noFill/>
                  </a:ln>
                  <a:solidFill>
                    <a:srgbClr val="646464"/>
                  </a:solidFill>
                  <a:effectLst/>
                  <a:uLnTx/>
                  <a:uFillTx/>
                  <a:latin typeface="Arial" charset="0"/>
                  <a:ea typeface="华文细黑" pitchFamily="2" charset="-122"/>
                </a:rPr>
                <a:t>已办人员排行榜</a:t>
              </a:r>
            </a:p>
          </p:txBody>
        </p:sp>
        <p:sp>
          <p:nvSpPr>
            <p:cNvPr id="9" name="Rectangle 24"/>
            <p:cNvSpPr>
              <a:spLocks noChangeArrowheads="1"/>
            </p:cNvSpPr>
            <p:nvPr/>
          </p:nvSpPr>
          <p:spPr bwMode="auto">
            <a:xfrm>
              <a:off x="6159072" y="2203567"/>
              <a:ext cx="2136775" cy="6093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63525" marR="0" lvl="0" indent="-263525" defTabSz="914400" eaLnBrk="1" fontAlgn="auto" latinLnBrk="0" hangingPunct="1">
                <a:lnSpc>
                  <a:spcPct val="120000"/>
                </a:lnSpc>
                <a:spcBef>
                  <a:spcPts val="0"/>
                </a:spcBef>
                <a:spcAft>
                  <a:spcPts val="0"/>
                </a:spcAft>
                <a:buClrTx/>
                <a:buSzTx/>
                <a:tabLst/>
                <a:defRPr/>
              </a:pPr>
              <a:r>
                <a:rPr kumimoji="0" lang="zh-CN" altLang="en-US" sz="1400" b="0" i="0" u="none" strike="noStrike" kern="0" cap="none" spc="0" normalizeH="0" baseline="0" noProof="0" dirty="0" smtClean="0">
                  <a:ln>
                    <a:noFill/>
                  </a:ln>
                  <a:solidFill>
                    <a:srgbClr val="646464"/>
                  </a:solidFill>
                  <a:effectLst/>
                  <a:uLnTx/>
                  <a:uFillTx/>
                  <a:ea typeface="微软雅黑" pitchFamily="34" charset="-122"/>
                </a:rPr>
                <a:t>展示所有人员工作量，由高到低排行</a:t>
              </a:r>
            </a:p>
          </p:txBody>
        </p:sp>
      </p:grpSp>
      <p:grpSp>
        <p:nvGrpSpPr>
          <p:cNvPr id="7" name="组合 9"/>
          <p:cNvGrpSpPr/>
          <p:nvPr/>
        </p:nvGrpSpPr>
        <p:grpSpPr>
          <a:xfrm>
            <a:off x="6750106" y="4257640"/>
            <a:ext cx="2136775" cy="1141211"/>
            <a:chOff x="6750106" y="3600192"/>
            <a:chExt cx="2136775" cy="1141211"/>
          </a:xfrm>
        </p:grpSpPr>
        <p:sp>
          <p:nvSpPr>
            <p:cNvPr id="11" name="Text Box 25"/>
            <p:cNvSpPr txBox="1">
              <a:spLocks noChangeArrowheads="1"/>
            </p:cNvSpPr>
            <p:nvPr/>
          </p:nvSpPr>
          <p:spPr bwMode="auto">
            <a:xfrm>
              <a:off x="6754868" y="3600192"/>
              <a:ext cx="20748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smtClean="0">
                  <a:ln>
                    <a:noFill/>
                  </a:ln>
                  <a:solidFill>
                    <a:srgbClr val="646464"/>
                  </a:solidFill>
                  <a:effectLst/>
                  <a:uLnTx/>
                  <a:uFillTx/>
                  <a:latin typeface="Arial" charset="0"/>
                  <a:ea typeface="华文细黑" pitchFamily="2" charset="-122"/>
                </a:rPr>
                <a:t>耗时任务排行榜</a:t>
              </a:r>
            </a:p>
          </p:txBody>
        </p:sp>
        <p:sp>
          <p:nvSpPr>
            <p:cNvPr id="12" name="Rectangle 26"/>
            <p:cNvSpPr>
              <a:spLocks noChangeArrowheads="1"/>
            </p:cNvSpPr>
            <p:nvPr/>
          </p:nvSpPr>
          <p:spPr bwMode="auto">
            <a:xfrm>
              <a:off x="6750106" y="4132005"/>
              <a:ext cx="2136775" cy="6093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63525" marR="0" lvl="0" indent="-263525" defTabSz="914400" eaLnBrk="1" fontAlgn="auto" latinLnBrk="0" hangingPunct="1">
                <a:lnSpc>
                  <a:spcPct val="120000"/>
                </a:lnSpc>
                <a:spcBef>
                  <a:spcPts val="0"/>
                </a:spcBef>
                <a:spcAft>
                  <a:spcPts val="0"/>
                </a:spcAft>
                <a:buClrTx/>
                <a:buSzTx/>
                <a:tabLst/>
                <a:defRPr/>
              </a:pPr>
              <a:r>
                <a:rPr lang="zh-CN" altLang="en-US" sz="1400" kern="0" dirty="0" smtClean="0">
                  <a:solidFill>
                    <a:srgbClr val="646464"/>
                  </a:solidFill>
                  <a:ea typeface="微软雅黑" pitchFamily="34" charset="-122"/>
                </a:rPr>
                <a:t>展示任务生命周期由高到底排行</a:t>
              </a:r>
              <a:endParaRPr kumimoji="0" lang="zh-CN" altLang="en-US" sz="1400" b="0" i="0" u="none" strike="noStrike" kern="0" cap="none" spc="0" normalizeH="0" baseline="0" noProof="0" dirty="0" smtClean="0">
                <a:ln>
                  <a:noFill/>
                </a:ln>
                <a:solidFill>
                  <a:srgbClr val="646464"/>
                </a:solidFill>
                <a:effectLst/>
                <a:uLnTx/>
                <a:uFillTx/>
                <a:ea typeface="微软雅黑" pitchFamily="34" charset="-122"/>
              </a:endParaRPr>
            </a:p>
          </p:txBody>
        </p:sp>
      </p:grpSp>
      <p:grpSp>
        <p:nvGrpSpPr>
          <p:cNvPr id="10" name="组合 12"/>
          <p:cNvGrpSpPr/>
          <p:nvPr/>
        </p:nvGrpSpPr>
        <p:grpSpPr>
          <a:xfrm>
            <a:off x="836007" y="1842485"/>
            <a:ext cx="2136775" cy="1658275"/>
            <a:chOff x="836007" y="1185037"/>
            <a:chExt cx="2136775" cy="1658275"/>
          </a:xfrm>
        </p:grpSpPr>
        <p:sp>
          <p:nvSpPr>
            <p:cNvPr id="14" name="Text Box 25"/>
            <p:cNvSpPr txBox="1">
              <a:spLocks noChangeArrowheads="1"/>
            </p:cNvSpPr>
            <p:nvPr/>
          </p:nvSpPr>
          <p:spPr bwMode="auto">
            <a:xfrm>
              <a:off x="840769" y="1185037"/>
              <a:ext cx="20748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smtClean="0">
                  <a:ln>
                    <a:noFill/>
                  </a:ln>
                  <a:solidFill>
                    <a:srgbClr val="646464"/>
                  </a:solidFill>
                  <a:effectLst/>
                  <a:uLnTx/>
                  <a:uFillTx/>
                  <a:latin typeface="Arial" charset="0"/>
                  <a:ea typeface="华文细黑" pitchFamily="2" charset="-122"/>
                </a:rPr>
                <a:t>高频模板统计</a:t>
              </a:r>
            </a:p>
          </p:txBody>
        </p:sp>
        <p:sp>
          <p:nvSpPr>
            <p:cNvPr id="15" name="Rectangle 26"/>
            <p:cNvSpPr>
              <a:spLocks noChangeArrowheads="1"/>
            </p:cNvSpPr>
            <p:nvPr/>
          </p:nvSpPr>
          <p:spPr bwMode="auto">
            <a:xfrm>
              <a:off x="836007" y="1716850"/>
              <a:ext cx="2136775" cy="1126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263525" indent="-263525">
                <a:lnSpc>
                  <a:spcPct val="120000"/>
                </a:lnSpc>
                <a:defRPr/>
              </a:pPr>
              <a:r>
                <a:rPr lang="zh-CN" altLang="en-US" sz="1400" kern="0" dirty="0" smtClean="0">
                  <a:solidFill>
                    <a:srgbClr val="646464"/>
                  </a:solidFill>
                  <a:ea typeface="微软雅黑" pitchFamily="34" charset="-122"/>
                </a:rPr>
                <a:t>精确定位使用率高频与低频流程模板</a:t>
              </a:r>
              <a:endParaRPr lang="en-US" altLang="zh-CN" sz="1400" kern="0" dirty="0" smtClean="0">
                <a:solidFill>
                  <a:srgbClr val="646464"/>
                </a:solidFill>
                <a:ea typeface="微软雅黑" pitchFamily="34" charset="-122"/>
              </a:endParaRPr>
            </a:p>
            <a:p>
              <a:pPr marL="263525" indent="-263525">
                <a:lnSpc>
                  <a:spcPct val="120000"/>
                </a:lnSpc>
                <a:defRPr/>
              </a:pPr>
              <a:r>
                <a:rPr lang="zh-CN" altLang="en-US" sz="1400" kern="0" dirty="0" smtClean="0">
                  <a:solidFill>
                    <a:srgbClr val="646464"/>
                  </a:solidFill>
                  <a:ea typeface="微软雅黑" pitchFamily="34" charset="-122"/>
                </a:rPr>
                <a:t>统计模板中各个节点待办与已办情况</a:t>
              </a:r>
              <a:endParaRPr lang="en-US" altLang="zh-CN" sz="1400" kern="0" dirty="0" smtClean="0">
                <a:solidFill>
                  <a:srgbClr val="646464"/>
                </a:solidFill>
                <a:ea typeface="微软雅黑" pitchFamily="34" charset="-122"/>
              </a:endParaRPr>
            </a:p>
          </p:txBody>
        </p:sp>
      </p:grpSp>
      <p:grpSp>
        <p:nvGrpSpPr>
          <p:cNvPr id="13" name="Group 9"/>
          <p:cNvGrpSpPr>
            <a:grpSpLocks/>
          </p:cNvGrpSpPr>
          <p:nvPr/>
        </p:nvGrpSpPr>
        <p:grpSpPr bwMode="auto">
          <a:xfrm rot="16977474">
            <a:off x="4380672" y="2419787"/>
            <a:ext cx="163228" cy="1317027"/>
            <a:chOff x="0" y="0"/>
            <a:chExt cx="68" cy="636"/>
          </a:xfrm>
        </p:grpSpPr>
        <p:sp>
          <p:nvSpPr>
            <p:cNvPr id="17" name="Rectangle 10"/>
            <p:cNvSpPr>
              <a:spLocks noChangeArrowheads="1"/>
            </p:cNvSpPr>
            <p:nvPr/>
          </p:nvSpPr>
          <p:spPr bwMode="auto">
            <a:xfrm rot="-5400000">
              <a:off x="-272" y="296"/>
              <a:ext cx="636" cy="44"/>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18" name="Rectangle 11"/>
            <p:cNvSpPr>
              <a:spLocks noChangeArrowheads="1"/>
            </p:cNvSpPr>
            <p:nvPr/>
          </p:nvSpPr>
          <p:spPr bwMode="auto">
            <a:xfrm rot="-5400000">
              <a:off x="-284" y="281"/>
              <a:ext cx="636" cy="67"/>
            </a:xfrm>
            <a:prstGeom prst="rect">
              <a:avLst/>
            </a:prstGeom>
            <a:gradFill rotWithShape="1">
              <a:gsLst>
                <a:gs pos="0">
                  <a:srgbClr val="C0C0C0"/>
                </a:gs>
                <a:gs pos="50000">
                  <a:srgbClr val="F8F8F8"/>
                </a:gs>
                <a:gs pos="100000">
                  <a:srgbClr val="C0C0C0"/>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grpSp>
      <p:grpSp>
        <p:nvGrpSpPr>
          <p:cNvPr id="16" name="组合 18"/>
          <p:cNvGrpSpPr/>
          <p:nvPr/>
        </p:nvGrpSpPr>
        <p:grpSpPr>
          <a:xfrm>
            <a:off x="2833396" y="2283829"/>
            <a:ext cx="1570838" cy="1213956"/>
            <a:chOff x="2833396" y="1626381"/>
            <a:chExt cx="1570838" cy="1213956"/>
          </a:xfrm>
        </p:grpSpPr>
        <p:sp>
          <p:nvSpPr>
            <p:cNvPr id="20" name="Oval 7"/>
            <p:cNvSpPr>
              <a:spLocks noChangeArrowheads="1"/>
            </p:cNvSpPr>
            <p:nvPr/>
          </p:nvSpPr>
          <p:spPr bwMode="auto">
            <a:xfrm flipV="1">
              <a:off x="2833396" y="2540451"/>
              <a:ext cx="1570838" cy="299886"/>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kern="0" dirty="0">
                <a:solidFill>
                  <a:sysClr val="windowText" lastClr="000000"/>
                </a:solidFill>
                <a:ea typeface="微软雅黑" pitchFamily="34" charset="-122"/>
              </a:endParaRPr>
            </a:p>
          </p:txBody>
        </p:sp>
        <p:grpSp>
          <p:nvGrpSpPr>
            <p:cNvPr id="19" name="组合 20"/>
            <p:cNvGrpSpPr/>
            <p:nvPr/>
          </p:nvGrpSpPr>
          <p:grpSpPr>
            <a:xfrm>
              <a:off x="3119129" y="1626381"/>
              <a:ext cx="1067910" cy="1066313"/>
              <a:chOff x="3052219" y="1218471"/>
              <a:chExt cx="1170019" cy="1168270"/>
            </a:xfrm>
          </p:grpSpPr>
          <p:sp>
            <p:nvSpPr>
              <p:cNvPr id="22" name="Oval 17"/>
              <p:cNvSpPr>
                <a:spLocks noChangeArrowheads="1"/>
              </p:cNvSpPr>
              <p:nvPr/>
            </p:nvSpPr>
            <p:spPr bwMode="auto">
              <a:xfrm>
                <a:off x="3052219" y="1218471"/>
                <a:ext cx="1170019" cy="1168270"/>
              </a:xfrm>
              <a:prstGeom prst="ellipse">
                <a:avLst/>
              </a:prstGeom>
              <a:gradFill rotWithShape="1">
                <a:gsLst>
                  <a:gs pos="0">
                    <a:srgbClr val="F8F8F8"/>
                  </a:gs>
                  <a:gs pos="100000">
                    <a:srgbClr val="DDDDDD"/>
                  </a:gs>
                </a:gsLst>
                <a:path path="shape">
                  <a:fillToRect l="50000" t="50000" r="50000" b="50000"/>
                </a:path>
              </a:gradFill>
              <a:ln w="9525">
                <a:solidFill>
                  <a:srgbClr val="DDDDDD"/>
                </a:solidFill>
                <a:round/>
                <a:headEnd/>
                <a:tailEnd/>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23" name="未知"/>
              <p:cNvSpPr>
                <a:spLocks/>
              </p:cNvSpPr>
              <p:nvPr/>
            </p:nvSpPr>
            <p:spPr bwMode="auto">
              <a:xfrm>
                <a:off x="3187144" y="1244656"/>
                <a:ext cx="900170" cy="439108"/>
              </a:xfrm>
              <a:custGeom>
                <a:avLst/>
                <a:gdLst>
                  <a:gd name="T0" fmla="*/ 440 w 1321"/>
                  <a:gd name="T1" fmla="*/ 123 h 712"/>
                  <a:gd name="T2" fmla="*/ 446 w 1321"/>
                  <a:gd name="T3" fmla="*/ 135 h 712"/>
                  <a:gd name="T4" fmla="*/ 447 w 1321"/>
                  <a:gd name="T5" fmla="*/ 147 h 712"/>
                  <a:gd name="T6" fmla="*/ 445 w 1321"/>
                  <a:gd name="T7" fmla="*/ 158 h 712"/>
                  <a:gd name="T8" fmla="*/ 439 w 1321"/>
                  <a:gd name="T9" fmla="*/ 168 h 712"/>
                  <a:gd name="T10" fmla="*/ 430 w 1321"/>
                  <a:gd name="T11" fmla="*/ 177 h 712"/>
                  <a:gd name="T12" fmla="*/ 419 w 1321"/>
                  <a:gd name="T13" fmla="*/ 185 h 712"/>
                  <a:gd name="T14" fmla="*/ 405 w 1321"/>
                  <a:gd name="T15" fmla="*/ 192 h 712"/>
                  <a:gd name="T16" fmla="*/ 388 w 1321"/>
                  <a:gd name="T17" fmla="*/ 199 h 712"/>
                  <a:gd name="T18" fmla="*/ 370 w 1321"/>
                  <a:gd name="T19" fmla="*/ 204 h 712"/>
                  <a:gd name="T20" fmla="*/ 349 w 1321"/>
                  <a:gd name="T21" fmla="*/ 209 h 712"/>
                  <a:gd name="T22" fmla="*/ 327 w 1321"/>
                  <a:gd name="T23" fmla="*/ 212 h 712"/>
                  <a:gd name="T24" fmla="*/ 303 w 1321"/>
                  <a:gd name="T25" fmla="*/ 216 h 712"/>
                  <a:gd name="T26" fmla="*/ 279 w 1321"/>
                  <a:gd name="T27" fmla="*/ 217 h 712"/>
                  <a:gd name="T28" fmla="*/ 269 w 1321"/>
                  <a:gd name="T29" fmla="*/ 218 h 712"/>
                  <a:gd name="T30" fmla="*/ 161 w 1321"/>
                  <a:gd name="T31" fmla="*/ 218 h 712"/>
                  <a:gd name="T32" fmla="*/ 160 w 1321"/>
                  <a:gd name="T33" fmla="*/ 218 h 712"/>
                  <a:gd name="T34" fmla="*/ 138 w 1321"/>
                  <a:gd name="T35" fmla="*/ 217 h 712"/>
                  <a:gd name="T36" fmla="*/ 118 w 1321"/>
                  <a:gd name="T37" fmla="*/ 216 h 712"/>
                  <a:gd name="T38" fmla="*/ 98 w 1321"/>
                  <a:gd name="T39" fmla="*/ 213 h 712"/>
                  <a:gd name="T40" fmla="*/ 80 w 1321"/>
                  <a:gd name="T41" fmla="*/ 211 h 712"/>
                  <a:gd name="T42" fmla="*/ 63 w 1321"/>
                  <a:gd name="T43" fmla="*/ 207 h 712"/>
                  <a:gd name="T44" fmla="*/ 48 w 1321"/>
                  <a:gd name="T45" fmla="*/ 203 h 712"/>
                  <a:gd name="T46" fmla="*/ 35 w 1321"/>
                  <a:gd name="T47" fmla="*/ 198 h 712"/>
                  <a:gd name="T48" fmla="*/ 23 w 1321"/>
                  <a:gd name="T49" fmla="*/ 193 h 712"/>
                  <a:gd name="T50" fmla="*/ 13 w 1321"/>
                  <a:gd name="T51" fmla="*/ 186 h 712"/>
                  <a:gd name="T52" fmla="*/ 6 w 1321"/>
                  <a:gd name="T53" fmla="*/ 179 h 712"/>
                  <a:gd name="T54" fmla="*/ 2 w 1321"/>
                  <a:gd name="T55" fmla="*/ 170 h 712"/>
                  <a:gd name="T56" fmla="*/ 0 w 1321"/>
                  <a:gd name="T57" fmla="*/ 160 h 712"/>
                  <a:gd name="T58" fmla="*/ 0 w 1321"/>
                  <a:gd name="T59" fmla="*/ 159 h 712"/>
                  <a:gd name="T60" fmla="*/ 1 w 1321"/>
                  <a:gd name="T61" fmla="*/ 149 h 712"/>
                  <a:gd name="T62" fmla="*/ 5 w 1321"/>
                  <a:gd name="T63" fmla="*/ 137 h 712"/>
                  <a:gd name="T64" fmla="*/ 17 w 1321"/>
                  <a:gd name="T65" fmla="*/ 113 h 712"/>
                  <a:gd name="T66" fmla="*/ 32 w 1321"/>
                  <a:gd name="T67" fmla="*/ 92 h 712"/>
                  <a:gd name="T68" fmla="*/ 50 w 1321"/>
                  <a:gd name="T69" fmla="*/ 72 h 712"/>
                  <a:gd name="T70" fmla="*/ 69 w 1321"/>
                  <a:gd name="T71" fmla="*/ 54 h 712"/>
                  <a:gd name="T72" fmla="*/ 91 w 1321"/>
                  <a:gd name="T73" fmla="*/ 38 h 712"/>
                  <a:gd name="T74" fmla="*/ 115 w 1321"/>
                  <a:gd name="T75" fmla="*/ 25 h 712"/>
                  <a:gd name="T76" fmla="*/ 140 w 1321"/>
                  <a:gd name="T77" fmla="*/ 14 h 712"/>
                  <a:gd name="T78" fmla="*/ 168 w 1321"/>
                  <a:gd name="T79" fmla="*/ 6 h 712"/>
                  <a:gd name="T80" fmla="*/ 197 w 1321"/>
                  <a:gd name="T81" fmla="*/ 2 h 712"/>
                  <a:gd name="T82" fmla="*/ 226 w 1321"/>
                  <a:gd name="T83" fmla="*/ 0 h 712"/>
                  <a:gd name="T84" fmla="*/ 226 w 1321"/>
                  <a:gd name="T85" fmla="*/ 0 h 712"/>
                  <a:gd name="T86" fmla="*/ 257 w 1321"/>
                  <a:gd name="T87" fmla="*/ 2 h 712"/>
                  <a:gd name="T88" fmla="*/ 287 w 1321"/>
                  <a:gd name="T89" fmla="*/ 7 h 712"/>
                  <a:gd name="T90" fmla="*/ 315 w 1321"/>
                  <a:gd name="T91" fmla="*/ 16 h 712"/>
                  <a:gd name="T92" fmla="*/ 342 w 1321"/>
                  <a:gd name="T93" fmla="*/ 28 h 712"/>
                  <a:gd name="T94" fmla="*/ 366 w 1321"/>
                  <a:gd name="T95" fmla="*/ 42 h 712"/>
                  <a:gd name="T96" fmla="*/ 389 w 1321"/>
                  <a:gd name="T97" fmla="*/ 59 h 712"/>
                  <a:gd name="T98" fmla="*/ 409 w 1321"/>
                  <a:gd name="T99" fmla="*/ 78 h 712"/>
                  <a:gd name="T100" fmla="*/ 426 w 1321"/>
                  <a:gd name="T101" fmla="*/ 100 h 712"/>
                  <a:gd name="T102" fmla="*/ 440 w 1321"/>
                  <a:gd name="T103" fmla="*/ 123 h 712"/>
                  <a:gd name="T104" fmla="*/ 440 w 1321"/>
                  <a:gd name="T105" fmla="*/ 12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grpSp>
      </p:grpSp>
      <p:grpSp>
        <p:nvGrpSpPr>
          <p:cNvPr id="21" name="Group 9"/>
          <p:cNvGrpSpPr>
            <a:grpSpLocks/>
          </p:cNvGrpSpPr>
          <p:nvPr/>
        </p:nvGrpSpPr>
        <p:grpSpPr bwMode="auto">
          <a:xfrm rot="16977474">
            <a:off x="4091303" y="3465855"/>
            <a:ext cx="332353" cy="1317027"/>
            <a:chOff x="0" y="0"/>
            <a:chExt cx="68" cy="636"/>
          </a:xfrm>
        </p:grpSpPr>
        <p:sp>
          <p:nvSpPr>
            <p:cNvPr id="25" name="Rectangle 10"/>
            <p:cNvSpPr>
              <a:spLocks noChangeArrowheads="1"/>
            </p:cNvSpPr>
            <p:nvPr/>
          </p:nvSpPr>
          <p:spPr bwMode="auto">
            <a:xfrm rot="-5400000">
              <a:off x="-272" y="296"/>
              <a:ext cx="636" cy="44"/>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26" name="Rectangle 11"/>
            <p:cNvSpPr>
              <a:spLocks noChangeArrowheads="1"/>
            </p:cNvSpPr>
            <p:nvPr/>
          </p:nvSpPr>
          <p:spPr bwMode="auto">
            <a:xfrm rot="-5400000">
              <a:off x="-284" y="281"/>
              <a:ext cx="636" cy="67"/>
            </a:xfrm>
            <a:prstGeom prst="rect">
              <a:avLst/>
            </a:prstGeom>
            <a:gradFill rotWithShape="1">
              <a:gsLst>
                <a:gs pos="0">
                  <a:srgbClr val="C0C0C0"/>
                </a:gs>
                <a:gs pos="50000">
                  <a:srgbClr val="F8F8F8"/>
                </a:gs>
                <a:gs pos="100000">
                  <a:srgbClr val="C0C0C0"/>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grpSp>
      <p:grpSp>
        <p:nvGrpSpPr>
          <p:cNvPr id="24" name="Group 12"/>
          <p:cNvGrpSpPr>
            <a:grpSpLocks/>
          </p:cNvGrpSpPr>
          <p:nvPr/>
        </p:nvGrpSpPr>
        <p:grpSpPr bwMode="auto">
          <a:xfrm rot="15445578">
            <a:off x="4087293" y="2803165"/>
            <a:ext cx="181283" cy="1319041"/>
            <a:chOff x="0" y="0"/>
            <a:chExt cx="68" cy="636"/>
          </a:xfrm>
        </p:grpSpPr>
        <p:sp>
          <p:nvSpPr>
            <p:cNvPr id="28" name="Rectangle 13"/>
            <p:cNvSpPr>
              <a:spLocks noChangeArrowheads="1"/>
            </p:cNvSpPr>
            <p:nvPr/>
          </p:nvSpPr>
          <p:spPr bwMode="auto">
            <a:xfrm rot="-5400000">
              <a:off x="-272" y="296"/>
              <a:ext cx="636" cy="44"/>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29" name="Rectangle 14"/>
            <p:cNvSpPr>
              <a:spLocks noChangeArrowheads="1"/>
            </p:cNvSpPr>
            <p:nvPr/>
          </p:nvSpPr>
          <p:spPr bwMode="auto">
            <a:xfrm rot="-5400000">
              <a:off x="-284" y="281"/>
              <a:ext cx="636" cy="67"/>
            </a:xfrm>
            <a:prstGeom prst="rect">
              <a:avLst/>
            </a:prstGeom>
            <a:gradFill rotWithShape="1">
              <a:gsLst>
                <a:gs pos="0">
                  <a:srgbClr val="C0C0C0"/>
                </a:gs>
                <a:gs pos="50000">
                  <a:srgbClr val="F8F8F8"/>
                </a:gs>
                <a:gs pos="100000">
                  <a:srgbClr val="C0C0C0"/>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kern="0" dirty="0">
                <a:solidFill>
                  <a:sysClr val="windowText" lastClr="000000"/>
                </a:solidFill>
                <a:ea typeface="微软雅黑" pitchFamily="34" charset="-122"/>
              </a:endParaRPr>
            </a:p>
          </p:txBody>
        </p:sp>
      </p:grpSp>
      <p:grpSp>
        <p:nvGrpSpPr>
          <p:cNvPr id="27" name="组合 29"/>
          <p:cNvGrpSpPr/>
          <p:nvPr/>
        </p:nvGrpSpPr>
        <p:grpSpPr>
          <a:xfrm>
            <a:off x="4222238" y="2611661"/>
            <a:ext cx="2015817" cy="1321354"/>
            <a:chOff x="4222238" y="1954213"/>
            <a:chExt cx="2015817" cy="1321354"/>
          </a:xfrm>
        </p:grpSpPr>
        <p:sp>
          <p:nvSpPr>
            <p:cNvPr id="31" name="Oval 7"/>
            <p:cNvSpPr>
              <a:spLocks noChangeArrowheads="1"/>
            </p:cNvSpPr>
            <p:nvPr/>
          </p:nvSpPr>
          <p:spPr bwMode="auto">
            <a:xfrm flipV="1">
              <a:off x="4222238" y="2933143"/>
              <a:ext cx="2015817" cy="342424"/>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kern="0" dirty="0">
                <a:solidFill>
                  <a:sysClr val="windowText" lastClr="000000"/>
                </a:solidFill>
                <a:ea typeface="微软雅黑" pitchFamily="34" charset="-122"/>
              </a:endParaRPr>
            </a:p>
          </p:txBody>
        </p:sp>
        <p:sp>
          <p:nvSpPr>
            <p:cNvPr id="32" name="Oval 17"/>
            <p:cNvSpPr>
              <a:spLocks noChangeArrowheads="1"/>
            </p:cNvSpPr>
            <p:nvPr/>
          </p:nvSpPr>
          <p:spPr bwMode="auto">
            <a:xfrm>
              <a:off x="4558543" y="1954213"/>
              <a:ext cx="1170019" cy="1168270"/>
            </a:xfrm>
            <a:prstGeom prst="ellipse">
              <a:avLst/>
            </a:prstGeom>
            <a:gradFill rotWithShape="1">
              <a:gsLst>
                <a:gs pos="0">
                  <a:srgbClr val="F8F8F8"/>
                </a:gs>
                <a:gs pos="100000">
                  <a:srgbClr val="DDDDDD"/>
                </a:gs>
              </a:gsLst>
              <a:path path="shape">
                <a:fillToRect l="50000" t="50000" r="50000" b="50000"/>
              </a:path>
            </a:gradFill>
            <a:ln w="9525">
              <a:solidFill>
                <a:srgbClr val="DDDDDD"/>
              </a:solidFill>
              <a:round/>
              <a:headEnd/>
              <a:tailEnd/>
            </a:ln>
            <a:extLst/>
          </p:spPr>
          <p:txBody>
            <a:bodyPr wrap="none" anchor="ctr"/>
            <a:lstStyle/>
            <a:p>
              <a:endParaRPr lang="zh-CN" altLang="en-US" kern="0" dirty="0">
                <a:solidFill>
                  <a:sysClr val="windowText" lastClr="000000"/>
                </a:solidFill>
                <a:ea typeface="微软雅黑" pitchFamily="34" charset="-122"/>
              </a:endParaRPr>
            </a:p>
          </p:txBody>
        </p:sp>
        <p:sp>
          <p:nvSpPr>
            <p:cNvPr id="33" name="未知"/>
            <p:cNvSpPr>
              <a:spLocks/>
            </p:cNvSpPr>
            <p:nvPr/>
          </p:nvSpPr>
          <p:spPr bwMode="auto">
            <a:xfrm>
              <a:off x="4693468" y="1980398"/>
              <a:ext cx="900170" cy="439108"/>
            </a:xfrm>
            <a:custGeom>
              <a:avLst/>
              <a:gdLst>
                <a:gd name="T0" fmla="*/ 440 w 1321"/>
                <a:gd name="T1" fmla="*/ 123 h 712"/>
                <a:gd name="T2" fmla="*/ 446 w 1321"/>
                <a:gd name="T3" fmla="*/ 135 h 712"/>
                <a:gd name="T4" fmla="*/ 447 w 1321"/>
                <a:gd name="T5" fmla="*/ 147 h 712"/>
                <a:gd name="T6" fmla="*/ 445 w 1321"/>
                <a:gd name="T7" fmla="*/ 158 h 712"/>
                <a:gd name="T8" fmla="*/ 439 w 1321"/>
                <a:gd name="T9" fmla="*/ 168 h 712"/>
                <a:gd name="T10" fmla="*/ 430 w 1321"/>
                <a:gd name="T11" fmla="*/ 177 h 712"/>
                <a:gd name="T12" fmla="*/ 419 w 1321"/>
                <a:gd name="T13" fmla="*/ 185 h 712"/>
                <a:gd name="T14" fmla="*/ 405 w 1321"/>
                <a:gd name="T15" fmla="*/ 192 h 712"/>
                <a:gd name="T16" fmla="*/ 388 w 1321"/>
                <a:gd name="T17" fmla="*/ 199 h 712"/>
                <a:gd name="T18" fmla="*/ 370 w 1321"/>
                <a:gd name="T19" fmla="*/ 204 h 712"/>
                <a:gd name="T20" fmla="*/ 349 w 1321"/>
                <a:gd name="T21" fmla="*/ 209 h 712"/>
                <a:gd name="T22" fmla="*/ 327 w 1321"/>
                <a:gd name="T23" fmla="*/ 212 h 712"/>
                <a:gd name="T24" fmla="*/ 303 w 1321"/>
                <a:gd name="T25" fmla="*/ 216 h 712"/>
                <a:gd name="T26" fmla="*/ 279 w 1321"/>
                <a:gd name="T27" fmla="*/ 217 h 712"/>
                <a:gd name="T28" fmla="*/ 269 w 1321"/>
                <a:gd name="T29" fmla="*/ 218 h 712"/>
                <a:gd name="T30" fmla="*/ 161 w 1321"/>
                <a:gd name="T31" fmla="*/ 218 h 712"/>
                <a:gd name="T32" fmla="*/ 160 w 1321"/>
                <a:gd name="T33" fmla="*/ 218 h 712"/>
                <a:gd name="T34" fmla="*/ 138 w 1321"/>
                <a:gd name="T35" fmla="*/ 217 h 712"/>
                <a:gd name="T36" fmla="*/ 118 w 1321"/>
                <a:gd name="T37" fmla="*/ 216 h 712"/>
                <a:gd name="T38" fmla="*/ 98 w 1321"/>
                <a:gd name="T39" fmla="*/ 213 h 712"/>
                <a:gd name="T40" fmla="*/ 80 w 1321"/>
                <a:gd name="T41" fmla="*/ 211 h 712"/>
                <a:gd name="T42" fmla="*/ 63 w 1321"/>
                <a:gd name="T43" fmla="*/ 207 h 712"/>
                <a:gd name="T44" fmla="*/ 48 w 1321"/>
                <a:gd name="T45" fmla="*/ 203 h 712"/>
                <a:gd name="T46" fmla="*/ 35 w 1321"/>
                <a:gd name="T47" fmla="*/ 198 h 712"/>
                <a:gd name="T48" fmla="*/ 23 w 1321"/>
                <a:gd name="T49" fmla="*/ 193 h 712"/>
                <a:gd name="T50" fmla="*/ 13 w 1321"/>
                <a:gd name="T51" fmla="*/ 186 h 712"/>
                <a:gd name="T52" fmla="*/ 6 w 1321"/>
                <a:gd name="T53" fmla="*/ 179 h 712"/>
                <a:gd name="T54" fmla="*/ 2 w 1321"/>
                <a:gd name="T55" fmla="*/ 170 h 712"/>
                <a:gd name="T56" fmla="*/ 0 w 1321"/>
                <a:gd name="T57" fmla="*/ 160 h 712"/>
                <a:gd name="T58" fmla="*/ 0 w 1321"/>
                <a:gd name="T59" fmla="*/ 159 h 712"/>
                <a:gd name="T60" fmla="*/ 1 w 1321"/>
                <a:gd name="T61" fmla="*/ 149 h 712"/>
                <a:gd name="T62" fmla="*/ 5 w 1321"/>
                <a:gd name="T63" fmla="*/ 137 h 712"/>
                <a:gd name="T64" fmla="*/ 17 w 1321"/>
                <a:gd name="T65" fmla="*/ 113 h 712"/>
                <a:gd name="T66" fmla="*/ 32 w 1321"/>
                <a:gd name="T67" fmla="*/ 92 h 712"/>
                <a:gd name="T68" fmla="*/ 50 w 1321"/>
                <a:gd name="T69" fmla="*/ 72 h 712"/>
                <a:gd name="T70" fmla="*/ 69 w 1321"/>
                <a:gd name="T71" fmla="*/ 54 h 712"/>
                <a:gd name="T72" fmla="*/ 91 w 1321"/>
                <a:gd name="T73" fmla="*/ 38 h 712"/>
                <a:gd name="T74" fmla="*/ 115 w 1321"/>
                <a:gd name="T75" fmla="*/ 25 h 712"/>
                <a:gd name="T76" fmla="*/ 140 w 1321"/>
                <a:gd name="T77" fmla="*/ 14 h 712"/>
                <a:gd name="T78" fmla="*/ 168 w 1321"/>
                <a:gd name="T79" fmla="*/ 6 h 712"/>
                <a:gd name="T80" fmla="*/ 197 w 1321"/>
                <a:gd name="T81" fmla="*/ 2 h 712"/>
                <a:gd name="T82" fmla="*/ 226 w 1321"/>
                <a:gd name="T83" fmla="*/ 0 h 712"/>
                <a:gd name="T84" fmla="*/ 226 w 1321"/>
                <a:gd name="T85" fmla="*/ 0 h 712"/>
                <a:gd name="T86" fmla="*/ 257 w 1321"/>
                <a:gd name="T87" fmla="*/ 2 h 712"/>
                <a:gd name="T88" fmla="*/ 287 w 1321"/>
                <a:gd name="T89" fmla="*/ 7 h 712"/>
                <a:gd name="T90" fmla="*/ 315 w 1321"/>
                <a:gd name="T91" fmla="*/ 16 h 712"/>
                <a:gd name="T92" fmla="*/ 342 w 1321"/>
                <a:gd name="T93" fmla="*/ 28 h 712"/>
                <a:gd name="T94" fmla="*/ 366 w 1321"/>
                <a:gd name="T95" fmla="*/ 42 h 712"/>
                <a:gd name="T96" fmla="*/ 389 w 1321"/>
                <a:gd name="T97" fmla="*/ 59 h 712"/>
                <a:gd name="T98" fmla="*/ 409 w 1321"/>
                <a:gd name="T99" fmla="*/ 78 h 712"/>
                <a:gd name="T100" fmla="*/ 426 w 1321"/>
                <a:gd name="T101" fmla="*/ 100 h 712"/>
                <a:gd name="T102" fmla="*/ 440 w 1321"/>
                <a:gd name="T103" fmla="*/ 123 h 712"/>
                <a:gd name="T104" fmla="*/ 440 w 1321"/>
                <a:gd name="T105" fmla="*/ 12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grpSp>
      <p:grpSp>
        <p:nvGrpSpPr>
          <p:cNvPr id="30" name="组合 33"/>
          <p:cNvGrpSpPr/>
          <p:nvPr/>
        </p:nvGrpSpPr>
        <p:grpSpPr>
          <a:xfrm>
            <a:off x="4463894" y="3516063"/>
            <a:ext cx="2617944" cy="2145185"/>
            <a:chOff x="4463894" y="3193197"/>
            <a:chExt cx="2617944" cy="2145185"/>
          </a:xfrm>
        </p:grpSpPr>
        <p:grpSp>
          <p:nvGrpSpPr>
            <p:cNvPr id="34" name="组合 34"/>
            <p:cNvGrpSpPr/>
            <p:nvPr/>
          </p:nvGrpSpPr>
          <p:grpSpPr>
            <a:xfrm>
              <a:off x="4463894" y="3193197"/>
              <a:ext cx="2617944" cy="2145185"/>
              <a:chOff x="4463894" y="2858615"/>
              <a:chExt cx="2617944" cy="2145185"/>
            </a:xfrm>
          </p:grpSpPr>
          <p:sp>
            <p:nvSpPr>
              <p:cNvPr id="44" name="Oval 8"/>
              <p:cNvSpPr>
                <a:spLocks noChangeArrowheads="1"/>
              </p:cNvSpPr>
              <p:nvPr/>
            </p:nvSpPr>
            <p:spPr bwMode="auto">
              <a:xfrm flipV="1">
                <a:off x="4463894" y="45586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45" name="Oval 19"/>
              <p:cNvSpPr>
                <a:spLocks noChangeArrowheads="1"/>
              </p:cNvSpPr>
              <p:nvPr/>
            </p:nvSpPr>
            <p:spPr bwMode="auto">
              <a:xfrm>
                <a:off x="4828393" y="2858615"/>
                <a:ext cx="1931237" cy="1931674"/>
              </a:xfrm>
              <a:prstGeom prst="ellipse">
                <a:avLst/>
              </a:prstGeom>
              <a:gradFill rotWithShape="1">
                <a:gsLst>
                  <a:gs pos="0">
                    <a:srgbClr val="2676FF"/>
                  </a:gs>
                  <a:gs pos="100000">
                    <a:srgbClr val="2676FF">
                      <a:lumMod val="75000"/>
                    </a:srgbClr>
                  </a:gs>
                </a:gsLst>
                <a:path path="shape">
                  <a:fillToRect l="50000" t="50000" r="50000" b="50000"/>
                </a:path>
              </a:gradFill>
              <a:ln w="9525">
                <a:solidFill>
                  <a:srgbClr val="2676FF">
                    <a:lumMod val="75000"/>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Arial" pitchFamily="34" charset="0"/>
                  <a:ea typeface="微软雅黑" pitchFamily="34" charset="-122"/>
                </a:endParaRPr>
              </a:p>
            </p:txBody>
          </p:sp>
          <p:sp>
            <p:nvSpPr>
              <p:cNvPr id="46" name="未知"/>
              <p:cNvSpPr>
                <a:spLocks/>
              </p:cNvSpPr>
              <p:nvPr/>
            </p:nvSpPr>
            <p:spPr bwMode="auto">
              <a:xfrm>
                <a:off x="5049911" y="2902929"/>
                <a:ext cx="1490214" cy="727147"/>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grpSp>
        <p:grpSp>
          <p:nvGrpSpPr>
            <p:cNvPr id="35" name="Group 12"/>
            <p:cNvGrpSpPr>
              <a:grpSpLocks/>
            </p:cNvGrpSpPr>
            <p:nvPr/>
          </p:nvGrpSpPr>
          <p:grpSpPr bwMode="auto">
            <a:xfrm rot="19906246" flipH="1" flipV="1">
              <a:off x="5100199" y="4695479"/>
              <a:ext cx="1685651" cy="407681"/>
              <a:chOff x="2532" y="1051"/>
              <a:chExt cx="837" cy="233"/>
            </a:xfrm>
          </p:grpSpPr>
          <p:grpSp>
            <p:nvGrpSpPr>
              <p:cNvPr id="36" name="Group 13"/>
              <p:cNvGrpSpPr>
                <a:grpSpLocks/>
              </p:cNvGrpSpPr>
              <p:nvPr/>
            </p:nvGrpSpPr>
            <p:grpSpPr bwMode="auto">
              <a:xfrm>
                <a:off x="2532" y="1051"/>
                <a:ext cx="743" cy="185"/>
                <a:chOff x="1565" y="2568"/>
                <a:chExt cx="1118" cy="279"/>
              </a:xfrm>
            </p:grpSpPr>
            <p:sp>
              <p:nvSpPr>
                <p:cNvPr id="41" name="AutoShape 14"/>
                <p:cNvSpPr>
                  <a:spLocks noChangeArrowheads="1"/>
                </p:cNvSpPr>
                <p:nvPr/>
              </p:nvSpPr>
              <p:spPr bwMode="ltGray">
                <a:xfrm rot="5263130">
                  <a:off x="1859" y="2274"/>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42" name="AutoShape 15"/>
                <p:cNvSpPr>
                  <a:spLocks noChangeArrowheads="1"/>
                </p:cNvSpPr>
                <p:nvPr/>
              </p:nvSpPr>
              <p:spPr bwMode="ltGray">
                <a:xfrm rot="6078281">
                  <a:off x="1995" y="2274"/>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43" name="AutoShape 17"/>
                <p:cNvSpPr>
                  <a:spLocks noChangeArrowheads="1"/>
                </p:cNvSpPr>
                <p:nvPr/>
              </p:nvSpPr>
              <p:spPr bwMode="ltGray">
                <a:xfrm rot="6906312">
                  <a:off x="2161" y="2326"/>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grpSp>
            <p:nvGrpSpPr>
              <p:cNvPr id="37" name="Group 18"/>
              <p:cNvGrpSpPr>
                <a:grpSpLocks/>
              </p:cNvGrpSpPr>
              <p:nvPr/>
            </p:nvGrpSpPr>
            <p:grpSpPr bwMode="auto">
              <a:xfrm rot="1353540">
                <a:off x="2776" y="1118"/>
                <a:ext cx="593" cy="166"/>
                <a:chOff x="1701" y="2568"/>
                <a:chExt cx="892" cy="249"/>
              </a:xfrm>
            </p:grpSpPr>
            <p:sp>
              <p:nvSpPr>
                <p:cNvPr id="39" name="AutoShape 20"/>
                <p:cNvSpPr>
                  <a:spLocks noChangeArrowheads="1"/>
                </p:cNvSpPr>
                <p:nvPr/>
              </p:nvSpPr>
              <p:spPr bwMode="ltGray">
                <a:xfrm rot="6078281">
                  <a:off x="1995" y="2274"/>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40" name="AutoShape 21"/>
                <p:cNvSpPr>
                  <a:spLocks noChangeArrowheads="1"/>
                </p:cNvSpPr>
                <p:nvPr/>
              </p:nvSpPr>
              <p:spPr bwMode="ltGray">
                <a:xfrm rot="6373927">
                  <a:off x="2071" y="2296"/>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grpSp>
      </p:grpSp>
      <p:grpSp>
        <p:nvGrpSpPr>
          <p:cNvPr id="38" name="组合 46"/>
          <p:cNvGrpSpPr/>
          <p:nvPr/>
        </p:nvGrpSpPr>
        <p:grpSpPr>
          <a:xfrm>
            <a:off x="2057400" y="3113211"/>
            <a:ext cx="1872837" cy="1615436"/>
            <a:chOff x="2057400" y="2790345"/>
            <a:chExt cx="1872837" cy="1615436"/>
          </a:xfrm>
        </p:grpSpPr>
        <p:grpSp>
          <p:nvGrpSpPr>
            <p:cNvPr id="47" name="组合 47"/>
            <p:cNvGrpSpPr/>
            <p:nvPr/>
          </p:nvGrpSpPr>
          <p:grpSpPr>
            <a:xfrm>
              <a:off x="2057400" y="2790345"/>
              <a:ext cx="1872837" cy="1615436"/>
              <a:chOff x="2057400" y="2455763"/>
              <a:chExt cx="1872837" cy="1615436"/>
            </a:xfrm>
          </p:grpSpPr>
          <p:sp>
            <p:nvSpPr>
              <p:cNvPr id="58" name="Oval 6"/>
              <p:cNvSpPr>
                <a:spLocks noChangeArrowheads="1"/>
              </p:cNvSpPr>
              <p:nvPr/>
            </p:nvSpPr>
            <p:spPr bwMode="auto">
              <a:xfrm flipV="1">
                <a:off x="2057400" y="3644176"/>
                <a:ext cx="1872837" cy="427023"/>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sp>
            <p:nvSpPr>
              <p:cNvPr id="59" name="Oval 15"/>
              <p:cNvSpPr>
                <a:spLocks noChangeArrowheads="1"/>
              </p:cNvSpPr>
              <p:nvPr/>
            </p:nvSpPr>
            <p:spPr bwMode="auto">
              <a:xfrm>
                <a:off x="2286974" y="2455763"/>
                <a:ext cx="1427786" cy="1426095"/>
              </a:xfrm>
              <a:prstGeom prst="ellipse">
                <a:avLst/>
              </a:prstGeom>
              <a:gradFill rotWithShape="1">
                <a:gsLst>
                  <a:gs pos="0">
                    <a:srgbClr val="F8F8F8"/>
                  </a:gs>
                  <a:gs pos="100000">
                    <a:srgbClr val="DDDDDD"/>
                  </a:gs>
                </a:gsLst>
                <a:path path="shape">
                  <a:fillToRect l="50000" t="50000" r="50000" b="50000"/>
                </a:path>
              </a:gradFill>
              <a:ln w="9525">
                <a:solidFill>
                  <a:srgbClr val="DDDDDD"/>
                </a:solidFill>
                <a:round/>
                <a:headEnd/>
                <a:tailEnd/>
              </a:ln>
              <a:extLst/>
            </p:spPr>
            <p:txBody>
              <a:bodyPr wrap="none" anchor="ctr"/>
              <a:lstStyle/>
              <a:p>
                <a:endParaRPr lang="zh-CN" altLang="en-US" kern="0" dirty="0">
                  <a:solidFill>
                    <a:sysClr val="windowText" lastClr="000000"/>
                  </a:solidFill>
                  <a:ea typeface="微软雅黑" pitchFamily="34" charset="-122"/>
                </a:endParaRPr>
              </a:p>
            </p:txBody>
          </p:sp>
          <p:sp>
            <p:nvSpPr>
              <p:cNvPr id="60" name="未知"/>
              <p:cNvSpPr>
                <a:spLocks/>
              </p:cNvSpPr>
              <p:nvPr/>
            </p:nvSpPr>
            <p:spPr bwMode="auto">
              <a:xfrm>
                <a:off x="2452105" y="2496048"/>
                <a:ext cx="1101550" cy="535793"/>
              </a:xfrm>
              <a:custGeom>
                <a:avLst/>
                <a:gdLst>
                  <a:gd name="T0" fmla="*/ 539 w 1321"/>
                  <a:gd name="T1" fmla="*/ 150 h 712"/>
                  <a:gd name="T2" fmla="*/ 545 w 1321"/>
                  <a:gd name="T3" fmla="*/ 165 h 712"/>
                  <a:gd name="T4" fmla="*/ 547 w 1321"/>
                  <a:gd name="T5" fmla="*/ 180 h 712"/>
                  <a:gd name="T6" fmla="*/ 545 w 1321"/>
                  <a:gd name="T7" fmla="*/ 193 h 712"/>
                  <a:gd name="T8" fmla="*/ 537 w 1321"/>
                  <a:gd name="T9" fmla="*/ 205 h 712"/>
                  <a:gd name="T10" fmla="*/ 527 w 1321"/>
                  <a:gd name="T11" fmla="*/ 216 h 712"/>
                  <a:gd name="T12" fmla="*/ 513 w 1321"/>
                  <a:gd name="T13" fmla="*/ 226 h 712"/>
                  <a:gd name="T14" fmla="*/ 495 w 1321"/>
                  <a:gd name="T15" fmla="*/ 235 h 712"/>
                  <a:gd name="T16" fmla="*/ 475 w 1321"/>
                  <a:gd name="T17" fmla="*/ 242 h 712"/>
                  <a:gd name="T18" fmla="*/ 452 w 1321"/>
                  <a:gd name="T19" fmla="*/ 249 h 712"/>
                  <a:gd name="T20" fmla="*/ 427 w 1321"/>
                  <a:gd name="T21" fmla="*/ 255 h 712"/>
                  <a:gd name="T22" fmla="*/ 400 w 1321"/>
                  <a:gd name="T23" fmla="*/ 259 h 712"/>
                  <a:gd name="T24" fmla="*/ 371 w 1321"/>
                  <a:gd name="T25" fmla="*/ 263 h 712"/>
                  <a:gd name="T26" fmla="*/ 341 w 1321"/>
                  <a:gd name="T27" fmla="*/ 265 h 712"/>
                  <a:gd name="T28" fmla="*/ 329 w 1321"/>
                  <a:gd name="T29" fmla="*/ 266 h 712"/>
                  <a:gd name="T30" fmla="*/ 197 w 1321"/>
                  <a:gd name="T31" fmla="*/ 266 h 712"/>
                  <a:gd name="T32" fmla="*/ 195 w 1321"/>
                  <a:gd name="T33" fmla="*/ 266 h 712"/>
                  <a:gd name="T34" fmla="*/ 169 w 1321"/>
                  <a:gd name="T35" fmla="*/ 265 h 712"/>
                  <a:gd name="T36" fmla="*/ 144 w 1321"/>
                  <a:gd name="T37" fmla="*/ 263 h 712"/>
                  <a:gd name="T38" fmla="*/ 120 w 1321"/>
                  <a:gd name="T39" fmla="*/ 260 h 712"/>
                  <a:gd name="T40" fmla="*/ 97 w 1321"/>
                  <a:gd name="T41" fmla="*/ 257 h 712"/>
                  <a:gd name="T42" fmla="*/ 77 w 1321"/>
                  <a:gd name="T43" fmla="*/ 253 h 712"/>
                  <a:gd name="T44" fmla="*/ 58 w 1321"/>
                  <a:gd name="T45" fmla="*/ 248 h 712"/>
                  <a:gd name="T46" fmla="*/ 42 w 1321"/>
                  <a:gd name="T47" fmla="*/ 242 h 712"/>
                  <a:gd name="T48" fmla="*/ 28 w 1321"/>
                  <a:gd name="T49" fmla="*/ 235 h 712"/>
                  <a:gd name="T50" fmla="*/ 16 w 1321"/>
                  <a:gd name="T51" fmla="*/ 227 h 712"/>
                  <a:gd name="T52" fmla="*/ 7 w 1321"/>
                  <a:gd name="T53" fmla="*/ 218 h 712"/>
                  <a:gd name="T54" fmla="*/ 2 w 1321"/>
                  <a:gd name="T55" fmla="*/ 207 h 712"/>
                  <a:gd name="T56" fmla="*/ 0 w 1321"/>
                  <a:gd name="T57" fmla="*/ 196 h 712"/>
                  <a:gd name="T58" fmla="*/ 0 w 1321"/>
                  <a:gd name="T59" fmla="*/ 194 h 712"/>
                  <a:gd name="T60" fmla="*/ 2 w 1321"/>
                  <a:gd name="T61" fmla="*/ 182 h 712"/>
                  <a:gd name="T62" fmla="*/ 7 w 1321"/>
                  <a:gd name="T63" fmla="*/ 167 h 712"/>
                  <a:gd name="T64" fmla="*/ 21 w 1321"/>
                  <a:gd name="T65" fmla="*/ 138 h 712"/>
                  <a:gd name="T66" fmla="*/ 39 w 1321"/>
                  <a:gd name="T67" fmla="*/ 112 h 712"/>
                  <a:gd name="T68" fmla="*/ 61 w 1321"/>
                  <a:gd name="T69" fmla="*/ 88 h 712"/>
                  <a:gd name="T70" fmla="*/ 84 w 1321"/>
                  <a:gd name="T71" fmla="*/ 66 h 712"/>
                  <a:gd name="T72" fmla="*/ 112 w 1321"/>
                  <a:gd name="T73" fmla="*/ 47 h 712"/>
                  <a:gd name="T74" fmla="*/ 141 w 1321"/>
                  <a:gd name="T75" fmla="*/ 31 h 712"/>
                  <a:gd name="T76" fmla="*/ 172 w 1321"/>
                  <a:gd name="T77" fmla="*/ 18 h 712"/>
                  <a:gd name="T78" fmla="*/ 206 w 1321"/>
                  <a:gd name="T79" fmla="*/ 8 h 712"/>
                  <a:gd name="T80" fmla="*/ 241 w 1321"/>
                  <a:gd name="T81" fmla="*/ 2 h 712"/>
                  <a:gd name="T82" fmla="*/ 276 w 1321"/>
                  <a:gd name="T83" fmla="*/ 0 h 712"/>
                  <a:gd name="T84" fmla="*/ 276 w 1321"/>
                  <a:gd name="T85" fmla="*/ 0 h 712"/>
                  <a:gd name="T86" fmla="*/ 314 w 1321"/>
                  <a:gd name="T87" fmla="*/ 2 h 712"/>
                  <a:gd name="T88" fmla="*/ 351 w 1321"/>
                  <a:gd name="T89" fmla="*/ 9 h 712"/>
                  <a:gd name="T90" fmla="*/ 386 w 1321"/>
                  <a:gd name="T91" fmla="*/ 20 h 712"/>
                  <a:gd name="T92" fmla="*/ 418 w 1321"/>
                  <a:gd name="T93" fmla="*/ 34 h 712"/>
                  <a:gd name="T94" fmla="*/ 448 w 1321"/>
                  <a:gd name="T95" fmla="*/ 51 h 712"/>
                  <a:gd name="T96" fmla="*/ 476 w 1321"/>
                  <a:gd name="T97" fmla="*/ 72 h 712"/>
                  <a:gd name="T98" fmla="*/ 500 w 1321"/>
                  <a:gd name="T99" fmla="*/ 96 h 712"/>
                  <a:gd name="T100" fmla="*/ 521 w 1321"/>
                  <a:gd name="T101" fmla="*/ 121 h 712"/>
                  <a:gd name="T102" fmla="*/ 539 w 1321"/>
                  <a:gd name="T103" fmla="*/ 150 h 712"/>
                  <a:gd name="T104" fmla="*/ 539 w 1321"/>
                  <a:gd name="T105" fmla="*/ 15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ysClr val="windowText" lastClr="000000"/>
                  </a:solidFill>
                  <a:effectLst/>
                  <a:uLnTx/>
                  <a:uFillTx/>
                  <a:ea typeface="微软雅黑" pitchFamily="34" charset="-122"/>
                </a:endParaRPr>
              </a:p>
            </p:txBody>
          </p:sp>
        </p:grpSp>
        <p:grpSp>
          <p:nvGrpSpPr>
            <p:cNvPr id="48" name="Group 12"/>
            <p:cNvGrpSpPr>
              <a:grpSpLocks/>
            </p:cNvGrpSpPr>
            <p:nvPr/>
          </p:nvGrpSpPr>
          <p:grpSpPr bwMode="auto">
            <a:xfrm rot="19906246" flipH="1" flipV="1">
              <a:off x="2344350" y="3842707"/>
              <a:ext cx="1449051" cy="373020"/>
              <a:chOff x="2532" y="1051"/>
              <a:chExt cx="891" cy="264"/>
            </a:xfrm>
          </p:grpSpPr>
          <p:grpSp>
            <p:nvGrpSpPr>
              <p:cNvPr id="49" name="Group 13"/>
              <p:cNvGrpSpPr>
                <a:grpSpLocks/>
              </p:cNvGrpSpPr>
              <p:nvPr/>
            </p:nvGrpSpPr>
            <p:grpSpPr bwMode="auto">
              <a:xfrm>
                <a:off x="2532" y="1051"/>
                <a:ext cx="743" cy="185"/>
                <a:chOff x="1565" y="2568"/>
                <a:chExt cx="1118" cy="279"/>
              </a:xfrm>
            </p:grpSpPr>
            <p:sp>
              <p:nvSpPr>
                <p:cNvPr id="55" name="AutoShape 14"/>
                <p:cNvSpPr>
                  <a:spLocks noChangeArrowheads="1"/>
                </p:cNvSpPr>
                <p:nvPr/>
              </p:nvSpPr>
              <p:spPr bwMode="ltGray">
                <a:xfrm rot="5263130">
                  <a:off x="1859" y="2274"/>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56" name="AutoShape 16"/>
                <p:cNvSpPr>
                  <a:spLocks noChangeArrowheads="1"/>
                </p:cNvSpPr>
                <p:nvPr/>
              </p:nvSpPr>
              <p:spPr bwMode="ltGray">
                <a:xfrm rot="6373927">
                  <a:off x="2071" y="2296"/>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57" name="AutoShape 17"/>
                <p:cNvSpPr>
                  <a:spLocks noChangeArrowheads="1"/>
                </p:cNvSpPr>
                <p:nvPr/>
              </p:nvSpPr>
              <p:spPr bwMode="ltGray">
                <a:xfrm rot="6906312">
                  <a:off x="2161" y="2326"/>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grpSp>
            <p:nvGrpSpPr>
              <p:cNvPr id="50" name="Group 18"/>
              <p:cNvGrpSpPr>
                <a:grpSpLocks/>
              </p:cNvGrpSpPr>
              <p:nvPr/>
            </p:nvGrpSpPr>
            <p:grpSpPr bwMode="auto">
              <a:xfrm rot="1353540">
                <a:off x="2770" y="1129"/>
                <a:ext cx="653" cy="186"/>
                <a:chOff x="1701" y="2568"/>
                <a:chExt cx="982" cy="279"/>
              </a:xfrm>
            </p:grpSpPr>
            <p:sp>
              <p:nvSpPr>
                <p:cNvPr id="52" name="AutoShape 20"/>
                <p:cNvSpPr>
                  <a:spLocks noChangeArrowheads="1"/>
                </p:cNvSpPr>
                <p:nvPr/>
              </p:nvSpPr>
              <p:spPr bwMode="ltGray">
                <a:xfrm rot="6078281">
                  <a:off x="1995" y="2274"/>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53" name="AutoShape 21"/>
                <p:cNvSpPr>
                  <a:spLocks noChangeArrowheads="1"/>
                </p:cNvSpPr>
                <p:nvPr/>
              </p:nvSpPr>
              <p:spPr bwMode="ltGray">
                <a:xfrm rot="6373927">
                  <a:off x="2071" y="2296"/>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sp>
              <p:nvSpPr>
                <p:cNvPr id="54" name="AutoShape 22"/>
                <p:cNvSpPr>
                  <a:spLocks noChangeArrowheads="1"/>
                </p:cNvSpPr>
                <p:nvPr/>
              </p:nvSpPr>
              <p:spPr bwMode="ltGray">
                <a:xfrm rot="6906312">
                  <a:off x="2161" y="2326"/>
                  <a:ext cx="227" cy="816"/>
                </a:xfrm>
                <a:prstGeom prst="moon">
                  <a:avLst>
                    <a:gd name="adj" fmla="val 49773"/>
                  </a:avLst>
                </a:prstGeom>
                <a:solidFill>
                  <a:srgbClr val="F8F8F8">
                    <a:alpha val="3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a typeface="微软雅黑" pitchFamily="34" charset="-122"/>
                  </a:endParaRPr>
                </a:p>
              </p:txBody>
            </p:sp>
          </p:grpSp>
        </p:grpSp>
      </p:grpSp>
    </p:spTree>
    <p:extLst>
      <p:ext uri="{BB962C8B-B14F-4D97-AF65-F5344CB8AC3E}">
        <p14:creationId xmlns="" xmlns:p14="http://schemas.microsoft.com/office/powerpoint/2010/main" val="230173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嵌入式与服务化工作流对比</a:t>
            </a:r>
            <a:endParaRPr lang="zh-CN" altLang="en-US" dirty="0"/>
          </a:p>
        </p:txBody>
      </p:sp>
      <p:graphicFrame>
        <p:nvGraphicFramePr>
          <p:cNvPr id="54" name="表格 53"/>
          <p:cNvGraphicFramePr>
            <a:graphicFrameLocks noGrp="1"/>
          </p:cNvGraphicFramePr>
          <p:nvPr/>
        </p:nvGraphicFramePr>
        <p:xfrm>
          <a:off x="928662" y="1071549"/>
          <a:ext cx="7286676" cy="5143530"/>
        </p:xfrm>
        <a:graphic>
          <a:graphicData uri="http://schemas.openxmlformats.org/drawingml/2006/table">
            <a:tbl>
              <a:tblPr firstRow="1" bandRow="1">
                <a:tableStyleId>{5C22544A-7EE6-4342-B048-85BDC9FD1C3A}</a:tableStyleId>
              </a:tblPr>
              <a:tblGrid>
                <a:gridCol w="2428892"/>
                <a:gridCol w="2428892"/>
                <a:gridCol w="2428892"/>
              </a:tblGrid>
              <a:tr h="734790">
                <a:tc>
                  <a:txBody>
                    <a:bodyPr/>
                    <a:lstStyle/>
                    <a:p>
                      <a:pPr algn="ctr"/>
                      <a:r>
                        <a:rPr lang="zh-CN" altLang="en-US" dirty="0" smtClean="0"/>
                        <a:t>对比项</a:t>
                      </a:r>
                      <a:endParaRPr lang="zh-CN" altLang="en-US" dirty="0"/>
                    </a:p>
                  </a:txBody>
                  <a:tcPr/>
                </a:tc>
                <a:tc>
                  <a:txBody>
                    <a:bodyPr/>
                    <a:lstStyle/>
                    <a:p>
                      <a:pPr algn="ctr"/>
                      <a:r>
                        <a:rPr lang="zh-CN" altLang="en-US" dirty="0" smtClean="0"/>
                        <a:t>嵌入式</a:t>
                      </a:r>
                      <a:endParaRPr lang="zh-CN" altLang="en-US" dirty="0"/>
                    </a:p>
                  </a:txBody>
                  <a:tcPr/>
                </a:tc>
                <a:tc>
                  <a:txBody>
                    <a:bodyPr/>
                    <a:lstStyle/>
                    <a:p>
                      <a:pPr algn="ctr"/>
                      <a:r>
                        <a:rPr lang="zh-CN" altLang="en-US" dirty="0" smtClean="0"/>
                        <a:t>服务化</a:t>
                      </a:r>
                      <a:endParaRPr lang="zh-CN" altLang="en-US" dirty="0"/>
                    </a:p>
                  </a:txBody>
                  <a:tcPr/>
                </a:tc>
              </a:tr>
              <a:tr h="734790">
                <a:tc>
                  <a:txBody>
                    <a:bodyPr/>
                    <a:lstStyle/>
                    <a:p>
                      <a:r>
                        <a:rPr lang="zh-CN" altLang="en-US" dirty="0" smtClean="0"/>
                        <a:t>部署方式</a:t>
                      </a:r>
                      <a:endParaRPr lang="zh-CN" altLang="en-US" dirty="0"/>
                    </a:p>
                  </a:txBody>
                  <a:tcPr/>
                </a:tc>
                <a:tc>
                  <a:txBody>
                    <a:bodyPr/>
                    <a:lstStyle/>
                    <a:p>
                      <a:r>
                        <a:rPr lang="zh-CN" altLang="en-US" sz="1800" kern="1200" dirty="0" smtClean="0">
                          <a:solidFill>
                            <a:schemeClr val="dk1"/>
                          </a:solidFill>
                          <a:latin typeface="+mn-lt"/>
                          <a:ea typeface="+mn-ea"/>
                          <a:cs typeface="+mn-cs"/>
                        </a:rPr>
                        <a:t>嵌入在各业务系统应用中</a:t>
                      </a:r>
                      <a:endParaRPr lang="zh-CN" altLang="en-US" dirty="0"/>
                    </a:p>
                  </a:txBody>
                  <a:tcPr/>
                </a:tc>
                <a:tc>
                  <a:txBody>
                    <a:bodyPr/>
                    <a:lstStyle/>
                    <a:p>
                      <a:r>
                        <a:rPr lang="zh-CN" altLang="en-US" sz="1800" kern="1200" dirty="0" smtClean="0">
                          <a:solidFill>
                            <a:schemeClr val="dk1"/>
                          </a:solidFill>
                          <a:latin typeface="+mn-lt"/>
                          <a:ea typeface="+mn-ea"/>
                          <a:cs typeface="+mn-cs"/>
                        </a:rPr>
                        <a:t>基于平台</a:t>
                      </a:r>
                      <a:r>
                        <a:rPr lang="en-US" sz="1800" kern="1200" dirty="0" smtClean="0">
                          <a:solidFill>
                            <a:schemeClr val="dk1"/>
                          </a:solidFill>
                          <a:latin typeface="+mn-lt"/>
                          <a:ea typeface="+mn-ea"/>
                          <a:cs typeface="+mn-cs"/>
                        </a:rPr>
                        <a:t>2.0</a:t>
                      </a:r>
                      <a:r>
                        <a:rPr lang="zh-CN" altLang="en-US" sz="1800" kern="1200" dirty="0" smtClean="0">
                          <a:solidFill>
                            <a:schemeClr val="dk1"/>
                          </a:solidFill>
                          <a:latin typeface="+mn-lt"/>
                          <a:ea typeface="+mn-ea"/>
                          <a:cs typeface="+mn-cs"/>
                        </a:rPr>
                        <a:t>独立部署</a:t>
                      </a:r>
                      <a:endParaRPr lang="zh-CN" altLang="en-US" dirty="0"/>
                    </a:p>
                  </a:txBody>
                  <a:tcPr/>
                </a:tc>
              </a:tr>
              <a:tr h="734790">
                <a:tc>
                  <a:txBody>
                    <a:bodyPr/>
                    <a:lstStyle/>
                    <a:p>
                      <a:r>
                        <a:rPr lang="zh-CN" altLang="en-US" sz="1800" kern="1200" dirty="0" smtClean="0">
                          <a:solidFill>
                            <a:schemeClr val="dk1"/>
                          </a:solidFill>
                          <a:latin typeface="+mn-lt"/>
                          <a:ea typeface="+mn-ea"/>
                          <a:cs typeface="+mn-cs"/>
                        </a:rPr>
                        <a:t>运行是否依赖业务系统</a:t>
                      </a:r>
                      <a:endParaRPr lang="zh-CN" altLang="en-US" dirty="0"/>
                    </a:p>
                  </a:txBody>
                  <a:tcPr/>
                </a:tc>
                <a:tc>
                  <a:txBody>
                    <a:bodyPr/>
                    <a:lstStyle/>
                    <a:p>
                      <a:r>
                        <a:rPr lang="zh-CN" altLang="en-US" sz="1800" kern="1200" dirty="0" smtClean="0">
                          <a:solidFill>
                            <a:schemeClr val="dk1"/>
                          </a:solidFill>
                          <a:latin typeface="+mn-lt"/>
                          <a:ea typeface="+mn-ea"/>
                          <a:cs typeface="+mn-cs"/>
                        </a:rPr>
                        <a:t>是</a:t>
                      </a:r>
                      <a:endParaRPr lang="zh-CN" altLang="en-US" dirty="0"/>
                    </a:p>
                  </a:txBody>
                  <a:tcPr/>
                </a:tc>
                <a:tc>
                  <a:txBody>
                    <a:bodyPr/>
                    <a:lstStyle/>
                    <a:p>
                      <a:r>
                        <a:rPr lang="zh-CN" altLang="en-US" dirty="0" smtClean="0"/>
                        <a:t>否</a:t>
                      </a:r>
                      <a:endParaRPr lang="zh-CN" altLang="en-US" dirty="0"/>
                    </a:p>
                  </a:txBody>
                  <a:tcPr/>
                </a:tc>
              </a:tr>
              <a:tr h="734790">
                <a:tc>
                  <a:txBody>
                    <a:bodyPr/>
                    <a:lstStyle/>
                    <a:p>
                      <a:r>
                        <a:rPr lang="zh-CN" altLang="en-US" sz="1800" kern="1200" dirty="0" smtClean="0">
                          <a:solidFill>
                            <a:schemeClr val="dk1"/>
                          </a:solidFill>
                          <a:latin typeface="+mn-lt"/>
                          <a:ea typeface="+mn-ea"/>
                          <a:cs typeface="+mn-cs"/>
                        </a:rPr>
                        <a:t>流程模板定义管理</a:t>
                      </a:r>
                      <a:endParaRPr lang="zh-CN" altLang="en-US" dirty="0"/>
                    </a:p>
                  </a:txBody>
                  <a:tcPr/>
                </a:tc>
                <a:tc>
                  <a:txBody>
                    <a:bodyPr/>
                    <a:lstStyle/>
                    <a:p>
                      <a:r>
                        <a:rPr lang="zh-CN" altLang="en-US" sz="1800" kern="1200" dirty="0" smtClean="0">
                          <a:solidFill>
                            <a:schemeClr val="dk1"/>
                          </a:solidFill>
                          <a:latin typeface="+mn-lt"/>
                          <a:ea typeface="+mn-ea"/>
                          <a:cs typeface="+mn-cs"/>
                        </a:rPr>
                        <a:t>分散管理</a:t>
                      </a:r>
                      <a:endParaRPr lang="zh-CN" altLang="en-US" dirty="0"/>
                    </a:p>
                  </a:txBody>
                  <a:tcPr/>
                </a:tc>
                <a:tc>
                  <a:txBody>
                    <a:bodyPr/>
                    <a:lstStyle/>
                    <a:p>
                      <a:r>
                        <a:rPr lang="zh-CN" altLang="en-US" dirty="0" smtClean="0"/>
                        <a:t>集中管理</a:t>
                      </a:r>
                      <a:endParaRPr lang="zh-CN" altLang="en-US" dirty="0"/>
                    </a:p>
                  </a:txBody>
                  <a:tcPr/>
                </a:tc>
              </a:tr>
              <a:tr h="734790">
                <a:tc>
                  <a:txBody>
                    <a:bodyPr/>
                    <a:lstStyle/>
                    <a:p>
                      <a:r>
                        <a:rPr lang="zh-CN" altLang="en-US" sz="1800" kern="1200" dirty="0" smtClean="0">
                          <a:solidFill>
                            <a:schemeClr val="dk1"/>
                          </a:solidFill>
                          <a:latin typeface="+mn-lt"/>
                          <a:ea typeface="+mn-ea"/>
                          <a:cs typeface="+mn-cs"/>
                        </a:rPr>
                        <a:t>是否平台统一认证</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是</a:t>
                      </a:r>
                      <a:endParaRPr lang="zh-CN" altLang="en-US" dirty="0"/>
                    </a:p>
                  </a:txBody>
                  <a:tcPr/>
                </a:tc>
              </a:tr>
              <a:tr h="734790">
                <a:tc>
                  <a:txBody>
                    <a:bodyPr/>
                    <a:lstStyle/>
                    <a:p>
                      <a:r>
                        <a:rPr lang="zh-CN" altLang="en-US" sz="1800" kern="1200" dirty="0" smtClean="0">
                          <a:solidFill>
                            <a:schemeClr val="dk1"/>
                          </a:solidFill>
                          <a:latin typeface="+mn-lt"/>
                          <a:ea typeface="+mn-ea"/>
                          <a:cs typeface="+mn-cs"/>
                        </a:rPr>
                        <a:t>是否提供流程监管</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是</a:t>
                      </a:r>
                      <a:endParaRPr lang="zh-CN" altLang="en-US" dirty="0"/>
                    </a:p>
                  </a:txBody>
                  <a:tcPr/>
                </a:tc>
              </a:tr>
              <a:tr h="734790">
                <a:tc>
                  <a:txBody>
                    <a:bodyPr/>
                    <a:lstStyle/>
                    <a:p>
                      <a:r>
                        <a:rPr lang="zh-CN" altLang="en-US" sz="1800" kern="1200" dirty="0" smtClean="0">
                          <a:solidFill>
                            <a:schemeClr val="dk1"/>
                          </a:solidFill>
                          <a:latin typeface="+mn-lt"/>
                          <a:ea typeface="+mn-ea"/>
                          <a:cs typeface="+mn-cs"/>
                        </a:rPr>
                        <a:t>流程引擎位置</a:t>
                      </a:r>
                      <a:endParaRPr lang="zh-CN" altLang="en-US" dirty="0"/>
                    </a:p>
                  </a:txBody>
                  <a:tcPr/>
                </a:tc>
                <a:tc>
                  <a:txBody>
                    <a:bodyPr/>
                    <a:lstStyle/>
                    <a:p>
                      <a:r>
                        <a:rPr lang="zh-CN" altLang="en-US" dirty="0" smtClean="0"/>
                        <a:t>本地</a:t>
                      </a:r>
                      <a:endParaRPr lang="zh-CN" altLang="en-US" dirty="0"/>
                    </a:p>
                  </a:txBody>
                  <a:tcPr/>
                </a:tc>
                <a:tc>
                  <a:txBody>
                    <a:bodyPr/>
                    <a:lstStyle/>
                    <a:p>
                      <a:r>
                        <a:rPr lang="zh-CN" altLang="en-US" dirty="0" smtClean="0"/>
                        <a:t>客户端</a:t>
                      </a:r>
                      <a:endParaRPr lang="zh-CN" altLang="en-US" dirty="0"/>
                    </a:p>
                  </a:txBody>
                  <a:tcPr/>
                </a:tc>
              </a:tr>
            </a:tbl>
          </a:graphicData>
        </a:graphic>
      </p:graphicFrame>
    </p:spTree>
    <p:extLst>
      <p:ext uri="{BB962C8B-B14F-4D97-AF65-F5344CB8AC3E}">
        <p14:creationId xmlns="" xmlns:p14="http://schemas.microsoft.com/office/powerpoint/2010/main" val="137077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2"/>
          <p:cNvSpPr/>
          <p:nvPr/>
        </p:nvSpPr>
        <p:spPr>
          <a:xfrm rot="5770510">
            <a:off x="5182831" y="4916933"/>
            <a:ext cx="150532" cy="648772"/>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2"/>
          <p:cNvSpPr/>
          <p:nvPr/>
        </p:nvSpPr>
        <p:spPr>
          <a:xfrm rot="20970764" flipH="1">
            <a:off x="5041584" y="3002385"/>
            <a:ext cx="98755" cy="425619"/>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2"/>
          <p:cNvSpPr/>
          <p:nvPr/>
        </p:nvSpPr>
        <p:spPr>
          <a:xfrm rot="20970764" flipH="1">
            <a:off x="3466515" y="3459671"/>
            <a:ext cx="98755" cy="425619"/>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2"/>
          <p:cNvSpPr/>
          <p:nvPr/>
        </p:nvSpPr>
        <p:spPr>
          <a:xfrm rot="15829490" flipH="1">
            <a:off x="3230029" y="5302569"/>
            <a:ext cx="150532" cy="648772"/>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2"/>
          <p:cNvSpPr/>
          <p:nvPr/>
        </p:nvSpPr>
        <p:spPr>
          <a:xfrm rot="2878132">
            <a:off x="5078449" y="4071363"/>
            <a:ext cx="378962" cy="1743844"/>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2"/>
          <p:cNvSpPr/>
          <p:nvPr/>
        </p:nvSpPr>
        <p:spPr>
          <a:xfrm rot="18758336" flipH="1">
            <a:off x="3302484" y="2841747"/>
            <a:ext cx="378962" cy="2097951"/>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2"/>
          <p:cNvSpPr/>
          <p:nvPr/>
        </p:nvSpPr>
        <p:spPr>
          <a:xfrm rot="3018353">
            <a:off x="4814193" y="2687557"/>
            <a:ext cx="378962" cy="1743844"/>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2"/>
          <p:cNvSpPr/>
          <p:nvPr/>
        </p:nvSpPr>
        <p:spPr>
          <a:xfrm rot="18329728" flipH="1">
            <a:off x="3413698" y="4795888"/>
            <a:ext cx="378962" cy="1743844"/>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标题 1"/>
          <p:cNvSpPr>
            <a:spLocks noGrp="1"/>
          </p:cNvSpPr>
          <p:nvPr>
            <p:ph type="title"/>
          </p:nvPr>
        </p:nvSpPr>
        <p:spPr/>
        <p:txBody>
          <a:bodyPr>
            <a:normAutofit fontScale="90000"/>
          </a:bodyPr>
          <a:lstStyle/>
          <a:p>
            <a:r>
              <a:rPr lang="zh-CN" altLang="en-US" dirty="0" smtClean="0"/>
              <a:t>对比总结</a:t>
            </a:r>
            <a:endParaRPr lang="zh-CN" altLang="en-US" dirty="0"/>
          </a:p>
        </p:txBody>
      </p:sp>
      <p:sp>
        <p:nvSpPr>
          <p:cNvPr id="3" name="矩形 2"/>
          <p:cNvSpPr/>
          <p:nvPr/>
        </p:nvSpPr>
        <p:spPr>
          <a:xfrm>
            <a:off x="3923928" y="2562271"/>
            <a:ext cx="936104" cy="4307603"/>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2"/>
          <p:cNvSpPr/>
          <p:nvPr/>
        </p:nvSpPr>
        <p:spPr>
          <a:xfrm rot="20970764" flipH="1">
            <a:off x="3604570" y="5236758"/>
            <a:ext cx="98755" cy="425619"/>
          </a:xfrm>
          <a:custGeom>
            <a:avLst/>
            <a:gdLst>
              <a:gd name="connsiteX0" fmla="*/ 0 w 936104"/>
              <a:gd name="connsiteY0" fmla="*/ 0 h 4005064"/>
              <a:gd name="connsiteX1" fmla="*/ 936104 w 936104"/>
              <a:gd name="connsiteY1" fmla="*/ 0 h 4005064"/>
              <a:gd name="connsiteX2" fmla="*/ 936104 w 936104"/>
              <a:gd name="connsiteY2" fmla="*/ 4005064 h 4005064"/>
              <a:gd name="connsiteX3" fmla="*/ 0 w 936104"/>
              <a:gd name="connsiteY3" fmla="*/ 4005064 h 4005064"/>
              <a:gd name="connsiteX4" fmla="*/ 0 w 936104"/>
              <a:gd name="connsiteY4" fmla="*/ 0 h 4005064"/>
              <a:gd name="connsiteX0" fmla="*/ 0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0 w 936104"/>
              <a:gd name="connsiteY4" fmla="*/ 11875 h 4016939"/>
              <a:gd name="connsiteX0" fmla="*/ 237506 w 936104"/>
              <a:gd name="connsiteY0" fmla="*/ 11875 h 4016939"/>
              <a:gd name="connsiteX1" fmla="*/ 662971 w 936104"/>
              <a:gd name="connsiteY1" fmla="*/ 0 h 4016939"/>
              <a:gd name="connsiteX2" fmla="*/ 936104 w 936104"/>
              <a:gd name="connsiteY2" fmla="*/ 4016939 h 4016939"/>
              <a:gd name="connsiteX3" fmla="*/ 0 w 936104"/>
              <a:gd name="connsiteY3" fmla="*/ 4016939 h 4016939"/>
              <a:gd name="connsiteX4" fmla="*/ 237506 w 936104"/>
              <a:gd name="connsiteY4" fmla="*/ 11875 h 4016939"/>
              <a:gd name="connsiteX0" fmla="*/ 225630 w 936104"/>
              <a:gd name="connsiteY0" fmla="*/ 0 h 4028815"/>
              <a:gd name="connsiteX1" fmla="*/ 662971 w 936104"/>
              <a:gd name="connsiteY1" fmla="*/ 11876 h 4028815"/>
              <a:gd name="connsiteX2" fmla="*/ 936104 w 936104"/>
              <a:gd name="connsiteY2" fmla="*/ 4028815 h 4028815"/>
              <a:gd name="connsiteX3" fmla="*/ 0 w 936104"/>
              <a:gd name="connsiteY3" fmla="*/ 4028815 h 4028815"/>
              <a:gd name="connsiteX4" fmla="*/ 225630 w 936104"/>
              <a:gd name="connsiteY4" fmla="*/ 0 h 4028815"/>
              <a:gd name="connsiteX0" fmla="*/ 225630 w 936104"/>
              <a:gd name="connsiteY0" fmla="*/ 13615 h 4042430"/>
              <a:gd name="connsiteX1" fmla="*/ 662971 w 936104"/>
              <a:gd name="connsiteY1" fmla="*/ 25491 h 4042430"/>
              <a:gd name="connsiteX2" fmla="*/ 578332 w 936104"/>
              <a:gd name="connsiteY2" fmla="*/ 2627 h 4042430"/>
              <a:gd name="connsiteX3" fmla="*/ 936104 w 936104"/>
              <a:gd name="connsiteY3" fmla="*/ 4042430 h 4042430"/>
              <a:gd name="connsiteX4" fmla="*/ 0 w 936104"/>
              <a:gd name="connsiteY4" fmla="*/ 4042430 h 4042430"/>
              <a:gd name="connsiteX5" fmla="*/ 225630 w 936104"/>
              <a:gd name="connsiteY5" fmla="*/ 13615 h 404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104" h="4042430">
                <a:moveTo>
                  <a:pt x="225630" y="13615"/>
                </a:moveTo>
                <a:lnTo>
                  <a:pt x="662971" y="25491"/>
                </a:lnTo>
                <a:cubicBezTo>
                  <a:pt x="662467" y="40158"/>
                  <a:pt x="578836" y="-12040"/>
                  <a:pt x="578332" y="2627"/>
                </a:cubicBezTo>
                <a:lnTo>
                  <a:pt x="936104" y="4042430"/>
                </a:lnTo>
                <a:lnTo>
                  <a:pt x="0" y="4042430"/>
                </a:lnTo>
                <a:lnTo>
                  <a:pt x="225630" y="13615"/>
                </a:lnTo>
                <a:close/>
              </a:path>
            </a:pathLst>
          </a:custGeom>
          <a:gradFill flip="none" rotWithShape="1">
            <a:gsLst>
              <a:gs pos="57500">
                <a:srgbClr val="625B38"/>
              </a:gs>
              <a:gs pos="11000">
                <a:schemeClr val="bg2">
                  <a:lumMod val="25000"/>
                </a:schemeClr>
              </a:gs>
              <a:gs pos="82000">
                <a:schemeClr val="bg2">
                  <a:lumMod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 name="组合 4"/>
          <p:cNvGrpSpPr/>
          <p:nvPr/>
        </p:nvGrpSpPr>
        <p:grpSpPr>
          <a:xfrm>
            <a:off x="3707904" y="1484784"/>
            <a:ext cx="1276350" cy="1276350"/>
            <a:chOff x="3518404" y="1580443"/>
            <a:chExt cx="1276350" cy="1276350"/>
          </a:xfrm>
        </p:grpSpPr>
        <p:sp>
          <p:nvSpPr>
            <p:cNvPr id="17" name="椭圆 16"/>
            <p:cNvSpPr/>
            <p:nvPr/>
          </p:nvSpPr>
          <p:spPr bwMode="auto">
            <a:xfrm>
              <a:off x="3518404" y="1580443"/>
              <a:ext cx="1276350" cy="1276350"/>
            </a:xfrm>
            <a:prstGeom prst="ellipse">
              <a:avLst/>
            </a:prstGeom>
            <a:gradFill flip="none" rotWithShape="1">
              <a:gsLst>
                <a:gs pos="0">
                  <a:srgbClr val="DAED23"/>
                </a:gs>
                <a:gs pos="47000">
                  <a:srgbClr val="C1D31B"/>
                </a:gs>
                <a:gs pos="82000">
                  <a:srgbClr val="809B1D"/>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椭圆 19"/>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TextBox 18"/>
          <p:cNvSpPr txBox="1"/>
          <p:nvPr/>
        </p:nvSpPr>
        <p:spPr>
          <a:xfrm>
            <a:off x="3904752" y="1939818"/>
            <a:ext cx="883272" cy="400110"/>
          </a:xfrm>
          <a:prstGeom prst="rect">
            <a:avLst/>
          </a:prstGeom>
          <a:noFill/>
          <a:scene3d>
            <a:camera prst="orthographicFront"/>
            <a:lightRig rig="flat" dir="t"/>
          </a:scene3d>
        </p:spPr>
        <p:txBody>
          <a:bodyPr>
            <a:spAutoFit/>
          </a:bodyPr>
          <a:lstStyle/>
          <a:p>
            <a:pPr algn="ctr" fontAlgn="auto">
              <a:spcBef>
                <a:spcPts val="0"/>
              </a:spcBef>
              <a:spcAft>
                <a:spcPts val="0"/>
              </a:spcAft>
              <a:defRPr/>
            </a:pP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3</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grpSp>
        <p:nvGrpSpPr>
          <p:cNvPr id="5" name="组合 21"/>
          <p:cNvGrpSpPr/>
          <p:nvPr/>
        </p:nvGrpSpPr>
        <p:grpSpPr>
          <a:xfrm>
            <a:off x="5258097" y="2340191"/>
            <a:ext cx="984461" cy="984461"/>
            <a:chOff x="3518404" y="1580443"/>
            <a:chExt cx="1276350" cy="1276350"/>
          </a:xfrm>
        </p:grpSpPr>
        <p:sp>
          <p:nvSpPr>
            <p:cNvPr id="23" name="椭圆 22"/>
            <p:cNvSpPr/>
            <p:nvPr/>
          </p:nvSpPr>
          <p:spPr bwMode="auto">
            <a:xfrm>
              <a:off x="3518404" y="1580443"/>
              <a:ext cx="1276350" cy="1276350"/>
            </a:xfrm>
            <a:prstGeom prst="ellipse">
              <a:avLst/>
            </a:prstGeom>
            <a:gradFill flip="none" rotWithShape="1">
              <a:gsLst>
                <a:gs pos="0">
                  <a:srgbClr val="DAED23"/>
                </a:gs>
                <a:gs pos="47000">
                  <a:srgbClr val="61C42A"/>
                </a:gs>
                <a:gs pos="82000">
                  <a:srgbClr val="4B991F"/>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6" name="TextBox 25"/>
          <p:cNvSpPr txBox="1"/>
          <p:nvPr/>
        </p:nvSpPr>
        <p:spPr>
          <a:xfrm>
            <a:off x="5344912" y="2636912"/>
            <a:ext cx="883272" cy="400110"/>
          </a:xfrm>
          <a:prstGeom prst="rect">
            <a:avLst/>
          </a:prstGeom>
          <a:noFill/>
          <a:scene3d>
            <a:camera prst="orthographicFront"/>
            <a:lightRig rig="flat" dir="t"/>
          </a:scene3d>
        </p:spPr>
        <p:txBody>
          <a:bodyPr>
            <a:spAutoFit/>
          </a:bodyPr>
          <a:lstStyle/>
          <a:p>
            <a:pPr algn="ctr" fontAlgn="auto">
              <a:spcBef>
                <a:spcPts val="0"/>
              </a:spcBef>
              <a:spcAft>
                <a:spcPts val="0"/>
              </a:spcAft>
              <a:defRPr/>
            </a:pP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4</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grpSp>
        <p:nvGrpSpPr>
          <p:cNvPr id="14" name="组合 26"/>
          <p:cNvGrpSpPr/>
          <p:nvPr/>
        </p:nvGrpSpPr>
        <p:grpSpPr>
          <a:xfrm>
            <a:off x="5468860" y="4037828"/>
            <a:ext cx="759324" cy="759324"/>
            <a:chOff x="3518404" y="1580443"/>
            <a:chExt cx="1276350" cy="1276350"/>
          </a:xfrm>
        </p:grpSpPr>
        <p:sp>
          <p:nvSpPr>
            <p:cNvPr id="28" name="椭圆 27"/>
            <p:cNvSpPr/>
            <p:nvPr/>
          </p:nvSpPr>
          <p:spPr bwMode="auto">
            <a:xfrm>
              <a:off x="3518404" y="1580443"/>
              <a:ext cx="1276350" cy="1276350"/>
            </a:xfrm>
            <a:prstGeom prst="ellipse">
              <a:avLst/>
            </a:prstGeom>
            <a:gradFill flip="none" rotWithShape="1">
              <a:gsLst>
                <a:gs pos="0">
                  <a:schemeClr val="accent5"/>
                </a:gs>
                <a:gs pos="47000">
                  <a:schemeClr val="accent5">
                    <a:lumMod val="75000"/>
                  </a:schemeClr>
                </a:gs>
                <a:gs pos="82000">
                  <a:schemeClr val="accent5">
                    <a:lumMod val="50000"/>
                  </a:schemeClr>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椭圆 28"/>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椭圆 29"/>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1" name="TextBox 30"/>
          <p:cNvSpPr txBox="1"/>
          <p:nvPr/>
        </p:nvSpPr>
        <p:spPr>
          <a:xfrm>
            <a:off x="5405703" y="4187443"/>
            <a:ext cx="883272" cy="400110"/>
          </a:xfrm>
          <a:prstGeom prst="rect">
            <a:avLst/>
          </a:prstGeom>
          <a:noFill/>
          <a:scene3d>
            <a:camera prst="orthographicFront"/>
            <a:lightRig rig="flat" dir="t"/>
          </a:scene3d>
        </p:spPr>
        <p:txBody>
          <a:bodyPr>
            <a:spAutoFit/>
          </a:bodyPr>
          <a:lstStyle/>
          <a:p>
            <a:pPr algn="ctr" fontAlgn="auto">
              <a:spcBef>
                <a:spcPts val="0"/>
              </a:spcBef>
              <a:spcAft>
                <a:spcPts val="0"/>
              </a:spcAft>
              <a:defRPr/>
            </a:pP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5</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grpSp>
        <p:nvGrpSpPr>
          <p:cNvPr id="15" name="组合 31"/>
          <p:cNvGrpSpPr/>
          <p:nvPr/>
        </p:nvGrpSpPr>
        <p:grpSpPr>
          <a:xfrm>
            <a:off x="2205850" y="2420888"/>
            <a:ext cx="1214022" cy="1214022"/>
            <a:chOff x="3518404" y="1580443"/>
            <a:chExt cx="1276350" cy="1276350"/>
          </a:xfrm>
        </p:grpSpPr>
        <p:sp>
          <p:nvSpPr>
            <p:cNvPr id="33" name="椭圆 32"/>
            <p:cNvSpPr/>
            <p:nvPr/>
          </p:nvSpPr>
          <p:spPr bwMode="auto">
            <a:xfrm>
              <a:off x="3518404" y="1580443"/>
              <a:ext cx="1276350" cy="1276350"/>
            </a:xfrm>
            <a:prstGeom prst="ellipse">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椭圆 33"/>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5" name="椭圆 34"/>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36" name="TextBox 35"/>
          <p:cNvSpPr txBox="1"/>
          <p:nvPr/>
        </p:nvSpPr>
        <p:spPr>
          <a:xfrm>
            <a:off x="2339752" y="2780928"/>
            <a:ext cx="883272" cy="400110"/>
          </a:xfrm>
          <a:prstGeom prst="rect">
            <a:avLst/>
          </a:prstGeom>
          <a:noFill/>
          <a:scene3d>
            <a:camera prst="orthographicFront"/>
            <a:lightRig rig="flat" dir="t"/>
          </a:scene3d>
        </p:spPr>
        <p:txBody>
          <a:bodyPr>
            <a:spAutoFit/>
          </a:bodyPr>
          <a:lstStyle/>
          <a:p>
            <a:pPr algn="ctr" fontAlgn="auto">
              <a:spcBef>
                <a:spcPts val="0"/>
              </a:spcBef>
              <a:spcAft>
                <a:spcPts val="0"/>
              </a:spcAft>
              <a:defRPr/>
            </a:pP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1</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grpSp>
        <p:nvGrpSpPr>
          <p:cNvPr id="18" name="组合 36"/>
          <p:cNvGrpSpPr/>
          <p:nvPr/>
        </p:nvGrpSpPr>
        <p:grpSpPr>
          <a:xfrm>
            <a:off x="2301794" y="4515517"/>
            <a:ext cx="936387" cy="936387"/>
            <a:chOff x="3518404" y="1580443"/>
            <a:chExt cx="1276350" cy="1276350"/>
          </a:xfrm>
        </p:grpSpPr>
        <p:sp>
          <p:nvSpPr>
            <p:cNvPr id="38" name="椭圆 37"/>
            <p:cNvSpPr/>
            <p:nvPr/>
          </p:nvSpPr>
          <p:spPr bwMode="auto">
            <a:xfrm>
              <a:off x="3518404" y="1580443"/>
              <a:ext cx="1276350" cy="1276350"/>
            </a:xfrm>
            <a:prstGeom prst="ellipse">
              <a:avLst/>
            </a:prstGeom>
            <a:gradFill flip="none" rotWithShape="1">
              <a:gsLst>
                <a:gs pos="0">
                  <a:schemeClr val="tx2">
                    <a:lumMod val="20000"/>
                    <a:lumOff val="80000"/>
                  </a:schemeClr>
                </a:gs>
                <a:gs pos="47000">
                  <a:schemeClr val="accent5"/>
                </a:gs>
                <a:gs pos="82000">
                  <a:schemeClr val="accent5">
                    <a:lumMod val="75000"/>
                  </a:schemeClr>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椭圆 38"/>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0" name="椭圆 39"/>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41" name="TextBox 40"/>
          <p:cNvSpPr txBox="1"/>
          <p:nvPr/>
        </p:nvSpPr>
        <p:spPr>
          <a:xfrm>
            <a:off x="2327119" y="4787125"/>
            <a:ext cx="883272" cy="400110"/>
          </a:xfrm>
          <a:prstGeom prst="rect">
            <a:avLst/>
          </a:prstGeom>
          <a:noFill/>
          <a:scene3d>
            <a:camera prst="orthographicFront"/>
            <a:lightRig rig="flat" dir="t"/>
          </a:scene3d>
        </p:spPr>
        <p:txBody>
          <a:bodyPr>
            <a:spAutoFit/>
          </a:bodyPr>
          <a:lstStyle/>
          <a:p>
            <a:pPr algn="ctr" fontAlgn="auto">
              <a:spcBef>
                <a:spcPts val="0"/>
              </a:spcBef>
              <a:spcAft>
                <a:spcPts val="0"/>
              </a:spcAft>
              <a:defRPr/>
            </a:pPr>
            <a:r>
              <a:rPr lang="en-US" altLang="zh-C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2</a:t>
            </a:r>
            <a:endPar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21" name="TextBox 20"/>
          <p:cNvSpPr txBox="1"/>
          <p:nvPr/>
        </p:nvSpPr>
        <p:spPr>
          <a:xfrm>
            <a:off x="4182345" y="4370328"/>
            <a:ext cx="461665" cy="1181093"/>
          </a:xfrm>
          <a:prstGeom prst="rect">
            <a:avLst/>
          </a:prstGeom>
          <a:noFill/>
        </p:spPr>
        <p:txBody>
          <a:bodyPr vert="eaVert" wrap="none" rtlCol="0">
            <a:spAutoFit/>
          </a:bodyPr>
          <a:lstStyle/>
          <a:p>
            <a:r>
              <a:rPr lang="en-US" altLang="zh-CN" b="1" dirty="0" smtClean="0">
                <a:solidFill>
                  <a:schemeClr val="bg1"/>
                </a:solidFill>
                <a:latin typeface="微软雅黑" pitchFamily="34" charset="-122"/>
                <a:ea typeface="微软雅黑" pitchFamily="34" charset="-122"/>
              </a:rPr>
              <a:t>summary</a:t>
            </a:r>
            <a:endParaRPr lang="zh-CN" altLang="en-US" b="1" dirty="0">
              <a:solidFill>
                <a:schemeClr val="bg1"/>
              </a:solidFill>
              <a:latin typeface="微软雅黑" pitchFamily="34" charset="-122"/>
              <a:ea typeface="微软雅黑" pitchFamily="34" charset="-122"/>
            </a:endParaRPr>
          </a:p>
        </p:txBody>
      </p:sp>
      <p:grpSp>
        <p:nvGrpSpPr>
          <p:cNvPr id="22" name="组合 43"/>
          <p:cNvGrpSpPr/>
          <p:nvPr/>
        </p:nvGrpSpPr>
        <p:grpSpPr>
          <a:xfrm>
            <a:off x="3351899" y="3245858"/>
            <a:ext cx="356005" cy="356005"/>
            <a:chOff x="3518404" y="1580443"/>
            <a:chExt cx="1276350" cy="1276350"/>
          </a:xfrm>
        </p:grpSpPr>
        <p:sp>
          <p:nvSpPr>
            <p:cNvPr id="45" name="椭圆 44"/>
            <p:cNvSpPr/>
            <p:nvPr/>
          </p:nvSpPr>
          <p:spPr bwMode="auto">
            <a:xfrm>
              <a:off x="3518404" y="1580443"/>
              <a:ext cx="1276350" cy="1276350"/>
            </a:xfrm>
            <a:prstGeom prst="ellipse">
              <a:avLst/>
            </a:prstGeom>
            <a:gradFill flip="none" rotWithShape="1">
              <a:gsLst>
                <a:gs pos="0">
                  <a:schemeClr val="tx2">
                    <a:lumMod val="20000"/>
                    <a:lumOff val="80000"/>
                  </a:schemeClr>
                </a:gs>
                <a:gs pos="47000">
                  <a:schemeClr val="tx2">
                    <a:lumMod val="60000"/>
                    <a:lumOff val="40000"/>
                  </a:schemeClr>
                </a:gs>
                <a:gs pos="82000">
                  <a:schemeClr val="accent1">
                    <a:lumMod val="75000"/>
                  </a:schemeClr>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27" name="组合 47"/>
          <p:cNvGrpSpPr/>
          <p:nvPr/>
        </p:nvGrpSpPr>
        <p:grpSpPr>
          <a:xfrm>
            <a:off x="4860032" y="2814756"/>
            <a:ext cx="346286" cy="346286"/>
            <a:chOff x="3518404" y="1580443"/>
            <a:chExt cx="1276350" cy="1276350"/>
          </a:xfrm>
        </p:grpSpPr>
        <p:sp>
          <p:nvSpPr>
            <p:cNvPr id="49" name="椭圆 48"/>
            <p:cNvSpPr/>
            <p:nvPr/>
          </p:nvSpPr>
          <p:spPr bwMode="auto">
            <a:xfrm>
              <a:off x="3518404" y="1580443"/>
              <a:ext cx="1276350" cy="1276350"/>
            </a:xfrm>
            <a:prstGeom prst="ellipse">
              <a:avLst/>
            </a:prstGeom>
            <a:gradFill flip="none" rotWithShape="1">
              <a:gsLst>
                <a:gs pos="0">
                  <a:srgbClr val="DAED23"/>
                </a:gs>
                <a:gs pos="47000">
                  <a:srgbClr val="61C42A"/>
                </a:gs>
                <a:gs pos="82000">
                  <a:srgbClr val="4B991F"/>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2" name="组合 51"/>
          <p:cNvGrpSpPr/>
          <p:nvPr/>
        </p:nvGrpSpPr>
        <p:grpSpPr>
          <a:xfrm>
            <a:off x="5412853" y="5049846"/>
            <a:ext cx="362958" cy="362958"/>
            <a:chOff x="3518404" y="1580443"/>
            <a:chExt cx="1276350" cy="1276350"/>
          </a:xfrm>
        </p:grpSpPr>
        <p:sp>
          <p:nvSpPr>
            <p:cNvPr id="53" name="椭圆 52"/>
            <p:cNvSpPr/>
            <p:nvPr/>
          </p:nvSpPr>
          <p:spPr bwMode="auto">
            <a:xfrm>
              <a:off x="3518404" y="1580443"/>
              <a:ext cx="1276350" cy="1276350"/>
            </a:xfrm>
            <a:prstGeom prst="ellipse">
              <a:avLst/>
            </a:prstGeom>
            <a:gradFill flip="none" rotWithShape="1">
              <a:gsLst>
                <a:gs pos="0">
                  <a:schemeClr val="accent5"/>
                </a:gs>
                <a:gs pos="47000">
                  <a:schemeClr val="accent5">
                    <a:lumMod val="75000"/>
                  </a:schemeClr>
                </a:gs>
                <a:gs pos="82000">
                  <a:schemeClr val="accent5">
                    <a:lumMod val="50000"/>
                  </a:schemeClr>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椭圆 53"/>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5" name="椭圆 54"/>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37" name="组合 55"/>
          <p:cNvGrpSpPr/>
          <p:nvPr/>
        </p:nvGrpSpPr>
        <p:grpSpPr>
          <a:xfrm>
            <a:off x="3443513" y="5098229"/>
            <a:ext cx="319336" cy="319336"/>
            <a:chOff x="3518404" y="1580443"/>
            <a:chExt cx="1276350" cy="1276350"/>
          </a:xfrm>
        </p:grpSpPr>
        <p:sp>
          <p:nvSpPr>
            <p:cNvPr id="57" name="椭圆 56"/>
            <p:cNvSpPr/>
            <p:nvPr/>
          </p:nvSpPr>
          <p:spPr bwMode="auto">
            <a:xfrm>
              <a:off x="3518404" y="1580443"/>
              <a:ext cx="1276350" cy="1276350"/>
            </a:xfrm>
            <a:prstGeom prst="ellipse">
              <a:avLst/>
            </a:prstGeom>
            <a:gradFill flip="none" rotWithShape="1">
              <a:gsLst>
                <a:gs pos="0">
                  <a:schemeClr val="tx2">
                    <a:lumMod val="20000"/>
                    <a:lumOff val="80000"/>
                  </a:schemeClr>
                </a:gs>
                <a:gs pos="47000">
                  <a:schemeClr val="accent5"/>
                </a:gs>
                <a:gs pos="82000">
                  <a:schemeClr val="accent5">
                    <a:lumMod val="75000"/>
                  </a:schemeClr>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 name="椭圆 57"/>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椭圆 58"/>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42" name="组合 59"/>
          <p:cNvGrpSpPr/>
          <p:nvPr/>
        </p:nvGrpSpPr>
        <p:grpSpPr>
          <a:xfrm>
            <a:off x="2847979" y="5508142"/>
            <a:ext cx="319336" cy="319336"/>
            <a:chOff x="3518404" y="1580443"/>
            <a:chExt cx="1276350" cy="1276350"/>
          </a:xfrm>
        </p:grpSpPr>
        <p:sp>
          <p:nvSpPr>
            <p:cNvPr id="61" name="椭圆 60"/>
            <p:cNvSpPr/>
            <p:nvPr/>
          </p:nvSpPr>
          <p:spPr bwMode="auto">
            <a:xfrm>
              <a:off x="3518404" y="1580443"/>
              <a:ext cx="1276350" cy="1276350"/>
            </a:xfrm>
            <a:prstGeom prst="ellipse">
              <a:avLst/>
            </a:prstGeom>
            <a:gradFill flip="none" rotWithShape="1">
              <a:gsLst>
                <a:gs pos="0">
                  <a:schemeClr val="tx2">
                    <a:lumMod val="20000"/>
                    <a:lumOff val="80000"/>
                  </a:schemeClr>
                </a:gs>
                <a:gs pos="47000">
                  <a:schemeClr val="accent5"/>
                </a:gs>
                <a:gs pos="82000">
                  <a:schemeClr val="accent5">
                    <a:lumMod val="75000"/>
                  </a:schemeClr>
                </a:gs>
              </a:gsLst>
              <a:path path="circle">
                <a:fillToRect r="100000" b="100000"/>
              </a:path>
              <a:tileRect l="-100000" t="-100000"/>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2" name="椭圆 61"/>
            <p:cNvSpPr/>
            <p:nvPr/>
          </p:nvSpPr>
          <p:spPr bwMode="auto">
            <a:xfrm rot="20122633">
              <a:off x="3974016" y="2569456"/>
              <a:ext cx="774700" cy="266700"/>
            </a:xfrm>
            <a:prstGeom prst="ellipse">
              <a:avLst/>
            </a:prstGeom>
            <a:gradFill flip="none" rotWithShape="1">
              <a:gsLst>
                <a:gs pos="0">
                  <a:schemeClr val="bg1">
                    <a:alpha val="55000"/>
                  </a:schemeClr>
                </a:gs>
                <a:gs pos="50000">
                  <a:schemeClr val="bg1">
                    <a:shade val="67500"/>
                    <a:satMod val="115000"/>
                    <a:alpha val="12000"/>
                  </a:schemeClr>
                </a:gs>
                <a:gs pos="100000">
                  <a:schemeClr val="bg1">
                    <a:shade val="100000"/>
                    <a:satMod val="11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3" name="椭圆 62"/>
            <p:cNvSpPr/>
            <p:nvPr/>
          </p:nvSpPr>
          <p:spPr bwMode="auto">
            <a:xfrm rot="912585">
              <a:off x="3692475" y="1631589"/>
              <a:ext cx="838059" cy="838059"/>
            </a:xfrm>
            <a:prstGeom prst="ellipse">
              <a:avLst/>
            </a:prstGeom>
            <a:gradFill flip="none" rotWithShape="1">
              <a:gsLst>
                <a:gs pos="0">
                  <a:schemeClr val="bg1">
                    <a:alpha val="0"/>
                  </a:schemeClr>
                </a:gs>
                <a:gs pos="16000">
                  <a:schemeClr val="bg1">
                    <a:alpha val="51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4" name="TextBox 63"/>
          <p:cNvSpPr txBox="1"/>
          <p:nvPr/>
        </p:nvSpPr>
        <p:spPr>
          <a:xfrm>
            <a:off x="5060156" y="1340768"/>
            <a:ext cx="3328268" cy="547073"/>
          </a:xfrm>
          <a:prstGeom prst="rect">
            <a:avLst/>
          </a:prstGeom>
          <a:noFill/>
        </p:spPr>
        <p:txBody>
          <a:bodyPr wrap="square"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流程流转监控，为流程预警、流程优化等奠定基础</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65" name="TextBox 64"/>
          <p:cNvSpPr txBox="1"/>
          <p:nvPr/>
        </p:nvSpPr>
        <p:spPr>
          <a:xfrm>
            <a:off x="6288975" y="2492896"/>
            <a:ext cx="2603505" cy="332399"/>
          </a:xfrm>
          <a:prstGeom prst="rect">
            <a:avLst/>
          </a:prstGeom>
          <a:noFill/>
        </p:spPr>
        <p:txBody>
          <a:bodyPr wrap="square"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提升平台</a:t>
            </a:r>
            <a:r>
              <a:rPr lang="en-US" altLang="en-US" sz="1200" dirty="0" smtClean="0">
                <a:solidFill>
                  <a:schemeClr val="tx1">
                    <a:lumMod val="65000"/>
                    <a:lumOff val="35000"/>
                  </a:schemeClr>
                </a:solidFill>
                <a:latin typeface="微软雅黑" pitchFamily="34" charset="-122"/>
                <a:ea typeface="微软雅黑" pitchFamily="34" charset="-122"/>
              </a:rPr>
              <a:t>2.0</a:t>
            </a:r>
            <a:r>
              <a:rPr lang="zh-CN" altLang="en-US" sz="1200" dirty="0" smtClean="0">
                <a:solidFill>
                  <a:schemeClr val="tx1">
                    <a:lumMod val="65000"/>
                    <a:lumOff val="35000"/>
                  </a:schemeClr>
                </a:solidFill>
                <a:latin typeface="微软雅黑" pitchFamily="34" charset="-122"/>
                <a:ea typeface="微软雅黑" pitchFamily="34" charset="-122"/>
              </a:rPr>
              <a:t>集中管控作用</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
        <p:nvSpPr>
          <p:cNvPr id="66" name="TextBox 65"/>
          <p:cNvSpPr txBox="1"/>
          <p:nvPr/>
        </p:nvSpPr>
        <p:spPr>
          <a:xfrm>
            <a:off x="6288975" y="3942067"/>
            <a:ext cx="2603505" cy="547073"/>
          </a:xfrm>
          <a:prstGeom prst="rect">
            <a:avLst/>
          </a:prstGeom>
          <a:noFill/>
        </p:spPr>
        <p:txBody>
          <a:bodyPr wrap="square"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流程引擎本地化，有效保证工作流高性能</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67" name="TextBox 66"/>
          <p:cNvSpPr txBox="1"/>
          <p:nvPr/>
        </p:nvSpPr>
        <p:spPr>
          <a:xfrm>
            <a:off x="548563" y="2213118"/>
            <a:ext cx="1657287" cy="547073"/>
          </a:xfrm>
          <a:prstGeom prst="rect">
            <a:avLst/>
          </a:prstGeom>
          <a:noFill/>
        </p:spPr>
        <p:txBody>
          <a:bodyPr wrap="square"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服务安全认证，有效掌控系统应用</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68" name="TextBox 67"/>
          <p:cNvSpPr txBox="1"/>
          <p:nvPr/>
        </p:nvSpPr>
        <p:spPr>
          <a:xfrm>
            <a:off x="548562" y="4458139"/>
            <a:ext cx="1657287" cy="547073"/>
          </a:xfrm>
          <a:prstGeom prst="rect">
            <a:avLst/>
          </a:prstGeom>
          <a:noFill/>
        </p:spPr>
        <p:txBody>
          <a:bodyPr wrap="square"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统一流程配置，规范流程应用</a:t>
            </a:r>
            <a:endParaRPr lang="en-US" altLang="zh-CN" sz="12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206759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928934"/>
            <a:ext cx="8229600" cy="510580"/>
          </a:xfrm>
        </p:spPr>
        <p:txBody>
          <a:bodyPr>
            <a:normAutofit fontScale="90000"/>
          </a:bodyPr>
          <a:lstStyle/>
          <a:p>
            <a:pPr algn="ctr"/>
            <a:r>
              <a:rPr lang="zh-CN" altLang="en-US" dirty="0" smtClean="0">
                <a:solidFill>
                  <a:schemeClr val="tx1"/>
                </a:solidFill>
              </a:rPr>
              <a:t>谢谢！</a:t>
            </a:r>
            <a:endParaRPr lang="zh-CN" altLang="en-US" dirty="0">
              <a:solidFill>
                <a:schemeClr val="tx1"/>
              </a:solidFill>
            </a:endParaRPr>
          </a:p>
        </p:txBody>
      </p:sp>
    </p:spTree>
    <p:extLst>
      <p:ext uri="{BB962C8B-B14F-4D97-AF65-F5344CB8AC3E}">
        <p14:creationId xmlns="" xmlns:p14="http://schemas.microsoft.com/office/powerpoint/2010/main" val="206759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dirty="0" smtClean="0"/>
              <a:t>工作流组件现状</a:t>
            </a:r>
            <a:endParaRPr lang="zh-CN" altLang="en-US" dirty="0"/>
          </a:p>
        </p:txBody>
      </p:sp>
      <p:pic>
        <p:nvPicPr>
          <p:cNvPr id="1026" name="Picture 2" descr="C:\Users\Administrator\Desktop\001.jpg"/>
          <p:cNvPicPr>
            <a:picLocks noChangeAspect="1" noChangeArrowheads="1"/>
          </p:cNvPicPr>
          <p:nvPr/>
        </p:nvPicPr>
        <p:blipFill>
          <a:blip r:embed="rId3"/>
          <a:srcRect/>
          <a:stretch>
            <a:fillRect/>
          </a:stretch>
        </p:blipFill>
        <p:spPr bwMode="auto">
          <a:xfrm>
            <a:off x="338138" y="1142984"/>
            <a:ext cx="8467725" cy="5286412"/>
          </a:xfrm>
          <a:prstGeom prst="rect">
            <a:avLst/>
          </a:prstGeom>
          <a:noFill/>
        </p:spPr>
      </p:pic>
    </p:spTree>
    <p:extLst>
      <p:ext uri="{BB962C8B-B14F-4D97-AF65-F5344CB8AC3E}">
        <p14:creationId xmlns="" xmlns:p14="http://schemas.microsoft.com/office/powerpoint/2010/main" val="3077402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工作流组件服务化目标</a:t>
            </a:r>
            <a:endParaRPr lang="zh-CN" altLang="en-US" dirty="0"/>
          </a:p>
        </p:txBody>
      </p:sp>
      <p:sp>
        <p:nvSpPr>
          <p:cNvPr id="18" name="矩形 4"/>
          <p:cNvSpPr/>
          <p:nvPr/>
        </p:nvSpPr>
        <p:spPr>
          <a:xfrm rot="5400000">
            <a:off x="3387794" y="1768795"/>
            <a:ext cx="1711555" cy="3090308"/>
          </a:xfrm>
          <a:custGeom>
            <a:avLst/>
            <a:gdLst/>
            <a:ahLst/>
            <a:cxnLst/>
            <a:rect l="l" t="t" r="r" b="b"/>
            <a:pathLst>
              <a:path w="1711555" h="3090308">
                <a:moveTo>
                  <a:pt x="0" y="760691"/>
                </a:moveTo>
                <a:lnTo>
                  <a:pt x="0" y="0"/>
                </a:lnTo>
                <a:lnTo>
                  <a:pt x="1512168" y="0"/>
                </a:lnTo>
                <a:lnTo>
                  <a:pt x="1512168" y="208614"/>
                </a:lnTo>
                <a:lnTo>
                  <a:pt x="1711555" y="208614"/>
                </a:lnTo>
                <a:lnTo>
                  <a:pt x="1711555" y="760691"/>
                </a:lnTo>
                <a:lnTo>
                  <a:pt x="760692" y="760691"/>
                </a:lnTo>
                <a:lnTo>
                  <a:pt x="760692" y="3090308"/>
                </a:lnTo>
                <a:lnTo>
                  <a:pt x="1" y="3090308"/>
                </a:lnTo>
                <a:lnTo>
                  <a:pt x="1" y="760691"/>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0800000" scaled="1"/>
            <a:tileRect/>
          </a:gradFill>
          <a:ln w="254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9" name="矩形 6"/>
          <p:cNvSpPr/>
          <p:nvPr/>
        </p:nvSpPr>
        <p:spPr>
          <a:xfrm rot="5400000">
            <a:off x="2475730" y="2719658"/>
            <a:ext cx="1711556" cy="3090308"/>
          </a:xfrm>
          <a:custGeom>
            <a:avLst/>
            <a:gdLst/>
            <a:ahLst/>
            <a:cxnLst/>
            <a:rect l="l" t="t" r="r" b="b"/>
            <a:pathLst>
              <a:path w="2265842" h="4091101">
                <a:moveTo>
                  <a:pt x="0" y="4091101"/>
                </a:moveTo>
                <a:lnTo>
                  <a:pt x="0" y="188820"/>
                </a:lnTo>
                <a:lnTo>
                  <a:pt x="1" y="188820"/>
                </a:lnTo>
                <a:lnTo>
                  <a:pt x="1" y="0"/>
                </a:lnTo>
                <a:lnTo>
                  <a:pt x="2265842" y="0"/>
                </a:lnTo>
                <a:lnTo>
                  <a:pt x="2265842" y="1007040"/>
                </a:lnTo>
                <a:lnTo>
                  <a:pt x="1007041" y="1007040"/>
                </a:lnTo>
                <a:lnTo>
                  <a:pt x="1007041" y="4091101"/>
                </a:lnTo>
                <a:close/>
              </a:path>
            </a:pathLst>
          </a:custGeom>
          <a:gradFill flip="none" rotWithShape="1">
            <a:gsLst>
              <a:gs pos="0">
                <a:srgbClr val="F79646">
                  <a:lumMod val="75000"/>
                  <a:shade val="30000"/>
                  <a:satMod val="115000"/>
                </a:srgbClr>
              </a:gs>
              <a:gs pos="50000">
                <a:srgbClr val="F79646">
                  <a:lumMod val="75000"/>
                  <a:shade val="67500"/>
                  <a:satMod val="115000"/>
                </a:srgbClr>
              </a:gs>
              <a:gs pos="100000">
                <a:srgbClr val="F79646">
                  <a:lumMod val="75000"/>
                  <a:shade val="100000"/>
                  <a:satMod val="115000"/>
                </a:srgbClr>
              </a:gs>
            </a:gsLst>
            <a:lin ang="10800000" scaled="1"/>
            <a:tileRect/>
          </a:gra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0" name="矩形 8"/>
          <p:cNvSpPr/>
          <p:nvPr/>
        </p:nvSpPr>
        <p:spPr>
          <a:xfrm rot="5400000">
            <a:off x="1561389" y="3702781"/>
            <a:ext cx="1711555" cy="3090308"/>
          </a:xfrm>
          <a:custGeom>
            <a:avLst/>
            <a:gdLst/>
            <a:ahLst/>
            <a:cxnLst/>
            <a:rect l="l" t="t" r="r" b="b"/>
            <a:pathLst>
              <a:path w="2265841" h="4091101">
                <a:moveTo>
                  <a:pt x="0" y="1007040"/>
                </a:moveTo>
                <a:lnTo>
                  <a:pt x="0" y="0"/>
                </a:lnTo>
                <a:lnTo>
                  <a:pt x="2265841" y="0"/>
                </a:lnTo>
                <a:lnTo>
                  <a:pt x="2265841" y="1007040"/>
                </a:lnTo>
                <a:lnTo>
                  <a:pt x="1007041" y="1007040"/>
                </a:lnTo>
                <a:lnTo>
                  <a:pt x="1007041" y="4091101"/>
                </a:lnTo>
                <a:lnTo>
                  <a:pt x="1" y="4091101"/>
                </a:lnTo>
                <a:lnTo>
                  <a:pt x="1" y="1007040"/>
                </a:lnTo>
                <a:close/>
              </a:path>
            </a:pathLst>
          </a:custGeom>
          <a:gradFill flip="none" rotWithShape="1">
            <a:gsLst>
              <a:gs pos="0">
                <a:srgbClr val="9BBB59">
                  <a:shade val="30000"/>
                  <a:satMod val="115000"/>
                </a:srgbClr>
              </a:gs>
              <a:gs pos="50000">
                <a:srgbClr val="9BBB59">
                  <a:shade val="67500"/>
                  <a:satMod val="115000"/>
                </a:srgbClr>
              </a:gs>
              <a:gs pos="100000">
                <a:srgbClr val="9BBB59">
                  <a:shade val="100000"/>
                  <a:satMod val="115000"/>
                </a:srgbClr>
              </a:gs>
            </a:gsLst>
            <a:lin ang="10800000" scaled="1"/>
            <a:tileRect/>
          </a:gradFill>
          <a:ln w="25400" cap="flat" cmpd="sng" algn="ctr">
            <a:solidFill>
              <a:srgbClr val="9BBB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1" name="TextBox 20"/>
          <p:cNvSpPr txBox="1"/>
          <p:nvPr/>
        </p:nvSpPr>
        <p:spPr>
          <a:xfrm>
            <a:off x="5132381" y="2430526"/>
            <a:ext cx="629881" cy="215629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1500" b="1" i="0" u="none" strike="noStrike" kern="0" cap="none" spc="0" normalizeH="0" baseline="0" noProof="0" dirty="0" smtClean="0">
                <a:ln>
                  <a:noFill/>
                </a:ln>
                <a:solidFill>
                  <a:sysClr val="window" lastClr="FFFFFF"/>
                </a:solidFill>
                <a:effectLst>
                  <a:innerShdw blurRad="63500" dist="50800" dir="13500000">
                    <a:prstClr val="black">
                      <a:alpha val="50000"/>
                    </a:prstClr>
                  </a:innerShdw>
                </a:effectLst>
                <a:uLnTx/>
                <a:uFillTx/>
                <a:latin typeface="Britannic Bold" pitchFamily="34" charset="0"/>
                <a:ea typeface="微软雅黑" pitchFamily="34" charset="-122"/>
              </a:rPr>
              <a:t>3</a:t>
            </a:r>
            <a:endParaRPr kumimoji="0" lang="zh-CN" altLang="en-US" sz="11500" b="1" i="0" u="none" strike="noStrike" kern="0" cap="none" spc="0" normalizeH="0" baseline="0" noProof="0" dirty="0">
              <a:ln>
                <a:noFill/>
              </a:ln>
              <a:solidFill>
                <a:sysClr val="window" lastClr="FFFFFF"/>
              </a:solidFill>
              <a:effectLst>
                <a:innerShdw blurRad="63500" dist="50800" dir="13500000">
                  <a:prstClr val="black">
                    <a:alpha val="50000"/>
                  </a:prstClr>
                </a:innerShdw>
              </a:effectLst>
              <a:uLnTx/>
              <a:uFillTx/>
              <a:latin typeface="Britannic Bold" pitchFamily="34" charset="0"/>
              <a:ea typeface="微软雅黑" pitchFamily="34" charset="-122"/>
            </a:endParaRPr>
          </a:p>
        </p:txBody>
      </p:sp>
      <p:sp>
        <p:nvSpPr>
          <p:cNvPr id="22" name="TextBox 21"/>
          <p:cNvSpPr txBox="1"/>
          <p:nvPr/>
        </p:nvSpPr>
        <p:spPr>
          <a:xfrm>
            <a:off x="4206675" y="3371820"/>
            <a:ext cx="629881" cy="215629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1500" b="1" i="0" u="none" strike="noStrike" kern="0" cap="none" spc="0" normalizeH="0" baseline="0" noProof="0" dirty="0" smtClean="0">
                <a:ln>
                  <a:noFill/>
                </a:ln>
                <a:solidFill>
                  <a:sysClr val="window" lastClr="FFFFFF"/>
                </a:solidFill>
                <a:effectLst>
                  <a:innerShdw blurRad="63500" dist="50800" dir="13500000">
                    <a:prstClr val="black">
                      <a:alpha val="50000"/>
                    </a:prstClr>
                  </a:innerShdw>
                </a:effectLst>
                <a:uLnTx/>
                <a:uFillTx/>
                <a:latin typeface="Britannic Bold" pitchFamily="34" charset="0"/>
                <a:ea typeface="微软雅黑" pitchFamily="34" charset="-122"/>
              </a:rPr>
              <a:t>2</a:t>
            </a:r>
            <a:endParaRPr kumimoji="0" lang="zh-CN" altLang="en-US" sz="11500" b="1" i="0" u="none" strike="noStrike" kern="0" cap="none" spc="0" normalizeH="0" baseline="0" noProof="0" dirty="0">
              <a:ln>
                <a:noFill/>
              </a:ln>
              <a:solidFill>
                <a:sysClr val="window" lastClr="FFFFFF"/>
              </a:solidFill>
              <a:effectLst>
                <a:innerShdw blurRad="63500" dist="50800" dir="13500000">
                  <a:prstClr val="black">
                    <a:alpha val="50000"/>
                  </a:prstClr>
                </a:innerShdw>
              </a:effectLst>
              <a:uLnTx/>
              <a:uFillTx/>
              <a:latin typeface="Britannic Bold" pitchFamily="34" charset="0"/>
              <a:ea typeface="微软雅黑" pitchFamily="34" charset="-122"/>
            </a:endParaRPr>
          </a:p>
        </p:txBody>
      </p:sp>
      <p:sp>
        <p:nvSpPr>
          <p:cNvPr id="23" name="矩形 4"/>
          <p:cNvSpPr/>
          <p:nvPr/>
        </p:nvSpPr>
        <p:spPr>
          <a:xfrm rot="5400000">
            <a:off x="4325272" y="832691"/>
            <a:ext cx="1711555" cy="3090308"/>
          </a:xfrm>
          <a:custGeom>
            <a:avLst/>
            <a:gdLst/>
            <a:ahLst/>
            <a:cxnLst/>
            <a:rect l="l" t="t" r="r" b="b"/>
            <a:pathLst>
              <a:path w="1711555" h="3090308">
                <a:moveTo>
                  <a:pt x="0" y="760691"/>
                </a:moveTo>
                <a:lnTo>
                  <a:pt x="0" y="0"/>
                </a:lnTo>
                <a:lnTo>
                  <a:pt x="1440160" y="0"/>
                </a:lnTo>
                <a:lnTo>
                  <a:pt x="1440160" y="209988"/>
                </a:lnTo>
                <a:lnTo>
                  <a:pt x="1512168" y="209988"/>
                </a:lnTo>
                <a:lnTo>
                  <a:pt x="1512168" y="357543"/>
                </a:lnTo>
                <a:lnTo>
                  <a:pt x="1711555" y="357543"/>
                </a:lnTo>
                <a:lnTo>
                  <a:pt x="1711555" y="760691"/>
                </a:lnTo>
                <a:lnTo>
                  <a:pt x="760692" y="760691"/>
                </a:lnTo>
                <a:lnTo>
                  <a:pt x="760692" y="3090308"/>
                </a:lnTo>
                <a:lnTo>
                  <a:pt x="1" y="3090308"/>
                </a:lnTo>
                <a:lnTo>
                  <a:pt x="1" y="760691"/>
                </a:lnTo>
                <a:close/>
              </a:path>
            </a:pathLst>
          </a:custGeom>
          <a:gradFill flip="none" rotWithShape="1">
            <a:gsLst>
              <a:gs pos="0">
                <a:srgbClr val="4BACC6">
                  <a:shade val="30000"/>
                  <a:satMod val="115000"/>
                </a:srgbClr>
              </a:gs>
              <a:gs pos="50000">
                <a:srgbClr val="4BACC6">
                  <a:shade val="67500"/>
                  <a:satMod val="115000"/>
                </a:srgbClr>
              </a:gs>
              <a:gs pos="100000">
                <a:srgbClr val="4BACC6">
                  <a:shade val="100000"/>
                  <a:satMod val="115000"/>
                </a:srgbClr>
              </a:gs>
            </a:gsLst>
            <a:lin ang="10800000" scaled="1"/>
            <a:tileRect/>
          </a:gradFill>
          <a:ln w="25400" cap="flat" cmpd="sng" algn="ctr">
            <a:solidFill>
              <a:srgbClr val="4BACC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24" name="TextBox 23"/>
          <p:cNvSpPr txBox="1"/>
          <p:nvPr/>
        </p:nvSpPr>
        <p:spPr>
          <a:xfrm>
            <a:off x="3466224" y="4361173"/>
            <a:ext cx="629881" cy="215629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1500" b="1" i="0" u="none" strike="noStrike" kern="0" cap="none" spc="0" normalizeH="0" baseline="0" noProof="0" dirty="0" smtClean="0">
                <a:ln>
                  <a:noFill/>
                </a:ln>
                <a:solidFill>
                  <a:sysClr val="window" lastClr="FFFFFF"/>
                </a:solidFill>
                <a:effectLst>
                  <a:innerShdw blurRad="63500" dist="50800" dir="13500000">
                    <a:prstClr val="black">
                      <a:alpha val="50000"/>
                    </a:prstClr>
                  </a:innerShdw>
                </a:effectLst>
                <a:uLnTx/>
                <a:uFillTx/>
                <a:latin typeface="Britannic Bold" pitchFamily="34" charset="0"/>
                <a:ea typeface="微软雅黑" pitchFamily="34" charset="-122"/>
              </a:rPr>
              <a:t>1</a:t>
            </a:r>
            <a:endParaRPr kumimoji="0" lang="zh-CN" altLang="en-US" sz="11500" b="1" i="0" u="none" strike="noStrike" kern="0" cap="none" spc="0" normalizeH="0" baseline="0" noProof="0" dirty="0">
              <a:ln>
                <a:noFill/>
              </a:ln>
              <a:solidFill>
                <a:sysClr val="window" lastClr="FFFFFF"/>
              </a:solidFill>
              <a:effectLst>
                <a:innerShdw blurRad="63500" dist="50800" dir="13500000">
                  <a:prstClr val="black">
                    <a:alpha val="50000"/>
                  </a:prstClr>
                </a:innerShdw>
              </a:effectLst>
              <a:uLnTx/>
              <a:uFillTx/>
              <a:latin typeface="Britannic Bold" pitchFamily="34" charset="0"/>
              <a:ea typeface="微软雅黑" pitchFamily="34" charset="-122"/>
            </a:endParaRPr>
          </a:p>
        </p:txBody>
      </p:sp>
      <p:sp>
        <p:nvSpPr>
          <p:cNvPr id="25" name="TextBox 24"/>
          <p:cNvSpPr txBox="1"/>
          <p:nvPr/>
        </p:nvSpPr>
        <p:spPr>
          <a:xfrm>
            <a:off x="5940152" y="1484784"/>
            <a:ext cx="833868" cy="215629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11500" b="1" i="0" u="none" strike="noStrike" kern="0" cap="none" spc="0" normalizeH="0" baseline="0" noProof="0" dirty="0" smtClean="0">
                <a:ln>
                  <a:noFill/>
                </a:ln>
                <a:solidFill>
                  <a:sysClr val="window" lastClr="FFFFFF"/>
                </a:solidFill>
                <a:effectLst>
                  <a:innerShdw blurRad="63500" dist="50800" dir="13500000">
                    <a:prstClr val="black">
                      <a:alpha val="50000"/>
                    </a:prstClr>
                  </a:innerShdw>
                </a:effectLst>
                <a:uLnTx/>
                <a:uFillTx/>
                <a:latin typeface="Britannic Bold" pitchFamily="34" charset="0"/>
                <a:ea typeface="微软雅黑" pitchFamily="34" charset="-122"/>
              </a:rPr>
              <a:t>4</a:t>
            </a:r>
            <a:endParaRPr kumimoji="0" lang="zh-CN" altLang="en-US" sz="11500" b="1" i="0" u="none" strike="noStrike" kern="0" cap="none" spc="0" normalizeH="0" baseline="0" noProof="0" dirty="0">
              <a:ln>
                <a:noFill/>
              </a:ln>
              <a:solidFill>
                <a:sysClr val="window" lastClr="FFFFFF"/>
              </a:solidFill>
              <a:effectLst>
                <a:innerShdw blurRad="63500" dist="50800" dir="13500000">
                  <a:prstClr val="black">
                    <a:alpha val="50000"/>
                  </a:prstClr>
                </a:innerShdw>
              </a:effectLst>
              <a:uLnTx/>
              <a:uFillTx/>
              <a:latin typeface="Britannic Bold" pitchFamily="34" charset="0"/>
              <a:ea typeface="微软雅黑" pitchFamily="34" charset="-122"/>
            </a:endParaRPr>
          </a:p>
        </p:txBody>
      </p:sp>
      <p:sp>
        <p:nvSpPr>
          <p:cNvPr id="26" name="TextBox 25"/>
          <p:cNvSpPr txBox="1"/>
          <p:nvPr/>
        </p:nvSpPr>
        <p:spPr>
          <a:xfrm>
            <a:off x="851903" y="4357694"/>
            <a:ext cx="2862841" cy="789127"/>
          </a:xfrm>
          <a:prstGeom prst="rect">
            <a:avLst/>
          </a:prstGeom>
          <a:noFill/>
        </p:spPr>
        <p:txBody>
          <a:bodyPr wrap="square" rtlCol="0">
            <a:spAutoFit/>
          </a:bodyPr>
          <a:lstStyle/>
          <a:p>
            <a:pPr>
              <a:lnSpc>
                <a:spcPct val="130000"/>
              </a:lnSpc>
              <a:defRPr/>
            </a:pPr>
            <a:r>
              <a:rPr lang="zh-CN" altLang="en-US" sz="1200" kern="0" dirty="0" smtClean="0">
                <a:solidFill>
                  <a:sysClr val="window" lastClr="FFFFFF"/>
                </a:solidFill>
                <a:latin typeface="微软雅黑" pitchFamily="34" charset="-122"/>
                <a:ea typeface="微软雅黑" pitchFamily="34" charset="-122"/>
              </a:rPr>
              <a:t>重构的工作流组件能够基于平台</a:t>
            </a:r>
            <a:r>
              <a:rPr lang="en-US" altLang="zh-CN" sz="1200" kern="0" dirty="0" smtClean="0">
                <a:solidFill>
                  <a:sysClr val="window" lastClr="FFFFFF"/>
                </a:solidFill>
                <a:latin typeface="微软雅黑" pitchFamily="34" charset="-122"/>
                <a:ea typeface="微软雅黑" pitchFamily="34" charset="-122"/>
              </a:rPr>
              <a:t>2.0</a:t>
            </a:r>
            <a:r>
              <a:rPr lang="zh-CN" altLang="en-US" sz="1200" kern="0" dirty="0" smtClean="0">
                <a:solidFill>
                  <a:sysClr val="window" lastClr="FFFFFF"/>
                </a:solidFill>
                <a:latin typeface="微软雅黑" pitchFamily="34" charset="-122"/>
                <a:ea typeface="微软雅黑" pitchFamily="34" charset="-122"/>
              </a:rPr>
              <a:t>域独立运行，对各表层业务系统提供多样的、稳定的、能够满足业务需要的流程服务</a:t>
            </a:r>
            <a:endParaRPr lang="en-US" altLang="zh-CN" sz="1200" kern="0" dirty="0" smtClean="0">
              <a:solidFill>
                <a:sysClr val="window" lastClr="FFFFFF"/>
              </a:solidFill>
              <a:latin typeface="微软雅黑" pitchFamily="34" charset="-122"/>
              <a:ea typeface="微软雅黑" pitchFamily="34" charset="-122"/>
            </a:endParaRPr>
          </a:p>
        </p:txBody>
      </p:sp>
      <p:sp>
        <p:nvSpPr>
          <p:cNvPr id="27" name="TextBox 26"/>
          <p:cNvSpPr txBox="1"/>
          <p:nvPr/>
        </p:nvSpPr>
        <p:spPr>
          <a:xfrm>
            <a:off x="1780597" y="3357562"/>
            <a:ext cx="2862841" cy="789127"/>
          </a:xfrm>
          <a:prstGeom prst="rect">
            <a:avLst/>
          </a:prstGeom>
          <a:noFill/>
        </p:spPr>
        <p:txBody>
          <a:bodyPr wrap="square" rtlCol="0">
            <a:spAutoFit/>
          </a:bodyPr>
          <a:lstStyle/>
          <a:p>
            <a:pPr lvl="0">
              <a:lnSpc>
                <a:spcPct val="130000"/>
              </a:lnSpc>
              <a:defRPr/>
            </a:pPr>
            <a:r>
              <a:rPr lang="zh-CN" altLang="en-US" sz="1200" kern="0" dirty="0" smtClean="0">
                <a:solidFill>
                  <a:sysClr val="window" lastClr="FFFFFF"/>
                </a:solidFill>
                <a:latin typeface="微软雅黑" pitchFamily="34" charset="-122"/>
                <a:ea typeface="微软雅黑" pitchFamily="34" charset="-122"/>
              </a:rPr>
              <a:t>实现平台</a:t>
            </a:r>
            <a:r>
              <a:rPr lang="en-US" altLang="en-US" sz="1200" kern="0" dirty="0" smtClean="0">
                <a:solidFill>
                  <a:sysClr val="window" lastClr="FFFFFF"/>
                </a:solidFill>
                <a:latin typeface="微软雅黑" pitchFamily="34" charset="-122"/>
                <a:ea typeface="微软雅黑" pitchFamily="34" charset="-122"/>
              </a:rPr>
              <a:t>2.0</a:t>
            </a:r>
            <a:r>
              <a:rPr lang="zh-CN" altLang="en-US" sz="1200" kern="0" dirty="0" smtClean="0">
                <a:solidFill>
                  <a:sysClr val="window" lastClr="FFFFFF"/>
                </a:solidFill>
                <a:latin typeface="微软雅黑" pitchFamily="34" charset="-122"/>
                <a:ea typeface="微软雅黑" pitchFamily="34" charset="-122"/>
              </a:rPr>
              <a:t>对工作流组件的使用进行集中管控，对工作流组件的使用提供安全认证，对工作流服务使用情况进行监控</a:t>
            </a:r>
            <a:endParaRPr lang="en-US" altLang="zh-CN" sz="1200" kern="0" dirty="0" smtClean="0">
              <a:solidFill>
                <a:sysClr val="window" lastClr="FFFFFF"/>
              </a:solidFill>
              <a:latin typeface="微软雅黑" pitchFamily="34" charset="-122"/>
              <a:ea typeface="微软雅黑" pitchFamily="34" charset="-122"/>
            </a:endParaRPr>
          </a:p>
        </p:txBody>
      </p:sp>
      <p:sp>
        <p:nvSpPr>
          <p:cNvPr id="28" name="TextBox 27"/>
          <p:cNvSpPr txBox="1"/>
          <p:nvPr/>
        </p:nvSpPr>
        <p:spPr>
          <a:xfrm>
            <a:off x="2643174" y="2445494"/>
            <a:ext cx="3071834" cy="812530"/>
          </a:xfrm>
          <a:prstGeom prst="rect">
            <a:avLst/>
          </a:prstGeom>
          <a:noFill/>
        </p:spPr>
        <p:txBody>
          <a:bodyPr wrap="square" rtlCol="0">
            <a:spAutoFit/>
          </a:bodyPr>
          <a:lstStyle/>
          <a:p>
            <a:pPr lvl="0">
              <a:lnSpc>
                <a:spcPct val="130000"/>
              </a:lnSpc>
              <a:defRPr/>
            </a:pPr>
            <a:r>
              <a:rPr lang="zh-CN" altLang="en-US" sz="1200" kern="0" dirty="0" smtClean="0">
                <a:solidFill>
                  <a:sysClr val="window" lastClr="FFFFFF"/>
                </a:solidFill>
                <a:latin typeface="微软雅黑" pitchFamily="34" charset="-122"/>
                <a:ea typeface="微软雅黑" pitchFamily="34" charset="-122"/>
              </a:rPr>
              <a:t>实现平台</a:t>
            </a:r>
            <a:r>
              <a:rPr lang="en-US" altLang="en-US" sz="1200" kern="0" dirty="0" smtClean="0">
                <a:solidFill>
                  <a:sysClr val="window" lastClr="FFFFFF"/>
                </a:solidFill>
                <a:latin typeface="微软雅黑" pitchFamily="34" charset="-122"/>
                <a:ea typeface="微软雅黑" pitchFamily="34" charset="-122"/>
              </a:rPr>
              <a:t>2.0</a:t>
            </a:r>
            <a:r>
              <a:rPr lang="zh-CN" altLang="en-US" sz="1200" kern="0" dirty="0" smtClean="0">
                <a:solidFill>
                  <a:sysClr val="window" lastClr="FFFFFF"/>
                </a:solidFill>
                <a:latin typeface="微软雅黑" pitchFamily="34" charset="-122"/>
                <a:ea typeface="微软雅黑" pitchFamily="34" charset="-122"/>
              </a:rPr>
              <a:t>对业务流程的流程流转情况进行集中监控和数据分析，直观有效的发现各个业务逻辑中无用流程、重复流程等</a:t>
            </a:r>
            <a:endParaRPr lang="en-US" altLang="zh-CN" sz="1200" kern="0" dirty="0" smtClean="0">
              <a:solidFill>
                <a:sysClr val="window" lastClr="FFFFFF"/>
              </a:solidFill>
              <a:latin typeface="微软雅黑" pitchFamily="34" charset="-122"/>
              <a:ea typeface="微软雅黑" pitchFamily="34" charset="-122"/>
            </a:endParaRPr>
          </a:p>
        </p:txBody>
      </p:sp>
      <p:sp>
        <p:nvSpPr>
          <p:cNvPr id="29" name="TextBox 28"/>
          <p:cNvSpPr txBox="1"/>
          <p:nvPr/>
        </p:nvSpPr>
        <p:spPr>
          <a:xfrm>
            <a:off x="3735685" y="1556792"/>
            <a:ext cx="2862841" cy="549061"/>
          </a:xfrm>
          <a:prstGeom prst="rect">
            <a:avLst/>
          </a:prstGeom>
          <a:noFill/>
        </p:spPr>
        <p:txBody>
          <a:bodyPr wrap="square" rtlCol="0">
            <a:spAutoFit/>
          </a:bodyPr>
          <a:lstStyle/>
          <a:p>
            <a:pPr lvl="0">
              <a:lnSpc>
                <a:spcPct val="130000"/>
              </a:lnSpc>
              <a:defRPr/>
            </a:pPr>
            <a:r>
              <a:rPr lang="zh-CN" altLang="en-US" sz="1200" kern="0" dirty="0" smtClean="0">
                <a:solidFill>
                  <a:sysClr val="window" lastClr="FFFFFF"/>
                </a:solidFill>
                <a:latin typeface="微软雅黑" pitchFamily="34" charset="-122"/>
                <a:ea typeface="微软雅黑" pitchFamily="34" charset="-122"/>
              </a:rPr>
              <a:t>为表层业务流程优化提供依据，高效发挥平台的集中管控作用</a:t>
            </a:r>
            <a:endParaRPr lang="en-US" altLang="zh-CN" sz="1200" kern="0" dirty="0" smtClean="0">
              <a:solidFill>
                <a:sysClr val="window" lastClr="FFFFFF"/>
              </a:solidFill>
              <a:latin typeface="微软雅黑" pitchFamily="34" charset="-122"/>
              <a:ea typeface="微软雅黑" pitchFamily="34" charset="-122"/>
            </a:endParaRPr>
          </a:p>
        </p:txBody>
      </p:sp>
      <p:sp>
        <p:nvSpPr>
          <p:cNvPr id="30" name="TextBox 29"/>
          <p:cNvSpPr txBox="1"/>
          <p:nvPr/>
        </p:nvSpPr>
        <p:spPr>
          <a:xfrm>
            <a:off x="5508104" y="4791591"/>
            <a:ext cx="2880320" cy="622863"/>
          </a:xfrm>
          <a:prstGeom prst="rect">
            <a:avLst/>
          </a:prstGeom>
          <a:noFill/>
        </p:spPr>
        <p:txBody>
          <a:bodyPr wrap="square" rtlCol="0">
            <a:spAutoFit/>
          </a:bodyPr>
          <a:lstStyle/>
          <a:p>
            <a:pPr lvl="0">
              <a:lnSpc>
                <a:spcPct val="130000"/>
              </a:lnSpc>
              <a:defRPr/>
            </a:pPr>
            <a:r>
              <a:rPr lang="zh-CN" altLang="en-US" sz="1400" dirty="0" smtClean="0"/>
              <a:t>重新基于平台</a:t>
            </a:r>
            <a:r>
              <a:rPr lang="en-US" sz="1400" dirty="0" smtClean="0"/>
              <a:t>2.0</a:t>
            </a:r>
            <a:r>
              <a:rPr lang="zh-CN" altLang="en-US" sz="1400" dirty="0" smtClean="0"/>
              <a:t>构建服务化的工作流组件产品，其主要目标如上</a:t>
            </a:r>
            <a:endParaRPr kumimoji="0" lang="en-US" altLang="zh-CN" sz="1400" b="0" i="0" u="none" strike="noStrike" kern="0" cap="none" spc="0" normalizeH="0" baseline="0" noProof="0" dirty="0" smtClean="0">
              <a:ln>
                <a:noFill/>
              </a:ln>
              <a:solidFill>
                <a:sysClr val="windowText" lastClr="000000">
                  <a:lumMod val="65000"/>
                  <a:lumOff val="35000"/>
                </a:sysClr>
              </a:solidFill>
              <a:effectLst/>
              <a:uLnTx/>
              <a:uFillTx/>
              <a:latin typeface="微软雅黑" pitchFamily="34" charset="-122"/>
              <a:ea typeface="微软雅黑" pitchFamily="34" charset="-122"/>
            </a:endParaRPr>
          </a:p>
        </p:txBody>
      </p:sp>
    </p:spTree>
    <p:extLst>
      <p:ext uri="{BB962C8B-B14F-4D97-AF65-F5344CB8AC3E}">
        <p14:creationId xmlns="" xmlns:p14="http://schemas.microsoft.com/office/powerpoint/2010/main" val="3209476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架构方式演变</a:t>
            </a:r>
            <a:endParaRPr lang="zh-CN" altLang="en-US" dirty="0"/>
          </a:p>
        </p:txBody>
      </p:sp>
      <p:pic>
        <p:nvPicPr>
          <p:cNvPr id="16" name="图片 15"/>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428596" y="1691322"/>
            <a:ext cx="8215370" cy="4595198"/>
          </a:xfrm>
          <a:prstGeom prst="rect">
            <a:avLst/>
          </a:prstGeom>
        </p:spPr>
      </p:pic>
    </p:spTree>
    <p:extLst>
      <p:ext uri="{BB962C8B-B14F-4D97-AF65-F5344CB8AC3E}">
        <p14:creationId xmlns="" xmlns:p14="http://schemas.microsoft.com/office/powerpoint/2010/main" val="3209476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架构方式演变</a:t>
            </a:r>
            <a:endParaRPr lang="zh-CN" altLang="en-US" dirty="0"/>
          </a:p>
        </p:txBody>
      </p:sp>
      <p:pic>
        <p:nvPicPr>
          <p:cNvPr id="2051" name="Picture 3"/>
          <p:cNvPicPr>
            <a:picLocks noChangeAspect="1" noChangeArrowheads="1"/>
          </p:cNvPicPr>
          <p:nvPr/>
        </p:nvPicPr>
        <p:blipFill>
          <a:blip r:embed="rId3"/>
          <a:srcRect/>
          <a:stretch>
            <a:fillRect/>
          </a:stretch>
        </p:blipFill>
        <p:spPr bwMode="auto">
          <a:xfrm>
            <a:off x="0" y="1714488"/>
            <a:ext cx="9144000" cy="4500594"/>
          </a:xfrm>
          <a:prstGeom prst="rect">
            <a:avLst/>
          </a:prstGeom>
          <a:noFill/>
          <a:ln w="9525">
            <a:noFill/>
            <a:miter lim="800000"/>
            <a:headEnd/>
            <a:tailEnd/>
          </a:ln>
          <a:effectLst/>
        </p:spPr>
      </p:pic>
    </p:spTree>
    <p:extLst>
      <p:ext uri="{BB962C8B-B14F-4D97-AF65-F5344CB8AC3E}">
        <p14:creationId xmlns="" xmlns:p14="http://schemas.microsoft.com/office/powerpoint/2010/main" val="3209476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200" dirty="0" smtClean="0"/>
              <a:t>服务化后对当前业务系统的影响</a:t>
            </a:r>
            <a:endParaRPr lang="zh-CN" altLang="en-US" sz="3200" dirty="0"/>
          </a:p>
        </p:txBody>
      </p:sp>
      <p:pic>
        <p:nvPicPr>
          <p:cNvPr id="14" name="图片 1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061428" y="857232"/>
            <a:ext cx="5112568" cy="5112568"/>
          </a:xfrm>
          <a:prstGeom prst="rect">
            <a:avLst/>
          </a:prstGeom>
          <a:effectLst>
            <a:outerShdw blurRad="50800" dist="38100" dir="5400000" algn="t" rotWithShape="0">
              <a:prstClr val="black">
                <a:alpha val="40000"/>
              </a:prstClr>
            </a:outerShdw>
          </a:effectLst>
        </p:spPr>
      </p:pic>
      <p:sp>
        <p:nvSpPr>
          <p:cNvPr id="15" name="TextBox 14"/>
          <p:cNvSpPr txBox="1"/>
          <p:nvPr/>
        </p:nvSpPr>
        <p:spPr>
          <a:xfrm>
            <a:off x="3779912" y="3086630"/>
            <a:ext cx="1729143" cy="646331"/>
          </a:xfrm>
          <a:prstGeom prst="rect">
            <a:avLst/>
          </a:prstGeom>
          <a:noFill/>
        </p:spPr>
        <p:txBody>
          <a:bodyPr wrap="square" rtlCol="0">
            <a:spAutoFit/>
          </a:bodyPr>
          <a:lstStyle/>
          <a:p>
            <a:pPr algn="ctr">
              <a:defRPr/>
            </a:pPr>
            <a:r>
              <a:rPr lang="zh-CN" altLang="en-US" sz="3600" b="1" kern="0" dirty="0" smtClean="0">
                <a:solidFill>
                  <a:srgbClr val="E36D0B"/>
                </a:solidFill>
                <a:ea typeface="微软雅黑" pitchFamily="34" charset="-122"/>
              </a:rPr>
              <a:t>零影响</a:t>
            </a:r>
            <a:endParaRPr lang="zh-CN" altLang="en-US" sz="3600" b="1" kern="0" dirty="0">
              <a:solidFill>
                <a:srgbClr val="E36D0B"/>
              </a:solidFill>
              <a:ea typeface="微软雅黑" pitchFamily="34" charset="-122"/>
            </a:endParaRPr>
          </a:p>
        </p:txBody>
      </p:sp>
      <p:sp>
        <p:nvSpPr>
          <p:cNvPr id="16" name="TextBox 15"/>
          <p:cNvSpPr txBox="1"/>
          <p:nvPr/>
        </p:nvSpPr>
        <p:spPr>
          <a:xfrm rot="2797549">
            <a:off x="2911530" y="1969529"/>
            <a:ext cx="884417" cy="400110"/>
          </a:xfrm>
          <a:prstGeom prst="rect">
            <a:avLst/>
          </a:prstGeom>
          <a:noFill/>
        </p:spPr>
        <p:txBody>
          <a:bodyPr wrap="square" rtlCol="0">
            <a:spAutoFit/>
          </a:bodyPr>
          <a:lstStyle/>
          <a:p>
            <a:pPr algn="ctr">
              <a:defRPr/>
            </a:pPr>
            <a:r>
              <a:rPr lang="zh-CN" altLang="en-US" sz="2000" b="1" kern="0" dirty="0" smtClean="0">
                <a:solidFill>
                  <a:sysClr val="window" lastClr="FFFFFF"/>
                </a:solidFill>
                <a:effectLst>
                  <a:outerShdw blurRad="50800" dist="38100" dir="5400000" algn="t" rotWithShape="0">
                    <a:prstClr val="black">
                      <a:alpha val="40000"/>
                    </a:prstClr>
                  </a:outerShdw>
                </a:effectLst>
                <a:ea typeface="微软雅黑" pitchFamily="34" charset="-122"/>
              </a:rPr>
              <a:t>支付</a:t>
            </a:r>
            <a:endParaRPr lang="zh-CN" altLang="en-US" sz="2000" b="1" kern="0" dirty="0">
              <a:solidFill>
                <a:sysClr val="window" lastClr="FFFFFF"/>
              </a:solidFill>
              <a:effectLst>
                <a:outerShdw blurRad="50800" dist="38100" dir="5400000" algn="t" rotWithShape="0">
                  <a:prstClr val="black">
                    <a:alpha val="40000"/>
                  </a:prstClr>
                </a:outerShdw>
              </a:effectLst>
              <a:ea typeface="微软雅黑" pitchFamily="34" charset="-122"/>
            </a:endParaRPr>
          </a:p>
        </p:txBody>
      </p:sp>
      <p:sp>
        <p:nvSpPr>
          <p:cNvPr id="17" name="TextBox 16"/>
          <p:cNvSpPr txBox="1"/>
          <p:nvPr/>
        </p:nvSpPr>
        <p:spPr>
          <a:xfrm rot="18977786">
            <a:off x="2918502" y="4500376"/>
            <a:ext cx="884417" cy="400110"/>
          </a:xfrm>
          <a:prstGeom prst="rect">
            <a:avLst/>
          </a:prstGeom>
          <a:noFill/>
        </p:spPr>
        <p:txBody>
          <a:bodyPr wrap="square" rtlCol="0">
            <a:spAutoFit/>
          </a:bodyPr>
          <a:lstStyle/>
          <a:p>
            <a:pPr algn="ctr">
              <a:defRPr/>
            </a:pPr>
            <a:r>
              <a:rPr lang="zh-CN" altLang="en-US" sz="2000" b="1" kern="0" dirty="0" smtClean="0">
                <a:solidFill>
                  <a:sysClr val="window" lastClr="FFFFFF"/>
                </a:solidFill>
                <a:effectLst>
                  <a:outerShdw blurRad="50800" dist="38100" dir="5400000" algn="t" rotWithShape="0">
                    <a:prstClr val="black">
                      <a:alpha val="40000"/>
                    </a:prstClr>
                  </a:outerShdw>
                </a:effectLst>
                <a:ea typeface="微软雅黑" pitchFamily="34" charset="-122"/>
              </a:rPr>
              <a:t>财报</a:t>
            </a:r>
            <a:endParaRPr lang="zh-CN" altLang="en-US" sz="2000" b="1" kern="0" dirty="0">
              <a:solidFill>
                <a:sysClr val="window" lastClr="FFFFFF"/>
              </a:solidFill>
              <a:effectLst>
                <a:outerShdw blurRad="50800" dist="38100" dir="5400000" algn="t" rotWithShape="0">
                  <a:prstClr val="black">
                    <a:alpha val="40000"/>
                  </a:prstClr>
                </a:outerShdw>
              </a:effectLst>
              <a:ea typeface="微软雅黑" pitchFamily="34" charset="-122"/>
            </a:endParaRPr>
          </a:p>
        </p:txBody>
      </p:sp>
      <p:sp>
        <p:nvSpPr>
          <p:cNvPr id="18" name="TextBox 17"/>
          <p:cNvSpPr txBox="1"/>
          <p:nvPr/>
        </p:nvSpPr>
        <p:spPr>
          <a:xfrm rot="2466865">
            <a:off x="5242572" y="4339039"/>
            <a:ext cx="884417" cy="400110"/>
          </a:xfrm>
          <a:prstGeom prst="rect">
            <a:avLst/>
          </a:prstGeom>
          <a:noFill/>
        </p:spPr>
        <p:txBody>
          <a:bodyPr wrap="square" rtlCol="0">
            <a:spAutoFit/>
          </a:bodyPr>
          <a:lstStyle/>
          <a:p>
            <a:pPr algn="ctr">
              <a:defRPr/>
            </a:pPr>
            <a:r>
              <a:rPr lang="zh-CN" altLang="en-US" sz="2000" b="1" kern="0" dirty="0" smtClean="0">
                <a:solidFill>
                  <a:sysClr val="window" lastClr="FFFFFF"/>
                </a:solidFill>
                <a:effectLst>
                  <a:outerShdw blurRad="50800" dist="38100" dir="5400000" algn="t" rotWithShape="0">
                    <a:prstClr val="black">
                      <a:alpha val="40000"/>
                    </a:prstClr>
                  </a:outerShdw>
                </a:effectLst>
                <a:ea typeface="微软雅黑" pitchFamily="34" charset="-122"/>
              </a:rPr>
              <a:t>指标</a:t>
            </a:r>
            <a:endParaRPr lang="zh-CN" altLang="en-US" sz="2000" b="1" kern="0" dirty="0">
              <a:solidFill>
                <a:sysClr val="window" lastClr="FFFFFF"/>
              </a:solidFill>
              <a:effectLst>
                <a:outerShdw blurRad="50800" dist="38100" dir="5400000" algn="t" rotWithShape="0">
                  <a:prstClr val="black">
                    <a:alpha val="40000"/>
                  </a:prstClr>
                </a:outerShdw>
              </a:effectLst>
              <a:ea typeface="微软雅黑" pitchFamily="34" charset="-122"/>
            </a:endParaRPr>
          </a:p>
        </p:txBody>
      </p:sp>
      <p:sp>
        <p:nvSpPr>
          <p:cNvPr id="19" name="TextBox 18"/>
          <p:cNvSpPr txBox="1"/>
          <p:nvPr/>
        </p:nvSpPr>
        <p:spPr>
          <a:xfrm rot="18975226">
            <a:off x="5256180" y="2079091"/>
            <a:ext cx="884417" cy="400110"/>
          </a:xfrm>
          <a:prstGeom prst="rect">
            <a:avLst/>
          </a:prstGeom>
          <a:noFill/>
        </p:spPr>
        <p:txBody>
          <a:bodyPr wrap="square" rtlCol="0">
            <a:spAutoFit/>
          </a:bodyPr>
          <a:lstStyle/>
          <a:p>
            <a:pPr algn="ctr">
              <a:defRPr/>
            </a:pPr>
            <a:r>
              <a:rPr lang="zh-CN" altLang="en-US" sz="2000" b="1" kern="0" dirty="0" smtClean="0">
                <a:solidFill>
                  <a:sysClr val="window" lastClr="FFFFFF"/>
                </a:solidFill>
                <a:effectLst>
                  <a:outerShdw blurRad="50800" dist="38100" dir="5400000" algn="t" rotWithShape="0">
                    <a:prstClr val="black">
                      <a:alpha val="40000"/>
                    </a:prstClr>
                  </a:outerShdw>
                </a:effectLst>
                <a:ea typeface="微软雅黑" pitchFamily="34" charset="-122"/>
              </a:rPr>
              <a:t>预算</a:t>
            </a:r>
            <a:endParaRPr lang="zh-CN" altLang="en-US" sz="2000" b="1" kern="0" dirty="0">
              <a:solidFill>
                <a:sysClr val="window" lastClr="FFFFFF"/>
              </a:solidFill>
              <a:effectLst>
                <a:outerShdw blurRad="50800" dist="38100" dir="5400000" algn="t" rotWithShape="0">
                  <a:prstClr val="black">
                    <a:alpha val="40000"/>
                  </a:prstClr>
                </a:outerShdw>
              </a:effectLst>
              <a:ea typeface="微软雅黑" pitchFamily="34" charset="-122"/>
            </a:endParaRPr>
          </a:p>
        </p:txBody>
      </p:sp>
    </p:spTree>
    <p:extLst>
      <p:ext uri="{BB962C8B-B14F-4D97-AF65-F5344CB8AC3E}">
        <p14:creationId xmlns:p14="http://schemas.microsoft.com/office/powerpoint/2010/main" xmlns="" val="2756368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3600" dirty="0" smtClean="0"/>
              <a:t>基于服务化工作流开发的标准</a:t>
            </a:r>
            <a:endParaRPr lang="zh-CN" altLang="en-US" sz="3600" dirty="0"/>
          </a:p>
        </p:txBody>
      </p:sp>
      <p:cxnSp>
        <p:nvCxnSpPr>
          <p:cNvPr id="7" name="直接连接符 6"/>
          <p:cNvCxnSpPr/>
          <p:nvPr/>
        </p:nvCxnSpPr>
        <p:spPr>
          <a:xfrm>
            <a:off x="0" y="2558013"/>
            <a:ext cx="2699792" cy="0"/>
          </a:xfrm>
          <a:prstGeom prst="line">
            <a:avLst/>
          </a:prstGeom>
          <a:ln w="38100" cap="rnd" cmpd="sng">
            <a:solidFill>
              <a:srgbClr val="75960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3710141"/>
            <a:ext cx="1475656" cy="0"/>
          </a:xfrm>
          <a:prstGeom prst="line">
            <a:avLst/>
          </a:prstGeom>
          <a:ln w="38100" cap="rnd" cmpd="sng">
            <a:solidFill>
              <a:srgbClr val="BF69B5"/>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4862269"/>
            <a:ext cx="2411760" cy="0"/>
          </a:xfrm>
          <a:prstGeom prst="line">
            <a:avLst/>
          </a:prstGeom>
          <a:ln w="38100" cap="rnd" cmpd="sng">
            <a:solidFill>
              <a:srgbClr val="75960C"/>
            </a:solidFill>
            <a:prstDash val="sysDot"/>
            <a:miter lim="800000"/>
          </a:ln>
        </p:spPr>
        <p:style>
          <a:lnRef idx="1">
            <a:schemeClr val="accent1"/>
          </a:lnRef>
          <a:fillRef idx="0">
            <a:schemeClr val="accent1"/>
          </a:fillRef>
          <a:effectRef idx="0">
            <a:schemeClr val="accent1"/>
          </a:effectRef>
          <a:fontRef idx="minor">
            <a:schemeClr val="tx1"/>
          </a:fontRef>
        </p:style>
      </p:cxnSp>
      <p:grpSp>
        <p:nvGrpSpPr>
          <p:cNvPr id="2" name="组合 27"/>
          <p:cNvGrpSpPr/>
          <p:nvPr/>
        </p:nvGrpSpPr>
        <p:grpSpPr>
          <a:xfrm>
            <a:off x="2555776" y="2150051"/>
            <a:ext cx="762590" cy="759850"/>
            <a:chOff x="7046395" y="2170927"/>
            <a:chExt cx="1213846" cy="1209485"/>
          </a:xfrm>
          <a:effectLst>
            <a:outerShdw blurRad="50800" dist="38100" dir="5400000" algn="t" rotWithShape="0">
              <a:prstClr val="black">
                <a:alpha val="40000"/>
              </a:prstClr>
            </a:outerShdw>
          </a:effectLst>
        </p:grpSpPr>
        <p:sp>
          <p:nvSpPr>
            <p:cNvPr id="29" name="椭圆 28"/>
            <p:cNvSpPr/>
            <p:nvPr/>
          </p:nvSpPr>
          <p:spPr bwMode="auto">
            <a:xfrm rot="1267204">
              <a:off x="7046395" y="2170927"/>
              <a:ext cx="1209482" cy="1209485"/>
            </a:xfrm>
            <a:prstGeom prst="ellipse">
              <a:avLst/>
            </a:prstGeom>
            <a:gradFill flip="none" rotWithShape="1">
              <a:gsLst>
                <a:gs pos="2000">
                  <a:srgbClr val="75960C"/>
                </a:gs>
                <a:gs pos="100000">
                  <a:srgbClr val="B0CB27"/>
                </a:gs>
              </a:gsLst>
              <a:lin ang="10800000" scaled="1"/>
              <a:tileRect/>
            </a:gradFill>
            <a:ln>
              <a:solidFill>
                <a:srgbClr val="B0CB27"/>
              </a:solid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grpSp>
          <p:nvGrpSpPr>
            <p:cNvPr id="3" name="组合 29"/>
            <p:cNvGrpSpPr/>
            <p:nvPr/>
          </p:nvGrpSpPr>
          <p:grpSpPr>
            <a:xfrm>
              <a:off x="7172027" y="2223636"/>
              <a:ext cx="1088214" cy="1128002"/>
              <a:chOff x="7172027" y="2223636"/>
              <a:chExt cx="1088214" cy="1128002"/>
            </a:xfrm>
          </p:grpSpPr>
          <p:sp>
            <p:nvSpPr>
              <p:cNvPr id="32" name="椭圆 31"/>
              <p:cNvSpPr/>
              <p:nvPr/>
            </p:nvSpPr>
            <p:spPr bwMode="auto">
              <a:xfrm rot="2140418">
                <a:off x="7263805" y="2223636"/>
                <a:ext cx="996436" cy="913653"/>
              </a:xfrm>
              <a:prstGeom prst="ellipse">
                <a:avLst/>
              </a:prstGeom>
              <a:gradFill flip="none" rotWithShape="1">
                <a:gsLst>
                  <a:gs pos="0">
                    <a:schemeClr val="bg1">
                      <a:alpha val="0"/>
                    </a:schemeClr>
                  </a:gs>
                  <a:gs pos="16000">
                    <a:schemeClr val="bg1">
                      <a:alpha val="87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3" name="椭圆 32"/>
              <p:cNvSpPr/>
              <p:nvPr/>
            </p:nvSpPr>
            <p:spPr>
              <a:xfrm>
                <a:off x="7172027" y="2298664"/>
                <a:ext cx="1052973" cy="1052974"/>
              </a:xfrm>
              <a:prstGeom prst="ellipse">
                <a:avLst/>
              </a:prstGeom>
              <a:gradFill>
                <a:gsLst>
                  <a:gs pos="28000">
                    <a:schemeClr val="bg1">
                      <a:alpha val="0"/>
                    </a:schemeClr>
                  </a:gs>
                  <a:gs pos="98000">
                    <a:schemeClr val="bg1">
                      <a:alpha val="79000"/>
                    </a:schemeClr>
                  </a:gs>
                  <a:gs pos="78000">
                    <a:schemeClr val="bg1">
                      <a:alpha val="4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grpSp>
      </p:grpSp>
      <p:sp>
        <p:nvSpPr>
          <p:cNvPr id="21" name="TextBox 20"/>
          <p:cNvSpPr txBox="1"/>
          <p:nvPr/>
        </p:nvSpPr>
        <p:spPr>
          <a:xfrm>
            <a:off x="2627784" y="2297941"/>
            <a:ext cx="544431"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prstClr val="white"/>
                </a:solidFill>
                <a:latin typeface="Arial" pitchFamily="34" charset="0"/>
                <a:cs typeface="Arial" pitchFamily="34" charset="0"/>
              </a:rPr>
              <a:t>1</a:t>
            </a:r>
            <a:endParaRPr lang="zh-CN" altLang="en-US" sz="2800" dirty="0">
              <a:solidFill>
                <a:prstClr val="white"/>
              </a:solidFill>
              <a:latin typeface="Arial" pitchFamily="34" charset="0"/>
              <a:cs typeface="Arial" pitchFamily="34" charset="0"/>
            </a:endParaRPr>
          </a:p>
        </p:txBody>
      </p:sp>
      <p:grpSp>
        <p:nvGrpSpPr>
          <p:cNvPr id="11" name="组合 39"/>
          <p:cNvGrpSpPr/>
          <p:nvPr/>
        </p:nvGrpSpPr>
        <p:grpSpPr>
          <a:xfrm>
            <a:off x="1418189" y="3327531"/>
            <a:ext cx="762590" cy="765219"/>
            <a:chOff x="7046395" y="2170927"/>
            <a:chExt cx="1213846" cy="1218031"/>
          </a:xfrm>
          <a:effectLst>
            <a:outerShdw blurRad="50800" dist="38100" dir="5400000" algn="t" rotWithShape="0">
              <a:prstClr val="black">
                <a:alpha val="40000"/>
              </a:prstClr>
            </a:outerShdw>
          </a:effectLst>
        </p:grpSpPr>
        <p:sp>
          <p:nvSpPr>
            <p:cNvPr id="41" name="椭圆 40"/>
            <p:cNvSpPr/>
            <p:nvPr/>
          </p:nvSpPr>
          <p:spPr bwMode="auto">
            <a:xfrm rot="1267204">
              <a:off x="7046395" y="2170927"/>
              <a:ext cx="1209482" cy="1209485"/>
            </a:xfrm>
            <a:prstGeom prst="ellipse">
              <a:avLst/>
            </a:prstGeom>
            <a:gradFill flip="none" rotWithShape="1">
              <a:gsLst>
                <a:gs pos="2000">
                  <a:srgbClr val="7030A0"/>
                </a:gs>
                <a:gs pos="100000">
                  <a:srgbClr val="BF69B5"/>
                </a:gs>
              </a:gsLst>
              <a:lin ang="10800000" scaled="1"/>
              <a:tileRect/>
            </a:gradFill>
            <a:ln>
              <a:solidFill>
                <a:srgbClr val="BF69B5"/>
              </a:solid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grpSp>
          <p:nvGrpSpPr>
            <p:cNvPr id="12" name="组合 41"/>
            <p:cNvGrpSpPr/>
            <p:nvPr/>
          </p:nvGrpSpPr>
          <p:grpSpPr>
            <a:xfrm>
              <a:off x="7116047" y="2223636"/>
              <a:ext cx="1144194" cy="1165322"/>
              <a:chOff x="7116047" y="2223636"/>
              <a:chExt cx="1144194" cy="1165322"/>
            </a:xfrm>
          </p:grpSpPr>
          <p:sp>
            <p:nvSpPr>
              <p:cNvPr id="43" name="椭圆 42"/>
              <p:cNvSpPr/>
              <p:nvPr/>
            </p:nvSpPr>
            <p:spPr bwMode="auto">
              <a:xfrm rot="2140418">
                <a:off x="7263805" y="2223636"/>
                <a:ext cx="996436" cy="913653"/>
              </a:xfrm>
              <a:prstGeom prst="ellipse">
                <a:avLst/>
              </a:prstGeom>
              <a:gradFill flip="none" rotWithShape="1">
                <a:gsLst>
                  <a:gs pos="0">
                    <a:schemeClr val="bg1">
                      <a:alpha val="0"/>
                    </a:schemeClr>
                  </a:gs>
                  <a:gs pos="16000">
                    <a:schemeClr val="bg1">
                      <a:alpha val="87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4" name="椭圆 43"/>
              <p:cNvSpPr/>
              <p:nvPr/>
            </p:nvSpPr>
            <p:spPr>
              <a:xfrm>
                <a:off x="7116047" y="2335984"/>
                <a:ext cx="1052973" cy="1052974"/>
              </a:xfrm>
              <a:prstGeom prst="ellipse">
                <a:avLst/>
              </a:prstGeom>
              <a:gradFill>
                <a:gsLst>
                  <a:gs pos="28000">
                    <a:schemeClr val="bg1">
                      <a:alpha val="0"/>
                    </a:schemeClr>
                  </a:gs>
                  <a:gs pos="98000">
                    <a:schemeClr val="bg1">
                      <a:alpha val="79000"/>
                    </a:schemeClr>
                  </a:gs>
                  <a:gs pos="78000">
                    <a:schemeClr val="bg1">
                      <a:alpha val="4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grpSp>
      </p:grpSp>
      <p:grpSp>
        <p:nvGrpSpPr>
          <p:cNvPr id="13" name="组合 44"/>
          <p:cNvGrpSpPr/>
          <p:nvPr/>
        </p:nvGrpSpPr>
        <p:grpSpPr>
          <a:xfrm>
            <a:off x="2318497" y="4482344"/>
            <a:ext cx="762590" cy="759850"/>
            <a:chOff x="7046395" y="2170927"/>
            <a:chExt cx="1213846" cy="1209485"/>
          </a:xfrm>
          <a:effectLst>
            <a:outerShdw blurRad="50800" dist="38100" dir="5400000" algn="t" rotWithShape="0">
              <a:prstClr val="black">
                <a:alpha val="40000"/>
              </a:prstClr>
            </a:outerShdw>
          </a:effectLst>
        </p:grpSpPr>
        <p:sp>
          <p:nvSpPr>
            <p:cNvPr id="46" name="椭圆 45"/>
            <p:cNvSpPr/>
            <p:nvPr/>
          </p:nvSpPr>
          <p:spPr bwMode="auto">
            <a:xfrm rot="1267204">
              <a:off x="7046395" y="2170927"/>
              <a:ext cx="1209482" cy="1209485"/>
            </a:xfrm>
            <a:prstGeom prst="ellipse">
              <a:avLst/>
            </a:prstGeom>
            <a:gradFill flip="none" rotWithShape="1">
              <a:gsLst>
                <a:gs pos="2000">
                  <a:srgbClr val="75960C"/>
                </a:gs>
                <a:gs pos="100000">
                  <a:srgbClr val="B0CB27"/>
                </a:gs>
              </a:gsLst>
              <a:lin ang="10800000" scaled="1"/>
              <a:tileRect/>
            </a:gradFill>
            <a:ln>
              <a:solidFill>
                <a:srgbClr val="B0CB27"/>
              </a:solid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grpSp>
          <p:nvGrpSpPr>
            <p:cNvPr id="14" name="组合 46"/>
            <p:cNvGrpSpPr/>
            <p:nvPr/>
          </p:nvGrpSpPr>
          <p:grpSpPr>
            <a:xfrm>
              <a:off x="7172027" y="2223636"/>
              <a:ext cx="1088214" cy="1128002"/>
              <a:chOff x="7172027" y="2223636"/>
              <a:chExt cx="1088214" cy="1128002"/>
            </a:xfrm>
          </p:grpSpPr>
          <p:sp>
            <p:nvSpPr>
              <p:cNvPr id="48" name="椭圆 47"/>
              <p:cNvSpPr/>
              <p:nvPr/>
            </p:nvSpPr>
            <p:spPr bwMode="auto">
              <a:xfrm rot="2140418">
                <a:off x="7263805" y="2223636"/>
                <a:ext cx="996436" cy="913653"/>
              </a:xfrm>
              <a:prstGeom prst="ellipse">
                <a:avLst/>
              </a:prstGeom>
              <a:gradFill flip="none" rotWithShape="1">
                <a:gsLst>
                  <a:gs pos="0">
                    <a:schemeClr val="bg1">
                      <a:alpha val="0"/>
                    </a:schemeClr>
                  </a:gs>
                  <a:gs pos="16000">
                    <a:schemeClr val="bg1">
                      <a:alpha val="87000"/>
                    </a:schemeClr>
                  </a:gs>
                  <a:gs pos="30000">
                    <a:schemeClr val="bg1">
                      <a:alpha val="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9" name="椭圆 48"/>
              <p:cNvSpPr/>
              <p:nvPr/>
            </p:nvSpPr>
            <p:spPr>
              <a:xfrm>
                <a:off x="7172027" y="2298664"/>
                <a:ext cx="1052973" cy="1052974"/>
              </a:xfrm>
              <a:prstGeom prst="ellipse">
                <a:avLst/>
              </a:prstGeom>
              <a:gradFill>
                <a:gsLst>
                  <a:gs pos="28000">
                    <a:schemeClr val="bg1">
                      <a:alpha val="0"/>
                    </a:schemeClr>
                  </a:gs>
                  <a:gs pos="98000">
                    <a:schemeClr val="bg1">
                      <a:alpha val="79000"/>
                    </a:schemeClr>
                  </a:gs>
                  <a:gs pos="78000">
                    <a:schemeClr val="bg1">
                      <a:alpha val="4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grpSp>
      </p:grpSp>
      <p:sp>
        <p:nvSpPr>
          <p:cNvPr id="50" name="TextBox 49"/>
          <p:cNvSpPr txBox="1"/>
          <p:nvPr/>
        </p:nvSpPr>
        <p:spPr>
          <a:xfrm>
            <a:off x="1457604" y="1939147"/>
            <a:ext cx="544431"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prstClr val="white"/>
                </a:solidFill>
                <a:latin typeface="Arial" pitchFamily="34" charset="0"/>
                <a:cs typeface="Arial" pitchFamily="34" charset="0"/>
              </a:rPr>
              <a:t>1</a:t>
            </a:r>
            <a:endParaRPr lang="zh-CN" altLang="en-US" sz="2800" dirty="0">
              <a:solidFill>
                <a:prstClr val="white"/>
              </a:solidFill>
              <a:latin typeface="Arial" pitchFamily="34" charset="0"/>
              <a:cs typeface="Arial" pitchFamily="34" charset="0"/>
            </a:endParaRPr>
          </a:p>
        </p:txBody>
      </p:sp>
      <p:sp>
        <p:nvSpPr>
          <p:cNvPr id="51" name="TextBox 50"/>
          <p:cNvSpPr txBox="1"/>
          <p:nvPr/>
        </p:nvSpPr>
        <p:spPr>
          <a:xfrm>
            <a:off x="1520492" y="3461374"/>
            <a:ext cx="544431"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prstClr val="white"/>
                </a:solidFill>
                <a:latin typeface="Arial" pitchFamily="34" charset="0"/>
                <a:cs typeface="Arial" pitchFamily="34" charset="0"/>
              </a:rPr>
              <a:t>2</a:t>
            </a:r>
            <a:endParaRPr lang="zh-CN" altLang="en-US" sz="2800" dirty="0">
              <a:solidFill>
                <a:prstClr val="white"/>
              </a:solidFill>
              <a:latin typeface="Arial" pitchFamily="34" charset="0"/>
              <a:cs typeface="Arial" pitchFamily="34" charset="0"/>
            </a:endParaRPr>
          </a:p>
        </p:txBody>
      </p:sp>
      <p:sp>
        <p:nvSpPr>
          <p:cNvPr id="52" name="TextBox 51"/>
          <p:cNvSpPr txBox="1"/>
          <p:nvPr/>
        </p:nvSpPr>
        <p:spPr>
          <a:xfrm>
            <a:off x="2411760" y="4621209"/>
            <a:ext cx="544431" cy="523220"/>
          </a:xfrm>
          <a:prstGeom prst="rect">
            <a:avLst/>
          </a:prstGeom>
          <a:noFill/>
        </p:spPr>
        <p:txBody>
          <a:bodyPr wrap="square" rtlCol="0">
            <a:spAutoFit/>
          </a:bodyPr>
          <a:lstStyle>
            <a:defPPr>
              <a:defRPr lang="zh-CN"/>
            </a:defPPr>
            <a:lvl1pPr algn="ctr">
              <a:defRPr b="1">
                <a:solidFill>
                  <a:srgbClr val="0070C0"/>
                </a:solidFill>
                <a:latin typeface="微软雅黑" pitchFamily="34" charset="-122"/>
                <a:ea typeface="微软雅黑" pitchFamily="34" charset="-122"/>
              </a:defRPr>
            </a:lvl1pPr>
          </a:lstStyle>
          <a:p>
            <a:pPr fontAlgn="base">
              <a:spcBef>
                <a:spcPct val="0"/>
              </a:spcBef>
              <a:spcAft>
                <a:spcPct val="0"/>
              </a:spcAft>
            </a:pPr>
            <a:r>
              <a:rPr lang="en-US" altLang="zh-CN" sz="2800" dirty="0" smtClean="0">
                <a:solidFill>
                  <a:prstClr val="white"/>
                </a:solidFill>
                <a:latin typeface="Arial" pitchFamily="34" charset="0"/>
                <a:cs typeface="Arial" pitchFamily="34" charset="0"/>
              </a:rPr>
              <a:t>3</a:t>
            </a:r>
            <a:endParaRPr lang="zh-CN" altLang="en-US" sz="2800" dirty="0">
              <a:solidFill>
                <a:prstClr val="white"/>
              </a:solidFill>
              <a:latin typeface="Arial" pitchFamily="34" charset="0"/>
              <a:cs typeface="Arial" pitchFamily="34" charset="0"/>
            </a:endParaRPr>
          </a:p>
        </p:txBody>
      </p:sp>
      <p:sp>
        <p:nvSpPr>
          <p:cNvPr id="54" name="TextBox 53"/>
          <p:cNvSpPr txBox="1"/>
          <p:nvPr/>
        </p:nvSpPr>
        <p:spPr>
          <a:xfrm>
            <a:off x="500034" y="1071546"/>
            <a:ext cx="7643866" cy="732508"/>
          </a:xfrm>
          <a:prstGeom prst="rect">
            <a:avLst/>
          </a:prstGeom>
          <a:noFill/>
        </p:spPr>
        <p:txBody>
          <a:bodyPr wrap="square" rtlCol="0">
            <a:spAutoFit/>
          </a:bodyPr>
          <a:lstStyle/>
          <a:p>
            <a:pPr fontAlgn="base">
              <a:lnSpc>
                <a:spcPct val="130000"/>
              </a:lnSpc>
              <a:spcBef>
                <a:spcPct val="0"/>
              </a:spcBef>
              <a:spcAft>
                <a:spcPct val="0"/>
              </a:spcAft>
            </a:pPr>
            <a:r>
              <a:rPr lang="zh-CN" altLang="en-US" sz="1600" dirty="0" smtClean="0">
                <a:solidFill>
                  <a:prstClr val="white">
                    <a:lumMod val="50000"/>
                  </a:prstClr>
                </a:solidFill>
                <a:ea typeface="微软雅黑" pitchFamily="34" charset="-122"/>
              </a:rPr>
              <a:t>       对今后规划或者正在开发过程中的业务系统，应按照服务化后的工作流开发标准和规范使用工作流组件</a:t>
            </a:r>
            <a:endParaRPr lang="en-US" altLang="zh-CN" sz="1600" dirty="0" smtClean="0">
              <a:solidFill>
                <a:prstClr val="white">
                  <a:lumMod val="50000"/>
                </a:prstClr>
              </a:solidFill>
              <a:ea typeface="微软雅黑" pitchFamily="34" charset="-122"/>
            </a:endParaRPr>
          </a:p>
        </p:txBody>
      </p:sp>
      <p:sp>
        <p:nvSpPr>
          <p:cNvPr id="56" name="TextBox 55"/>
          <p:cNvSpPr txBox="1"/>
          <p:nvPr/>
        </p:nvSpPr>
        <p:spPr>
          <a:xfrm>
            <a:off x="3501690" y="2000240"/>
            <a:ext cx="4427895" cy="1052596"/>
          </a:xfrm>
          <a:prstGeom prst="rect">
            <a:avLst/>
          </a:prstGeom>
          <a:noFill/>
        </p:spPr>
        <p:txBody>
          <a:bodyPr wrap="square" rtlCol="0">
            <a:spAutoFit/>
          </a:bodyPr>
          <a:lstStyle/>
          <a:p>
            <a:pPr fontAlgn="base">
              <a:lnSpc>
                <a:spcPct val="130000"/>
              </a:lnSpc>
              <a:spcBef>
                <a:spcPct val="0"/>
              </a:spcBef>
              <a:spcAft>
                <a:spcPct val="0"/>
              </a:spcAft>
            </a:pPr>
            <a:r>
              <a:rPr lang="zh-CN" altLang="en-US" sz="1600" dirty="0" smtClean="0">
                <a:solidFill>
                  <a:prstClr val="white">
                    <a:lumMod val="50000"/>
                  </a:prstClr>
                </a:solidFill>
                <a:ea typeface="微软雅黑" pitchFamily="34" charset="-122"/>
              </a:rPr>
              <a:t>严格遵照</a:t>
            </a:r>
            <a:r>
              <a:rPr lang="en-US" altLang="zh-CN" sz="1600" dirty="0" smtClean="0">
                <a:solidFill>
                  <a:prstClr val="white">
                    <a:lumMod val="50000"/>
                  </a:prstClr>
                </a:solidFill>
                <a:ea typeface="微软雅黑" pitchFamily="34" charset="-122"/>
              </a:rPr>
              <a:t>《</a:t>
            </a:r>
            <a:r>
              <a:rPr lang="zh-CN" altLang="en-US" sz="1600" dirty="0" smtClean="0">
                <a:solidFill>
                  <a:prstClr val="white">
                    <a:lumMod val="50000"/>
                  </a:prstClr>
                </a:solidFill>
                <a:ea typeface="微软雅黑" pitchFamily="34" charset="-122"/>
              </a:rPr>
              <a:t>应用支撑平台开发技术规范</a:t>
            </a:r>
            <a:r>
              <a:rPr lang="en-US" altLang="zh-CN" sz="1600" dirty="0" smtClean="0">
                <a:solidFill>
                  <a:prstClr val="white">
                    <a:lumMod val="50000"/>
                  </a:prstClr>
                </a:solidFill>
                <a:ea typeface="微软雅黑" pitchFamily="34" charset="-122"/>
              </a:rPr>
              <a:t>》</a:t>
            </a:r>
            <a:r>
              <a:rPr lang="zh-CN" altLang="en-US" sz="1600" dirty="0" smtClean="0">
                <a:solidFill>
                  <a:prstClr val="white">
                    <a:lumMod val="50000"/>
                  </a:prstClr>
                </a:solidFill>
                <a:ea typeface="微软雅黑" pitchFamily="34" charset="-122"/>
              </a:rPr>
              <a:t>，在平台注册业务系统应用相关信息，在使用工作流组件前，将经过平台认证模块进行合法认证</a:t>
            </a:r>
            <a:endParaRPr lang="en-US" altLang="zh-CN" sz="1600" dirty="0" smtClean="0">
              <a:solidFill>
                <a:prstClr val="white">
                  <a:lumMod val="50000"/>
                </a:prstClr>
              </a:solidFill>
              <a:ea typeface="微软雅黑" pitchFamily="34" charset="-122"/>
            </a:endParaRPr>
          </a:p>
        </p:txBody>
      </p:sp>
      <p:sp>
        <p:nvSpPr>
          <p:cNvPr id="60" name="TextBox 59"/>
          <p:cNvSpPr txBox="1"/>
          <p:nvPr/>
        </p:nvSpPr>
        <p:spPr>
          <a:xfrm>
            <a:off x="2339752" y="3214686"/>
            <a:ext cx="4311100" cy="1052596"/>
          </a:xfrm>
          <a:prstGeom prst="rect">
            <a:avLst/>
          </a:prstGeom>
          <a:noFill/>
        </p:spPr>
        <p:txBody>
          <a:bodyPr wrap="square" rtlCol="0">
            <a:spAutoFit/>
          </a:bodyPr>
          <a:lstStyle/>
          <a:p>
            <a:pPr fontAlgn="base">
              <a:lnSpc>
                <a:spcPct val="130000"/>
              </a:lnSpc>
              <a:spcBef>
                <a:spcPct val="0"/>
              </a:spcBef>
              <a:spcAft>
                <a:spcPct val="0"/>
              </a:spcAft>
            </a:pPr>
            <a:r>
              <a:rPr lang="zh-CN" altLang="en-US" sz="1600" dirty="0" smtClean="0">
                <a:solidFill>
                  <a:prstClr val="white">
                    <a:lumMod val="50000"/>
                  </a:prstClr>
                </a:solidFill>
                <a:ea typeface="微软雅黑" pitchFamily="34" charset="-122"/>
              </a:rPr>
              <a:t>平台</a:t>
            </a:r>
            <a:r>
              <a:rPr lang="en-US" altLang="en-US" sz="1600" dirty="0" smtClean="0">
                <a:solidFill>
                  <a:prstClr val="white">
                    <a:lumMod val="50000"/>
                  </a:prstClr>
                </a:solidFill>
                <a:ea typeface="微软雅黑" pitchFamily="34" charset="-122"/>
              </a:rPr>
              <a:t>2.0</a:t>
            </a:r>
            <a:r>
              <a:rPr lang="zh-CN" altLang="en-US" sz="1600" dirty="0" smtClean="0">
                <a:solidFill>
                  <a:prstClr val="white">
                    <a:lumMod val="50000"/>
                  </a:prstClr>
                </a:solidFill>
                <a:ea typeface="微软雅黑" pitchFamily="34" charset="-122"/>
              </a:rPr>
              <a:t>统一管理所有业务系统工作流流程模板信息，流程模板信息维护管理完成后，将自动推送至各业务系统端</a:t>
            </a:r>
            <a:endParaRPr lang="en-US" altLang="zh-CN" sz="1600" dirty="0" smtClean="0">
              <a:solidFill>
                <a:prstClr val="white">
                  <a:lumMod val="50000"/>
                </a:prstClr>
              </a:solidFill>
              <a:ea typeface="微软雅黑" pitchFamily="34" charset="-122"/>
            </a:endParaRPr>
          </a:p>
        </p:txBody>
      </p:sp>
      <p:sp>
        <p:nvSpPr>
          <p:cNvPr id="62" name="TextBox 61"/>
          <p:cNvSpPr txBox="1"/>
          <p:nvPr/>
        </p:nvSpPr>
        <p:spPr>
          <a:xfrm>
            <a:off x="3387818" y="4500570"/>
            <a:ext cx="4311100" cy="701346"/>
          </a:xfrm>
          <a:prstGeom prst="rect">
            <a:avLst/>
          </a:prstGeom>
          <a:noFill/>
        </p:spPr>
        <p:txBody>
          <a:bodyPr wrap="square" rtlCol="0">
            <a:spAutoFit/>
          </a:bodyPr>
          <a:lstStyle/>
          <a:p>
            <a:pPr fontAlgn="base">
              <a:lnSpc>
                <a:spcPct val="130000"/>
              </a:lnSpc>
              <a:spcBef>
                <a:spcPct val="0"/>
              </a:spcBef>
              <a:spcAft>
                <a:spcPct val="0"/>
              </a:spcAft>
            </a:pPr>
            <a:r>
              <a:rPr lang="zh-CN" altLang="en-US" sz="1600" dirty="0" smtClean="0">
                <a:solidFill>
                  <a:prstClr val="white">
                    <a:lumMod val="50000"/>
                  </a:prstClr>
                </a:solidFill>
                <a:ea typeface="微软雅黑" pitchFamily="34" charset="-122"/>
              </a:rPr>
              <a:t>业务系统通过工作流组件提供的统一、标准的</a:t>
            </a:r>
            <a:r>
              <a:rPr lang="en-US" altLang="en-US" sz="1600" dirty="0" smtClean="0">
                <a:solidFill>
                  <a:prstClr val="white">
                    <a:lumMod val="50000"/>
                  </a:prstClr>
                </a:solidFill>
                <a:ea typeface="微软雅黑" pitchFamily="34" charset="-122"/>
              </a:rPr>
              <a:t>WAPI</a:t>
            </a:r>
            <a:r>
              <a:rPr lang="zh-CN" altLang="en-US" sz="1600" dirty="0" smtClean="0">
                <a:solidFill>
                  <a:prstClr val="white">
                    <a:lumMod val="50000"/>
                  </a:prstClr>
                </a:solidFill>
                <a:ea typeface="微软雅黑" pitchFamily="34" charset="-122"/>
              </a:rPr>
              <a:t>，完成最终的工作流相关流程服务</a:t>
            </a:r>
            <a:endParaRPr lang="en-US" altLang="zh-CN" sz="1600" dirty="0" smtClean="0">
              <a:solidFill>
                <a:prstClr val="white">
                  <a:lumMod val="50000"/>
                </a:prstClr>
              </a:solidFill>
              <a:ea typeface="微软雅黑" pitchFamily="34" charset="-122"/>
            </a:endParaRPr>
          </a:p>
        </p:txBody>
      </p:sp>
    </p:spTree>
    <p:extLst>
      <p:ext uri="{BB962C8B-B14F-4D97-AF65-F5344CB8AC3E}">
        <p14:creationId xmlns="" xmlns:p14="http://schemas.microsoft.com/office/powerpoint/2010/main" val="1035434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fontScale="90000"/>
          </a:bodyPr>
          <a:lstStyle/>
          <a:p>
            <a:r>
              <a:rPr lang="zh-CN" altLang="en-US" sz="4800" dirty="0" smtClean="0"/>
              <a:t>监管第三方业务系统</a:t>
            </a:r>
            <a:endParaRPr lang="en-US" altLang="zh-CN" sz="3200" dirty="0"/>
          </a:p>
        </p:txBody>
      </p:sp>
      <p:grpSp>
        <p:nvGrpSpPr>
          <p:cNvPr id="2" name="组合 10"/>
          <p:cNvGrpSpPr/>
          <p:nvPr/>
        </p:nvGrpSpPr>
        <p:grpSpPr>
          <a:xfrm>
            <a:off x="979697" y="3429000"/>
            <a:ext cx="1599784" cy="1368152"/>
            <a:chOff x="1907704" y="3429000"/>
            <a:chExt cx="2020780" cy="1728192"/>
          </a:xfrm>
          <a:effectLst>
            <a:outerShdw blurRad="50800" dist="38100" dir="5400000" algn="t" rotWithShape="0">
              <a:prstClr val="black">
                <a:alpha val="40000"/>
              </a:prstClr>
            </a:outerShdw>
            <a:reflection blurRad="6350" stA="52000" endA="300" endPos="35000" dir="5400000" sy="-100000" algn="bl" rotWithShape="0"/>
          </a:effectLst>
        </p:grpSpPr>
        <p:sp>
          <p:nvSpPr>
            <p:cNvPr id="6" name="等腰三角形 5"/>
            <p:cNvSpPr/>
            <p:nvPr/>
          </p:nvSpPr>
          <p:spPr>
            <a:xfrm rot="3220054">
              <a:off x="3521059" y="3583429"/>
              <a:ext cx="372759" cy="442091"/>
            </a:xfrm>
            <a:prstGeom prst="triangle">
              <a:avLst/>
            </a:prstGeom>
            <a:solidFill>
              <a:schemeClr val="tx2">
                <a:lumMod val="60000"/>
                <a:lumOff val="40000"/>
              </a:schemeClr>
            </a:solidFill>
            <a:ln>
              <a:solidFill>
                <a:srgbClr val="63A8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907704" y="3429000"/>
              <a:ext cx="1728192" cy="1728192"/>
            </a:xfrm>
            <a:prstGeom prst="ellipse">
              <a:avLst/>
            </a:prstGeom>
            <a:pattFill prst="pct10">
              <a:fgClr>
                <a:schemeClr val="accent1"/>
              </a:fgClr>
              <a:bgClr>
                <a:schemeClr val="bg1"/>
              </a:bgClr>
            </a:pattFill>
            <a:ln w="76200" cmpd="thickThi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069722" y="3591018"/>
              <a:ext cx="1404156" cy="1404156"/>
            </a:xfrm>
            <a:prstGeom prst="ellipse">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4503614">
            <a:off x="2884337" y="2633022"/>
            <a:ext cx="1599784" cy="1368152"/>
            <a:chOff x="1907704" y="3429000"/>
            <a:chExt cx="2020780" cy="1728192"/>
          </a:xfrm>
          <a:effectLst>
            <a:outerShdw blurRad="50800" dist="38100" dir="5400000" algn="t" rotWithShape="0">
              <a:prstClr val="black">
                <a:alpha val="40000"/>
              </a:prstClr>
            </a:outerShdw>
            <a:reflection blurRad="6350" stA="52000" endA="300" endPos="35000" dir="5400000" sy="-100000" algn="bl" rotWithShape="0"/>
          </a:effectLst>
        </p:grpSpPr>
        <p:sp>
          <p:nvSpPr>
            <p:cNvPr id="16" name="等腰三角形 15"/>
            <p:cNvSpPr/>
            <p:nvPr/>
          </p:nvSpPr>
          <p:spPr>
            <a:xfrm rot="3220054">
              <a:off x="3521059" y="3583429"/>
              <a:ext cx="372759" cy="442091"/>
            </a:xfrm>
            <a:prstGeom prst="triangle">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907704" y="3429000"/>
              <a:ext cx="1728192" cy="1728192"/>
            </a:xfrm>
            <a:prstGeom prst="ellipse">
              <a:avLst/>
            </a:prstGeom>
            <a:pattFill prst="pct10">
              <a:fgClr>
                <a:schemeClr val="accent1"/>
              </a:fgClr>
              <a:bgClr>
                <a:schemeClr val="bg1"/>
              </a:bgClr>
            </a:pattFill>
            <a:ln w="76200" cmpd="thickThi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069722" y="3591018"/>
              <a:ext cx="1404156" cy="1404156"/>
            </a:xfrm>
            <a:prstGeom prst="ellipse">
              <a:avLst/>
            </a:prstGeom>
            <a:solidFill>
              <a:schemeClr val="accent5">
                <a:lumMod val="75000"/>
              </a:schemeClr>
            </a:solidFill>
            <a:ln>
              <a:solidFill>
                <a:srgbClr val="2C77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18"/>
          <p:cNvGrpSpPr/>
          <p:nvPr/>
        </p:nvGrpSpPr>
        <p:grpSpPr>
          <a:xfrm rot="3374839">
            <a:off x="4569282" y="4076044"/>
            <a:ext cx="1599784" cy="1368152"/>
            <a:chOff x="1907704" y="3429000"/>
            <a:chExt cx="2020780" cy="1728192"/>
          </a:xfrm>
          <a:effectLst>
            <a:outerShdw blurRad="50800" dist="38100" dir="5400000" algn="t" rotWithShape="0">
              <a:prstClr val="black">
                <a:alpha val="40000"/>
              </a:prstClr>
            </a:outerShdw>
            <a:reflection blurRad="6350" stA="52000" endA="300" endPos="35000" dir="5400000" sy="-100000" algn="bl" rotWithShape="0"/>
          </a:effectLst>
        </p:grpSpPr>
        <p:sp>
          <p:nvSpPr>
            <p:cNvPr id="20" name="等腰三角形 19"/>
            <p:cNvSpPr/>
            <p:nvPr/>
          </p:nvSpPr>
          <p:spPr>
            <a:xfrm rot="3220054">
              <a:off x="3521059" y="3583429"/>
              <a:ext cx="372759" cy="442091"/>
            </a:xfrm>
            <a:prstGeom prst="triangle">
              <a:avLst/>
            </a:prstGeom>
            <a:solidFill>
              <a:srgbClr val="DAD500"/>
            </a:solidFill>
            <a:ln>
              <a:solidFill>
                <a:srgbClr val="DA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907704" y="3429000"/>
              <a:ext cx="1728192" cy="1728192"/>
            </a:xfrm>
            <a:prstGeom prst="ellipse">
              <a:avLst/>
            </a:prstGeom>
            <a:pattFill prst="pct10">
              <a:fgClr>
                <a:srgbClr val="C0BB00"/>
              </a:fgClr>
              <a:bgClr>
                <a:schemeClr val="bg1"/>
              </a:bgClr>
            </a:pattFill>
            <a:ln w="76200" cmpd="thickThin">
              <a:solidFill>
                <a:srgbClr val="CDC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069722" y="3591018"/>
              <a:ext cx="1404156" cy="1404156"/>
            </a:xfrm>
            <a:prstGeom prst="ellipse">
              <a:avLst/>
            </a:prstGeom>
            <a:solidFill>
              <a:srgbClr val="CDC800"/>
            </a:solidFill>
            <a:ln>
              <a:solidFill>
                <a:srgbClr val="C0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22"/>
          <p:cNvGrpSpPr/>
          <p:nvPr/>
        </p:nvGrpSpPr>
        <p:grpSpPr>
          <a:xfrm rot="619365">
            <a:off x="6513497" y="3512186"/>
            <a:ext cx="1599784" cy="1368152"/>
            <a:chOff x="1907704" y="3429000"/>
            <a:chExt cx="2020780" cy="1728192"/>
          </a:xfrm>
          <a:effectLst>
            <a:outerShdw blurRad="50800" dist="38100" dir="5400000" algn="t" rotWithShape="0">
              <a:prstClr val="black">
                <a:alpha val="40000"/>
              </a:prstClr>
            </a:outerShdw>
            <a:reflection blurRad="6350" stA="52000" endA="300" endPos="35000" dir="5400000" sy="-100000" algn="bl" rotWithShape="0"/>
          </a:effectLst>
        </p:grpSpPr>
        <p:sp>
          <p:nvSpPr>
            <p:cNvPr id="24" name="等腰三角形 23"/>
            <p:cNvSpPr/>
            <p:nvPr/>
          </p:nvSpPr>
          <p:spPr>
            <a:xfrm rot="3220054">
              <a:off x="3521059" y="3583429"/>
              <a:ext cx="372759" cy="442091"/>
            </a:xfrm>
            <a:prstGeom prst="triangle">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907704" y="3429000"/>
              <a:ext cx="1728192" cy="1728192"/>
            </a:xfrm>
            <a:prstGeom prst="ellipse">
              <a:avLst/>
            </a:prstGeom>
            <a:pattFill prst="pct10">
              <a:fgClr>
                <a:schemeClr val="accent3">
                  <a:lumMod val="75000"/>
                </a:schemeClr>
              </a:fgClr>
              <a:bgClr>
                <a:schemeClr val="bg1"/>
              </a:bgClr>
            </a:pattFill>
            <a:ln w="76200" cmpd="thickThi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069722" y="3591018"/>
              <a:ext cx="1404156" cy="1404156"/>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TextBox 26"/>
          <p:cNvSpPr txBox="1"/>
          <p:nvPr/>
        </p:nvSpPr>
        <p:spPr>
          <a:xfrm>
            <a:off x="1232613" y="3714752"/>
            <a:ext cx="862320" cy="745845"/>
          </a:xfrm>
          <a:prstGeom prst="rect">
            <a:avLst/>
          </a:prstGeom>
          <a:noFill/>
        </p:spPr>
        <p:txBody>
          <a:bodyPr wrap="square" rtlCol="0">
            <a:spAutoFit/>
          </a:bodyPr>
          <a:lstStyle/>
          <a:p>
            <a:pPr algn="ctr">
              <a:lnSpc>
                <a:spcPct val="110000"/>
              </a:lnSpc>
            </a:pPr>
            <a:r>
              <a:rPr lang="zh-CN" altLang="en-US" sz="2000" b="1" dirty="0" smtClean="0">
                <a:solidFill>
                  <a:schemeClr val="bg1"/>
                </a:solidFill>
                <a:latin typeface="微软雅黑" pitchFamily="34" charset="-122"/>
                <a:ea typeface="微软雅黑" pitchFamily="34" charset="-122"/>
              </a:rPr>
              <a:t>影子模板</a:t>
            </a:r>
            <a:endParaRPr lang="zh-CN" altLang="en-US" sz="2000" b="1" dirty="0">
              <a:solidFill>
                <a:schemeClr val="bg1"/>
              </a:solidFill>
              <a:latin typeface="微软雅黑" pitchFamily="34" charset="-122"/>
              <a:ea typeface="微软雅黑" pitchFamily="34" charset="-122"/>
            </a:endParaRPr>
          </a:p>
        </p:txBody>
      </p:sp>
      <p:sp>
        <p:nvSpPr>
          <p:cNvPr id="28" name="TextBox 27"/>
          <p:cNvSpPr txBox="1"/>
          <p:nvPr/>
        </p:nvSpPr>
        <p:spPr>
          <a:xfrm>
            <a:off x="3223211" y="3021709"/>
            <a:ext cx="862320" cy="407291"/>
          </a:xfrm>
          <a:prstGeom prst="rect">
            <a:avLst/>
          </a:prstGeom>
          <a:noFill/>
        </p:spPr>
        <p:txBody>
          <a:bodyPr wrap="square" rtlCol="0">
            <a:spAutoFit/>
          </a:bodyPr>
          <a:lstStyle/>
          <a:p>
            <a:pPr algn="ctr">
              <a:lnSpc>
                <a:spcPct val="110000"/>
              </a:lnSpc>
            </a:pPr>
            <a:r>
              <a:rPr lang="zh-CN" altLang="en-US" sz="2000" b="1" dirty="0" smtClean="0">
                <a:solidFill>
                  <a:schemeClr val="bg1"/>
                </a:solidFill>
                <a:latin typeface="微软雅黑" pitchFamily="34" charset="-122"/>
                <a:ea typeface="微软雅黑" pitchFamily="34" charset="-122"/>
              </a:rPr>
              <a:t>标准</a:t>
            </a:r>
            <a:endParaRPr lang="zh-CN" altLang="en-US" sz="2000" b="1" dirty="0">
              <a:solidFill>
                <a:schemeClr val="bg1"/>
              </a:solidFill>
              <a:latin typeface="微软雅黑" pitchFamily="34" charset="-122"/>
              <a:ea typeface="微软雅黑" pitchFamily="34" charset="-122"/>
            </a:endParaRPr>
          </a:p>
        </p:txBody>
      </p:sp>
      <p:sp>
        <p:nvSpPr>
          <p:cNvPr id="29" name="TextBox 28"/>
          <p:cNvSpPr txBox="1"/>
          <p:nvPr/>
        </p:nvSpPr>
        <p:spPr>
          <a:xfrm>
            <a:off x="4873666" y="4286256"/>
            <a:ext cx="862320" cy="745845"/>
          </a:xfrm>
          <a:prstGeom prst="rect">
            <a:avLst/>
          </a:prstGeom>
          <a:noFill/>
        </p:spPr>
        <p:txBody>
          <a:bodyPr wrap="square" rtlCol="0">
            <a:spAutoFit/>
          </a:bodyPr>
          <a:lstStyle/>
          <a:p>
            <a:pPr algn="ctr">
              <a:lnSpc>
                <a:spcPct val="110000"/>
              </a:lnSpc>
            </a:pPr>
            <a:r>
              <a:rPr lang="zh-CN" altLang="en-US" sz="2000" b="1" dirty="0" smtClean="0">
                <a:solidFill>
                  <a:schemeClr val="bg1"/>
                </a:solidFill>
                <a:latin typeface="微软雅黑" pitchFamily="34" charset="-122"/>
                <a:ea typeface="微软雅黑" pitchFamily="34" charset="-122"/>
              </a:rPr>
              <a:t>数据同步</a:t>
            </a:r>
            <a:endParaRPr lang="zh-CN" altLang="en-US" sz="2000" b="1" dirty="0">
              <a:solidFill>
                <a:schemeClr val="bg1"/>
              </a:solidFill>
              <a:latin typeface="微软雅黑" pitchFamily="34" charset="-122"/>
              <a:ea typeface="微软雅黑" pitchFamily="34" charset="-122"/>
            </a:endParaRPr>
          </a:p>
        </p:txBody>
      </p:sp>
      <p:sp>
        <p:nvSpPr>
          <p:cNvPr id="30" name="TextBox 29"/>
          <p:cNvSpPr txBox="1"/>
          <p:nvPr/>
        </p:nvSpPr>
        <p:spPr>
          <a:xfrm>
            <a:off x="6768288" y="3786190"/>
            <a:ext cx="862320" cy="745845"/>
          </a:xfrm>
          <a:prstGeom prst="rect">
            <a:avLst/>
          </a:prstGeom>
          <a:noFill/>
        </p:spPr>
        <p:txBody>
          <a:bodyPr wrap="square" rtlCol="0">
            <a:spAutoFit/>
          </a:bodyPr>
          <a:lstStyle/>
          <a:p>
            <a:pPr algn="ctr">
              <a:lnSpc>
                <a:spcPct val="110000"/>
              </a:lnSpc>
            </a:pPr>
            <a:r>
              <a:rPr lang="zh-CN" altLang="en-US" sz="2000" b="1" dirty="0" smtClean="0">
                <a:solidFill>
                  <a:schemeClr val="bg1"/>
                </a:solidFill>
                <a:latin typeface="微软雅黑" pitchFamily="34" charset="-122"/>
                <a:ea typeface="微软雅黑" pitchFamily="34" charset="-122"/>
              </a:rPr>
              <a:t>监管分析</a:t>
            </a:r>
            <a:endParaRPr lang="zh-CN" altLang="en-US" sz="2000" b="1" dirty="0">
              <a:solidFill>
                <a:schemeClr val="bg1"/>
              </a:solidFill>
              <a:latin typeface="微软雅黑" pitchFamily="34" charset="-122"/>
              <a:ea typeface="微软雅黑" pitchFamily="34" charset="-122"/>
            </a:endParaRPr>
          </a:p>
        </p:txBody>
      </p:sp>
      <p:sp>
        <p:nvSpPr>
          <p:cNvPr id="31" name="TextBox 30"/>
          <p:cNvSpPr txBox="1"/>
          <p:nvPr/>
        </p:nvSpPr>
        <p:spPr>
          <a:xfrm>
            <a:off x="798788" y="2071678"/>
            <a:ext cx="1834092" cy="1269258"/>
          </a:xfrm>
          <a:prstGeom prst="rect">
            <a:avLst/>
          </a:prstGeom>
          <a:noFill/>
        </p:spPr>
        <p:txBody>
          <a:bodyPr wrap="square"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梳理需求后，按照业务系统工作流业务流程，在平台</a:t>
            </a:r>
            <a:r>
              <a:rPr lang="en-US" altLang="zh-CN" sz="1200" dirty="0" smtClean="0">
                <a:solidFill>
                  <a:schemeClr val="tx1">
                    <a:lumMod val="65000"/>
                    <a:lumOff val="35000"/>
                  </a:schemeClr>
                </a:solidFill>
                <a:latin typeface="微软雅黑" pitchFamily="34" charset="-122"/>
                <a:ea typeface="微软雅黑" pitchFamily="34" charset="-122"/>
              </a:rPr>
              <a:t>2.0</a:t>
            </a:r>
            <a:r>
              <a:rPr lang="zh-CN" altLang="en-US" sz="1200" dirty="0" smtClean="0">
                <a:solidFill>
                  <a:schemeClr val="tx1">
                    <a:lumMod val="65000"/>
                    <a:lumOff val="35000"/>
                  </a:schemeClr>
                </a:solidFill>
                <a:latin typeface="微软雅黑" pitchFamily="34" charset="-122"/>
                <a:ea typeface="微软雅黑" pitchFamily="34" charset="-122"/>
              </a:rPr>
              <a:t>工作流组件中设计对应的影子流程模板</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
        <p:nvSpPr>
          <p:cNvPr id="32" name="TextBox 31"/>
          <p:cNvSpPr txBox="1"/>
          <p:nvPr/>
        </p:nvSpPr>
        <p:spPr>
          <a:xfrm>
            <a:off x="2665900" y="4344662"/>
            <a:ext cx="1834092" cy="547073"/>
          </a:xfrm>
          <a:prstGeom prst="rect">
            <a:avLst/>
          </a:prstGeom>
          <a:noFill/>
        </p:spPr>
        <p:txBody>
          <a:bodyPr wrap="square"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业务系统获取工作流接入标准</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
        <p:nvSpPr>
          <p:cNvPr id="33" name="TextBox 32"/>
          <p:cNvSpPr txBox="1"/>
          <p:nvPr/>
        </p:nvSpPr>
        <p:spPr>
          <a:xfrm>
            <a:off x="4538108" y="3071810"/>
            <a:ext cx="1834092" cy="549061"/>
          </a:xfrm>
          <a:prstGeom prst="rect">
            <a:avLst/>
          </a:prstGeom>
          <a:noFill/>
        </p:spPr>
        <p:txBody>
          <a:bodyPr wrap="square"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业务系统推送根据标准整合的业务数据</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
        <p:nvSpPr>
          <p:cNvPr id="34" name="TextBox 33"/>
          <p:cNvSpPr txBox="1"/>
          <p:nvPr/>
        </p:nvSpPr>
        <p:spPr>
          <a:xfrm>
            <a:off x="6410316" y="5263098"/>
            <a:ext cx="1834092" cy="572464"/>
          </a:xfrm>
          <a:prstGeom prst="rect">
            <a:avLst/>
          </a:prstGeom>
          <a:noFill/>
        </p:spPr>
        <p:txBody>
          <a:bodyPr wrap="square" rtlCol="0">
            <a:spAutoFit/>
          </a:bodyPr>
          <a:lstStyle/>
          <a:p>
            <a:pP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监管、展示分析业务数据、优化业务流程</a:t>
            </a:r>
            <a:endParaRPr lang="en-US" altLang="zh-CN" sz="1200" dirty="0" smtClean="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3330139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953530" y="3676191"/>
            <a:ext cx="5141438" cy="1208638"/>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 fmla="*/ 5141438 w 5141438"/>
              <a:gd name="connsiteY0" fmla="*/ 0 h 1208638"/>
              <a:gd name="connsiteX1" fmla="*/ 2570719 w 5141438"/>
              <a:gd name="connsiteY1" fmla="*/ 1208638 h 1208638"/>
              <a:gd name="connsiteX2" fmla="*/ 0 w 5141438"/>
              <a:gd name="connsiteY2" fmla="*/ 0 h 1208638"/>
            </a:gdLst>
            <a:ahLst/>
            <a:cxnLst>
              <a:cxn ang="0">
                <a:pos x="connsiteX0" y="connsiteY0"/>
              </a:cxn>
              <a:cxn ang="0">
                <a:pos x="connsiteX1" y="connsiteY1"/>
              </a:cxn>
              <a:cxn ang="0">
                <a:pos x="connsiteX2" y="connsiteY2"/>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5" idx="4"/>
            <a:endCxn id="8" idx="1"/>
          </p:cNvCxnSpPr>
          <p:nvPr/>
        </p:nvCxnSpPr>
        <p:spPr>
          <a:xfrm>
            <a:off x="4520558" y="3077256"/>
            <a:ext cx="3691" cy="180757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p:txBody>
          <a:bodyPr>
            <a:noAutofit/>
          </a:bodyPr>
          <a:lstStyle/>
          <a:p>
            <a:r>
              <a:rPr lang="zh-CN" altLang="en-US" sz="3600" dirty="0" smtClean="0"/>
              <a:t>客户端内存数据库</a:t>
            </a:r>
            <a:endParaRPr lang="zh-CN" altLang="en-US" sz="3600" dirty="0"/>
          </a:p>
        </p:txBody>
      </p:sp>
      <p:grpSp>
        <p:nvGrpSpPr>
          <p:cNvPr id="3" name="组合 2"/>
          <p:cNvGrpSpPr/>
          <p:nvPr/>
        </p:nvGrpSpPr>
        <p:grpSpPr>
          <a:xfrm>
            <a:off x="3724322" y="1484784"/>
            <a:ext cx="1592472" cy="1592472"/>
            <a:chOff x="3724322" y="1908536"/>
            <a:chExt cx="1329153" cy="1329153"/>
          </a:xfrm>
        </p:grpSpPr>
        <p:sp>
          <p:nvSpPr>
            <p:cNvPr id="5" name="椭圆 4"/>
            <p:cNvSpPr/>
            <p:nvPr/>
          </p:nvSpPr>
          <p:spPr>
            <a:xfrm>
              <a:off x="3724322" y="1908536"/>
              <a:ext cx="1329153" cy="1329153"/>
            </a:xfrm>
            <a:prstGeom prst="ellipse">
              <a:avLst/>
            </a:prstGeom>
            <a:solidFill>
              <a:schemeClr val="bg1"/>
            </a:solidFill>
            <a:ln>
              <a:solidFill>
                <a:schemeClr val="bg1">
                  <a:lumMod val="85000"/>
                </a:schemeClr>
              </a:solidFill>
            </a:ln>
            <a:effectLst>
              <a:outerShdw dist="38100" dir="5400000" algn="t" rotWithShape="0">
                <a:srgbClr val="A47D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779911" y="1988839"/>
              <a:ext cx="1224136" cy="1224136"/>
            </a:xfrm>
            <a:prstGeom prst="ellipse">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05925" y="2114853"/>
              <a:ext cx="972109" cy="972109"/>
            </a:xfrm>
            <a:prstGeom prst="ellipse">
              <a:avLst/>
            </a:prstGeom>
            <a:solidFill>
              <a:schemeClr val="bg1"/>
            </a:solidFill>
            <a:ln>
              <a:solidFill>
                <a:srgbClr val="FFC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11"/>
          <p:cNvGrpSpPr/>
          <p:nvPr/>
        </p:nvGrpSpPr>
        <p:grpSpPr>
          <a:xfrm>
            <a:off x="1312453" y="3110629"/>
            <a:ext cx="1075144" cy="1075144"/>
            <a:chOff x="3724322" y="1908536"/>
            <a:chExt cx="1329153" cy="1329153"/>
          </a:xfrm>
        </p:grpSpPr>
        <p:sp>
          <p:nvSpPr>
            <p:cNvPr id="13" name="椭圆 12"/>
            <p:cNvSpPr/>
            <p:nvPr/>
          </p:nvSpPr>
          <p:spPr>
            <a:xfrm>
              <a:off x="3724322" y="1908536"/>
              <a:ext cx="1329153" cy="1329153"/>
            </a:xfrm>
            <a:prstGeom prst="ellipse">
              <a:avLst/>
            </a:prstGeom>
            <a:solidFill>
              <a:schemeClr val="bg1"/>
            </a:solidFill>
            <a:ln>
              <a:solidFill>
                <a:schemeClr val="bg1">
                  <a:lumMod val="85000"/>
                </a:schemeClr>
              </a:solidFill>
            </a:ln>
            <a:effectLst>
              <a:outerShdw dist="38100" dir="5400000" algn="t" rotWithShape="0">
                <a:schemeClr val="accent3">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911" y="1988839"/>
              <a:ext cx="1224136" cy="1224136"/>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05925" y="2114853"/>
              <a:ext cx="972109" cy="972109"/>
            </a:xfrm>
            <a:prstGeom prst="ellipse">
              <a:avLst/>
            </a:prstGeom>
            <a:solidFill>
              <a:schemeClr val="bg1"/>
            </a:solid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15"/>
          <p:cNvGrpSpPr/>
          <p:nvPr/>
        </p:nvGrpSpPr>
        <p:grpSpPr>
          <a:xfrm>
            <a:off x="2848784" y="4169725"/>
            <a:ext cx="1075144" cy="1075144"/>
            <a:chOff x="3724322" y="1908536"/>
            <a:chExt cx="1329153" cy="1329153"/>
          </a:xfrm>
        </p:grpSpPr>
        <p:sp>
          <p:nvSpPr>
            <p:cNvPr id="17" name="椭圆 16"/>
            <p:cNvSpPr/>
            <p:nvPr/>
          </p:nvSpPr>
          <p:spPr>
            <a:xfrm>
              <a:off x="3724322" y="1908536"/>
              <a:ext cx="1329153" cy="1329153"/>
            </a:xfrm>
            <a:prstGeom prst="ellipse">
              <a:avLst/>
            </a:prstGeom>
            <a:solidFill>
              <a:schemeClr val="bg1"/>
            </a:solidFill>
            <a:ln>
              <a:solidFill>
                <a:schemeClr val="bg1">
                  <a:lumMod val="85000"/>
                </a:schemeClr>
              </a:solidFill>
            </a:ln>
            <a:effectLst>
              <a:outerShdw dist="38100" dir="5400000" algn="t" rotWithShape="0">
                <a:schemeClr val="accent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911" y="1988839"/>
              <a:ext cx="1224136" cy="1224136"/>
            </a:xfrm>
            <a:prstGeom prst="ellipse">
              <a:avLst/>
            </a:prstGeom>
            <a:solidFill>
              <a:schemeClr val="tx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05925" y="2114853"/>
              <a:ext cx="972109" cy="972109"/>
            </a:xfrm>
            <a:prstGeom prst="ellipse">
              <a:avLst/>
            </a:prstGeom>
            <a:solidFill>
              <a:schemeClr val="bg1"/>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27"/>
          <p:cNvGrpSpPr/>
          <p:nvPr/>
        </p:nvGrpSpPr>
        <p:grpSpPr>
          <a:xfrm>
            <a:off x="5081032" y="4164749"/>
            <a:ext cx="1075144" cy="1075144"/>
            <a:chOff x="3724322" y="1908536"/>
            <a:chExt cx="1329153" cy="1329153"/>
          </a:xfrm>
        </p:grpSpPr>
        <p:sp>
          <p:nvSpPr>
            <p:cNvPr id="29" name="椭圆 28"/>
            <p:cNvSpPr/>
            <p:nvPr/>
          </p:nvSpPr>
          <p:spPr>
            <a:xfrm>
              <a:off x="3724322" y="1908536"/>
              <a:ext cx="1329153" cy="1329153"/>
            </a:xfrm>
            <a:prstGeom prst="ellipse">
              <a:avLst/>
            </a:prstGeom>
            <a:solidFill>
              <a:schemeClr val="bg1"/>
            </a:solidFill>
            <a:ln>
              <a:solidFill>
                <a:schemeClr val="bg1">
                  <a:lumMod val="85000"/>
                </a:schemeClr>
              </a:solidFill>
            </a:ln>
            <a:effectLst>
              <a:outerShdw dist="38100" dir="5400000" algn="t" rotWithShape="0">
                <a:schemeClr val="accent3">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779911" y="1988839"/>
              <a:ext cx="1224136" cy="1224136"/>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905925" y="2114853"/>
              <a:ext cx="972109" cy="972109"/>
            </a:xfrm>
            <a:prstGeom prst="ellipse">
              <a:avLst/>
            </a:prstGeom>
            <a:solidFill>
              <a:schemeClr val="bg1"/>
            </a:solidFill>
            <a:ln>
              <a:solidFill>
                <a:schemeClr val="accent3">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31"/>
          <p:cNvGrpSpPr/>
          <p:nvPr/>
        </p:nvGrpSpPr>
        <p:grpSpPr>
          <a:xfrm>
            <a:off x="6665208" y="3233621"/>
            <a:ext cx="1075144" cy="1075144"/>
            <a:chOff x="3724322" y="1908536"/>
            <a:chExt cx="1329153" cy="1329153"/>
          </a:xfrm>
        </p:grpSpPr>
        <p:sp>
          <p:nvSpPr>
            <p:cNvPr id="33" name="椭圆 32"/>
            <p:cNvSpPr/>
            <p:nvPr/>
          </p:nvSpPr>
          <p:spPr>
            <a:xfrm>
              <a:off x="3724322" y="1908536"/>
              <a:ext cx="1329153" cy="1329153"/>
            </a:xfrm>
            <a:prstGeom prst="ellipse">
              <a:avLst/>
            </a:prstGeom>
            <a:solidFill>
              <a:schemeClr val="bg1"/>
            </a:solidFill>
            <a:ln>
              <a:solidFill>
                <a:schemeClr val="bg1">
                  <a:lumMod val="85000"/>
                </a:schemeClr>
              </a:solidFill>
            </a:ln>
            <a:effectLst>
              <a:outerShdw dist="38100" dir="5400000" algn="t" rotWithShape="0">
                <a:schemeClr val="accent1">
                  <a:lumMod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779911" y="1988839"/>
              <a:ext cx="1224136" cy="1224136"/>
            </a:xfrm>
            <a:prstGeom prst="ellipse">
              <a:avLst/>
            </a:prstGeom>
            <a:solidFill>
              <a:schemeClr val="tx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905925" y="2114853"/>
              <a:ext cx="972109" cy="972109"/>
            </a:xfrm>
            <a:prstGeom prst="ellipse">
              <a:avLst/>
            </a:prstGeom>
            <a:solidFill>
              <a:schemeClr val="bg1"/>
            </a:solidFill>
            <a:ln>
              <a:solidFill>
                <a:schemeClr val="accent1">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57621" y="2126416"/>
            <a:ext cx="1357321" cy="375809"/>
          </a:xfrm>
          <a:prstGeom prst="rect">
            <a:avLst/>
          </a:prstGeom>
          <a:noFill/>
        </p:spPr>
        <p:txBody>
          <a:bodyPr wrap="square" rtlCol="0">
            <a:spAutoFit/>
          </a:bodyPr>
          <a:lstStyle/>
          <a:p>
            <a:pPr algn="ctr">
              <a:lnSpc>
                <a:spcPct val="110000"/>
              </a:lnSpc>
            </a:pPr>
            <a:r>
              <a:rPr lang="en-US" altLang="zh-CN" b="1" dirty="0" smtClean="0">
                <a:solidFill>
                  <a:schemeClr val="accent6">
                    <a:lumMod val="75000"/>
                  </a:schemeClr>
                </a:solidFill>
                <a:latin typeface="微软雅黑" pitchFamily="34" charset="-122"/>
                <a:ea typeface="微软雅黑" pitchFamily="34" charset="-122"/>
              </a:rPr>
              <a:t>H2</a:t>
            </a:r>
            <a:endParaRPr lang="zh-CN" altLang="en-US" b="1" dirty="0">
              <a:solidFill>
                <a:schemeClr val="accent6">
                  <a:lumMod val="75000"/>
                </a:schemeClr>
              </a:solidFill>
              <a:latin typeface="微软雅黑" pitchFamily="34" charset="-122"/>
              <a:ea typeface="微软雅黑" pitchFamily="34" charset="-122"/>
            </a:endParaRPr>
          </a:p>
        </p:txBody>
      </p:sp>
      <p:sp>
        <p:nvSpPr>
          <p:cNvPr id="37" name="TextBox 36"/>
          <p:cNvSpPr txBox="1"/>
          <p:nvPr/>
        </p:nvSpPr>
        <p:spPr>
          <a:xfrm>
            <a:off x="1459351" y="3500908"/>
            <a:ext cx="786333" cy="375809"/>
          </a:xfrm>
          <a:prstGeom prst="rect">
            <a:avLst/>
          </a:prstGeom>
          <a:noFill/>
        </p:spPr>
        <p:txBody>
          <a:bodyPr wrap="square" rtlCol="0">
            <a:spAutoFit/>
          </a:bodyPr>
          <a:lstStyle/>
          <a:p>
            <a:pPr algn="ctr">
              <a:lnSpc>
                <a:spcPct val="110000"/>
              </a:lnSpc>
            </a:pPr>
            <a:r>
              <a:rPr lang="en-US" altLang="zh-CN" b="1" dirty="0" smtClean="0">
                <a:solidFill>
                  <a:schemeClr val="accent3">
                    <a:lumMod val="50000"/>
                  </a:schemeClr>
                </a:solidFill>
                <a:latin typeface="微软雅黑" pitchFamily="34" charset="-122"/>
                <a:ea typeface="微软雅黑" pitchFamily="34" charset="-122"/>
              </a:rPr>
              <a:t>1</a:t>
            </a:r>
            <a:endParaRPr lang="zh-CN" altLang="en-US" b="1" dirty="0">
              <a:solidFill>
                <a:schemeClr val="accent3">
                  <a:lumMod val="50000"/>
                </a:schemeClr>
              </a:solidFill>
              <a:latin typeface="微软雅黑" pitchFamily="34" charset="-122"/>
              <a:ea typeface="微软雅黑" pitchFamily="34" charset="-122"/>
            </a:endParaRPr>
          </a:p>
        </p:txBody>
      </p:sp>
      <p:sp>
        <p:nvSpPr>
          <p:cNvPr id="38" name="TextBox 37"/>
          <p:cNvSpPr txBox="1"/>
          <p:nvPr/>
        </p:nvSpPr>
        <p:spPr>
          <a:xfrm>
            <a:off x="5232429" y="4554232"/>
            <a:ext cx="786333" cy="375809"/>
          </a:xfrm>
          <a:prstGeom prst="rect">
            <a:avLst/>
          </a:prstGeom>
          <a:noFill/>
        </p:spPr>
        <p:txBody>
          <a:bodyPr wrap="square" rtlCol="0">
            <a:spAutoFit/>
          </a:bodyPr>
          <a:lstStyle/>
          <a:p>
            <a:pPr algn="ctr">
              <a:lnSpc>
                <a:spcPct val="110000"/>
              </a:lnSpc>
            </a:pPr>
            <a:r>
              <a:rPr lang="en-US" altLang="zh-CN" b="1" dirty="0" smtClean="0">
                <a:solidFill>
                  <a:schemeClr val="accent3">
                    <a:lumMod val="50000"/>
                  </a:schemeClr>
                </a:solidFill>
                <a:latin typeface="微软雅黑" pitchFamily="34" charset="-122"/>
                <a:ea typeface="微软雅黑" pitchFamily="34" charset="-122"/>
              </a:rPr>
              <a:t>3</a:t>
            </a:r>
            <a:endParaRPr lang="zh-CN" altLang="en-US" b="1" dirty="0">
              <a:solidFill>
                <a:schemeClr val="accent3">
                  <a:lumMod val="50000"/>
                </a:schemeClr>
              </a:solidFill>
              <a:latin typeface="微软雅黑" pitchFamily="34" charset="-122"/>
              <a:ea typeface="微软雅黑" pitchFamily="34" charset="-122"/>
            </a:endParaRPr>
          </a:p>
        </p:txBody>
      </p:sp>
      <p:sp>
        <p:nvSpPr>
          <p:cNvPr id="39" name="TextBox 38"/>
          <p:cNvSpPr txBox="1"/>
          <p:nvPr/>
        </p:nvSpPr>
        <p:spPr>
          <a:xfrm>
            <a:off x="2995682" y="4566589"/>
            <a:ext cx="786333" cy="375809"/>
          </a:xfrm>
          <a:prstGeom prst="rect">
            <a:avLst/>
          </a:prstGeom>
          <a:noFill/>
        </p:spPr>
        <p:txBody>
          <a:bodyPr wrap="square" rtlCol="0">
            <a:spAutoFit/>
          </a:bodyPr>
          <a:lstStyle/>
          <a:p>
            <a:pPr algn="ctr">
              <a:lnSpc>
                <a:spcPct val="110000"/>
              </a:lnSpc>
            </a:pPr>
            <a:r>
              <a:rPr lang="en-US" altLang="zh-CN" b="1" dirty="0" smtClean="0">
                <a:solidFill>
                  <a:schemeClr val="tx2">
                    <a:lumMod val="75000"/>
                  </a:schemeClr>
                </a:solidFill>
                <a:latin typeface="微软雅黑" pitchFamily="34" charset="-122"/>
                <a:ea typeface="微软雅黑" pitchFamily="34" charset="-122"/>
              </a:rPr>
              <a:t>2</a:t>
            </a:r>
            <a:endParaRPr lang="zh-CN" altLang="en-US" b="1" dirty="0">
              <a:solidFill>
                <a:schemeClr val="tx2">
                  <a:lumMod val="75000"/>
                </a:schemeClr>
              </a:solidFill>
              <a:latin typeface="微软雅黑" pitchFamily="34" charset="-122"/>
              <a:ea typeface="微软雅黑" pitchFamily="34" charset="-122"/>
            </a:endParaRPr>
          </a:p>
        </p:txBody>
      </p:sp>
      <p:sp>
        <p:nvSpPr>
          <p:cNvPr id="40" name="TextBox 39"/>
          <p:cNvSpPr txBox="1"/>
          <p:nvPr/>
        </p:nvSpPr>
        <p:spPr>
          <a:xfrm>
            <a:off x="6812106" y="3605233"/>
            <a:ext cx="786333" cy="375809"/>
          </a:xfrm>
          <a:prstGeom prst="rect">
            <a:avLst/>
          </a:prstGeom>
          <a:noFill/>
        </p:spPr>
        <p:txBody>
          <a:bodyPr wrap="square" rtlCol="0">
            <a:spAutoFit/>
          </a:bodyPr>
          <a:lstStyle/>
          <a:p>
            <a:pPr algn="ctr">
              <a:lnSpc>
                <a:spcPct val="110000"/>
              </a:lnSpc>
            </a:pPr>
            <a:r>
              <a:rPr lang="en-US" altLang="zh-CN" b="1" dirty="0" smtClean="0">
                <a:solidFill>
                  <a:schemeClr val="tx2">
                    <a:lumMod val="75000"/>
                  </a:schemeClr>
                </a:solidFill>
                <a:latin typeface="微软雅黑" pitchFamily="34" charset="-122"/>
                <a:ea typeface="微软雅黑" pitchFamily="34" charset="-122"/>
              </a:rPr>
              <a:t>4</a:t>
            </a:r>
            <a:endParaRPr lang="zh-CN" altLang="en-US" b="1" dirty="0">
              <a:solidFill>
                <a:schemeClr val="tx2">
                  <a:lumMod val="75000"/>
                </a:schemeClr>
              </a:solidFill>
              <a:latin typeface="微软雅黑" pitchFamily="34" charset="-122"/>
              <a:ea typeface="微软雅黑" pitchFamily="34" charset="-122"/>
            </a:endParaRPr>
          </a:p>
        </p:txBody>
      </p:sp>
      <p:sp>
        <p:nvSpPr>
          <p:cNvPr id="41" name="TextBox 40"/>
          <p:cNvSpPr txBox="1"/>
          <p:nvPr/>
        </p:nvSpPr>
        <p:spPr>
          <a:xfrm>
            <a:off x="827584" y="4416670"/>
            <a:ext cx="1944216" cy="549061"/>
          </a:xfrm>
          <a:prstGeom prst="rect">
            <a:avLst/>
          </a:prstGeom>
          <a:noFill/>
        </p:spPr>
        <p:txBody>
          <a:bodyPr wrap="square" rtlCol="0">
            <a:spAutoFit/>
          </a:bodyPr>
          <a:lstStyle/>
          <a:p>
            <a:pPr algn="ct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流程服务端主动推送模板到客户端</a:t>
            </a:r>
            <a:r>
              <a:rPr lang="en-US" altLang="zh-CN" sz="1200" dirty="0" smtClean="0">
                <a:solidFill>
                  <a:schemeClr val="tx1">
                    <a:lumMod val="65000"/>
                    <a:lumOff val="35000"/>
                  </a:schemeClr>
                </a:solidFill>
                <a:latin typeface="微软雅黑" pitchFamily="34" charset="-122"/>
                <a:ea typeface="微软雅黑" pitchFamily="34" charset="-122"/>
              </a:rPr>
              <a:t>H2</a:t>
            </a:r>
          </a:p>
        </p:txBody>
      </p:sp>
      <p:sp>
        <p:nvSpPr>
          <p:cNvPr id="42" name="TextBox 41"/>
          <p:cNvSpPr txBox="1"/>
          <p:nvPr/>
        </p:nvSpPr>
        <p:spPr>
          <a:xfrm>
            <a:off x="2411760" y="5445224"/>
            <a:ext cx="1944216" cy="572464"/>
          </a:xfrm>
          <a:prstGeom prst="rect">
            <a:avLst/>
          </a:prstGeom>
          <a:noFill/>
        </p:spPr>
        <p:txBody>
          <a:bodyPr wrap="square" rtlCol="0">
            <a:spAutoFit/>
          </a:bodyPr>
          <a:lstStyle/>
          <a:p>
            <a:pPr algn="ct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客户端重启自动同步流程模板到</a:t>
            </a:r>
            <a:r>
              <a:rPr lang="en-US" altLang="zh-CN" sz="1200" dirty="0" smtClean="0">
                <a:solidFill>
                  <a:schemeClr val="tx1">
                    <a:lumMod val="65000"/>
                    <a:lumOff val="35000"/>
                  </a:schemeClr>
                </a:solidFill>
                <a:latin typeface="微软雅黑" pitchFamily="34" charset="-122"/>
                <a:ea typeface="微软雅黑" pitchFamily="34" charset="-122"/>
              </a:rPr>
              <a:t>H2</a:t>
            </a:r>
          </a:p>
        </p:txBody>
      </p:sp>
      <p:sp>
        <p:nvSpPr>
          <p:cNvPr id="43" name="TextBox 42"/>
          <p:cNvSpPr txBox="1"/>
          <p:nvPr/>
        </p:nvSpPr>
        <p:spPr>
          <a:xfrm>
            <a:off x="4757526" y="5445224"/>
            <a:ext cx="1944216" cy="572464"/>
          </a:xfrm>
          <a:prstGeom prst="rect">
            <a:avLst/>
          </a:prstGeom>
          <a:noFill/>
        </p:spPr>
        <p:txBody>
          <a:bodyPr wrap="square" rtlCol="0">
            <a:spAutoFit/>
          </a:bodyPr>
          <a:lstStyle/>
          <a:p>
            <a:pPr algn="ct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接口方法手动推送服务端模板到客户端</a:t>
            </a:r>
            <a:r>
              <a:rPr lang="en-US" altLang="zh-CN" sz="1200" dirty="0" smtClean="0">
                <a:solidFill>
                  <a:schemeClr val="tx1">
                    <a:lumMod val="65000"/>
                    <a:lumOff val="35000"/>
                  </a:schemeClr>
                </a:solidFill>
                <a:latin typeface="微软雅黑" pitchFamily="34" charset="-122"/>
                <a:ea typeface="微软雅黑" pitchFamily="34" charset="-122"/>
              </a:rPr>
              <a:t>H2</a:t>
            </a:r>
          </a:p>
        </p:txBody>
      </p:sp>
      <p:sp>
        <p:nvSpPr>
          <p:cNvPr id="44" name="TextBox 43"/>
          <p:cNvSpPr txBox="1"/>
          <p:nvPr/>
        </p:nvSpPr>
        <p:spPr>
          <a:xfrm>
            <a:off x="6444208" y="4478564"/>
            <a:ext cx="1944216" cy="549061"/>
          </a:xfrm>
          <a:prstGeom prst="rect">
            <a:avLst/>
          </a:prstGeom>
          <a:noFill/>
        </p:spPr>
        <p:txBody>
          <a:bodyPr wrap="square" rtlCol="0">
            <a:spAutoFit/>
          </a:bodyPr>
          <a:lstStyle/>
          <a:p>
            <a:pPr algn="ctr">
              <a:lnSpc>
                <a:spcPct val="130000"/>
              </a:lnSpc>
            </a:pPr>
            <a:r>
              <a:rPr lang="zh-CN" altLang="en-US" sz="1200" dirty="0" smtClean="0">
                <a:solidFill>
                  <a:schemeClr val="tx1">
                    <a:lumMod val="65000"/>
                    <a:lumOff val="35000"/>
                  </a:schemeClr>
                </a:solidFill>
                <a:latin typeface="微软雅黑" pitchFamily="34" charset="-122"/>
                <a:ea typeface="微软雅黑" pitchFamily="34" charset="-122"/>
              </a:rPr>
              <a:t>接口方法客户端手动同步服务端模板到</a:t>
            </a:r>
            <a:r>
              <a:rPr lang="en-US" altLang="zh-CN" sz="1200" dirty="0" smtClean="0">
                <a:solidFill>
                  <a:schemeClr val="tx1">
                    <a:lumMod val="65000"/>
                    <a:lumOff val="35000"/>
                  </a:schemeClr>
                </a:solidFill>
                <a:latin typeface="微软雅黑" pitchFamily="34" charset="-122"/>
                <a:ea typeface="微软雅黑" pitchFamily="34" charset="-122"/>
              </a:rPr>
              <a:t>H2</a:t>
            </a:r>
          </a:p>
        </p:txBody>
      </p:sp>
    </p:spTree>
    <p:extLst>
      <p:ext uri="{BB962C8B-B14F-4D97-AF65-F5344CB8AC3E}">
        <p14:creationId xmlns="" xmlns:p14="http://schemas.microsoft.com/office/powerpoint/2010/main" val="2019259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模板从 www.mysoeasy.com 下载">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微软雅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模板从 www.mysoeasy.com 下载 1">
        <a:dk1>
          <a:srgbClr val="8064A2"/>
        </a:dk1>
        <a:lt1>
          <a:srgbClr val="9BBB59"/>
        </a:lt1>
        <a:dk2>
          <a:srgbClr val="1F497D"/>
        </a:dk2>
        <a:lt2>
          <a:srgbClr val="EEECE1"/>
        </a:lt2>
        <a:accent1>
          <a:srgbClr val="4F81BD"/>
        </a:accent1>
        <a:accent2>
          <a:srgbClr val="C0504D"/>
        </a:accent2>
        <a:accent3>
          <a:srgbClr val="CBDAB5"/>
        </a:accent3>
        <a:accent4>
          <a:srgbClr val="6C548A"/>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1347</Words>
  <Application>Microsoft Office PowerPoint</Application>
  <PresentationFormat>全屏显示(4:3)</PresentationFormat>
  <Paragraphs>133</Paragraphs>
  <Slides>13</Slides>
  <Notes>13</Notes>
  <HiddenSlides>0</HiddenSlides>
  <MMClips>0</MMClips>
  <ScaleCrop>false</ScaleCrop>
  <HeadingPairs>
    <vt:vector size="4" baseType="variant">
      <vt:variant>
        <vt:lpstr>主题</vt:lpstr>
      </vt:variant>
      <vt:variant>
        <vt:i4>2</vt:i4>
      </vt:variant>
      <vt:variant>
        <vt:lpstr>幻灯片标题</vt:lpstr>
      </vt:variant>
      <vt:variant>
        <vt:i4>13</vt:i4>
      </vt:variant>
    </vt:vector>
  </HeadingPairs>
  <TitlesOfParts>
    <vt:vector size="15" baseType="lpstr">
      <vt:lpstr>Office 主题</vt:lpstr>
      <vt:lpstr>模板从 www.mysoeasy.com 下载</vt:lpstr>
      <vt:lpstr>幻灯片 1</vt:lpstr>
      <vt:lpstr>工作流组件现状</vt:lpstr>
      <vt:lpstr>工作流组件服务化目标</vt:lpstr>
      <vt:lpstr>架构方式演变</vt:lpstr>
      <vt:lpstr>架构方式演变</vt:lpstr>
      <vt:lpstr>服务化后对当前业务系统的影响</vt:lpstr>
      <vt:lpstr>基于服务化工作流开发的标准</vt:lpstr>
      <vt:lpstr>监管第三方业务系统</vt:lpstr>
      <vt:lpstr>客户端内存数据库</vt:lpstr>
      <vt:lpstr>服务端流程监管</vt:lpstr>
      <vt:lpstr>嵌入式与服务化工作流对比</vt:lpstr>
      <vt:lpstr>对比总结</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ctcsjuser</dc:creator>
  <cp:lastModifiedBy>范钧</cp:lastModifiedBy>
  <cp:revision>49</cp:revision>
  <dcterms:created xsi:type="dcterms:W3CDTF">2013-05-15T07:48:42Z</dcterms:created>
  <dcterms:modified xsi:type="dcterms:W3CDTF">2018-11-07T11:48:16Z</dcterms:modified>
</cp:coreProperties>
</file>