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7" r:id="rId2"/>
    <p:sldId id="458" r:id="rId3"/>
    <p:sldId id="371" r:id="rId4"/>
    <p:sldId id="518" r:id="rId5"/>
    <p:sldId id="519" r:id="rId6"/>
    <p:sldId id="526" r:id="rId7"/>
    <p:sldId id="520" r:id="rId8"/>
    <p:sldId id="521" r:id="rId9"/>
    <p:sldId id="525" r:id="rId10"/>
    <p:sldId id="527" r:id="rId11"/>
    <p:sldId id="530" r:id="rId12"/>
    <p:sldId id="533" r:id="rId13"/>
    <p:sldId id="542" r:id="rId14"/>
    <p:sldId id="534" r:id="rId15"/>
    <p:sldId id="543" r:id="rId16"/>
    <p:sldId id="535" r:id="rId17"/>
    <p:sldId id="538" r:id="rId18"/>
    <p:sldId id="539" r:id="rId19"/>
    <p:sldId id="536" r:id="rId20"/>
    <p:sldId id="537" r:id="rId21"/>
    <p:sldId id="522" r:id="rId22"/>
    <p:sldId id="540" r:id="rId23"/>
    <p:sldId id="302" r:id="rId24"/>
  </p:sldIdLst>
  <p:sldSz cx="6858000" cy="51435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翁 跃冬" initials="翁" lastIdx="1" clrIdx="0">
    <p:extLst>
      <p:ext uri="{19B8F6BF-5375-455C-9EA6-DF929625EA0E}">
        <p15:presenceInfo xmlns:p15="http://schemas.microsoft.com/office/powerpoint/2012/main" userId="e2a4fe61bab9b4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  <a:srgbClr val="558ED5"/>
    <a:srgbClr val="005DA2"/>
    <a:srgbClr val="3992DB"/>
    <a:srgbClr val="996600"/>
    <a:srgbClr val="FFCC99"/>
    <a:srgbClr val="FFCC66"/>
    <a:srgbClr val="FF9900"/>
    <a:srgbClr val="0070C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6" autoAdjust="0"/>
    <p:restoredTop sz="81860" autoAdjust="0"/>
  </p:normalViewPr>
  <p:slideViewPr>
    <p:cSldViewPr>
      <p:cViewPr varScale="1">
        <p:scale>
          <a:sx n="102" d="100"/>
          <a:sy n="102" d="100"/>
        </p:scale>
        <p:origin x="1651" y="67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、平台的需求与时俱进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、平台保持技术的先进性、同时兼顾当前财政状况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、平台建设是实现财政信息总体目标的中坚过程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19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、平台的需求与时俱进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、平台保持技术的先进性、同时兼顾当前财政状况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、平台建设是实现财政信息总体目标的中坚过程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15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、平台的需求与时俱进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、平台保持技术的先进性、同时兼顾当前财政状况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、平台建设是实现财政信息总体目标的中坚过程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89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、平台的需求与时俱进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、平台保持技术的先进性、同时兼顾当前财政状况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、平台建设是实现财政信息总体目标的中坚过程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41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86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开放平台</a:t>
            </a:r>
            <a:r>
              <a:rPr lang="zh-CN" altLang="en-US" baseline="0" dirty="0" smtClean="0"/>
              <a:t> 支持</a:t>
            </a:r>
            <a:r>
              <a:rPr lang="zh-CN" altLang="en-US" dirty="0" smtClean="0"/>
              <a:t>厂商开发、培训平台开发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2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21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开放平台</a:t>
            </a:r>
            <a:r>
              <a:rPr lang="zh-CN" altLang="en-US" baseline="0" dirty="0" smtClean="0"/>
              <a:t> 支持</a:t>
            </a:r>
            <a:r>
              <a:rPr lang="zh-CN" altLang="en-US" dirty="0" smtClean="0"/>
              <a:t>厂商开发、培训平台开发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65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开放平台</a:t>
            </a:r>
            <a:r>
              <a:rPr lang="zh-CN" altLang="en-US" baseline="0" dirty="0" smtClean="0"/>
              <a:t> 支持</a:t>
            </a:r>
            <a:r>
              <a:rPr lang="zh-CN" altLang="en-US" dirty="0" smtClean="0"/>
              <a:t>厂商开发、培训平台开发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98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86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87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95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65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开放平台</a:t>
            </a:r>
            <a:r>
              <a:rPr lang="zh-CN" altLang="en-US" baseline="0" dirty="0" smtClean="0"/>
              <a:t> 支持</a:t>
            </a:r>
            <a:r>
              <a:rPr lang="zh-CN" altLang="en-US" dirty="0" smtClean="0"/>
              <a:t>厂商开发、培训平台开发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28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95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5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、平台的需求与时俱进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、平台保持技术的先进性、同时兼顾当前财政状况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、平台建设是实现财政信息总体目标的中坚过程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2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、平台的需求与时俱进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、平台保持技术的先进性、同时兼顾当前财政状况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、平台建设是实现财政信息总体目标的中坚过程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04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6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平台和云的关系，在这里说明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22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2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1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1597825"/>
            <a:ext cx="58293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2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204794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2" y="1076328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4025509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23655" y="611333"/>
            <a:ext cx="6210690" cy="140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5"/>
          <p:cNvSpPr txBox="1"/>
          <p:nvPr userDrawn="1"/>
        </p:nvSpPr>
        <p:spPr>
          <a:xfrm>
            <a:off x="6193779" y="241995"/>
            <a:ext cx="5035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350" b="0" smtClean="0">
                <a:solidFill>
                  <a:schemeClr val="accent1"/>
                </a:solidFill>
                <a:latin typeface="华文隶书" pitchFamily="2" charset="-122"/>
                <a:ea typeface="华文隶书" pitchFamily="2" charset="-122"/>
              </a:rPr>
              <a:pPr algn="ctr"/>
              <a:t>‹#›</a:t>
            </a:fld>
            <a:r>
              <a:rPr lang="zh-CN" altLang="en-US" sz="1350" b="0" dirty="0" smtClean="0">
                <a:solidFill>
                  <a:schemeClr val="accent1"/>
                </a:solidFill>
                <a:latin typeface="华文隶书" pitchFamily="2" charset="-122"/>
                <a:ea typeface="华文隶书" pitchFamily="2" charset="-122"/>
              </a:rPr>
              <a:t> </a:t>
            </a:r>
            <a:endParaRPr lang="zh-CN" altLang="en-US" sz="1350" b="0" dirty="0">
              <a:solidFill>
                <a:schemeClr val="accent1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5"/>
            <a:ext cx="6858001" cy="51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5"/>
            <a:ext cx="6858001" cy="51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" y="18"/>
            <a:ext cx="6858001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75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75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171.svg"/><Relationship Id="rId18" Type="http://schemas.openxmlformats.org/officeDocument/2006/relationships/image" Target="../media/image82.png"/><Relationship Id="rId3" Type="http://schemas.openxmlformats.org/officeDocument/2006/relationships/image" Target="../media/image4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0.jpeg"/><Relationship Id="rId20" Type="http://schemas.openxmlformats.org/officeDocument/2006/relationships/image" Target="../media/image8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jpeg"/><Relationship Id="rId5" Type="http://schemas.openxmlformats.org/officeDocument/2006/relationships/image" Target="../media/image70.png"/><Relationship Id="rId15" Type="http://schemas.openxmlformats.org/officeDocument/2006/relationships/image" Target="../media/image79.jpeg"/><Relationship Id="rId10" Type="http://schemas.openxmlformats.org/officeDocument/2006/relationships/image" Target="../media/image75.png"/><Relationship Id="rId19" Type="http://schemas.openxmlformats.org/officeDocument/2006/relationships/image" Target="../media/image83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" Type="http://schemas.openxmlformats.org/officeDocument/2006/relationships/image" Target="../media/image85.png"/><Relationship Id="rId21" Type="http://schemas.openxmlformats.org/officeDocument/2006/relationships/image" Target="../media/image103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112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4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8.png"/><Relationship Id="rId5" Type="http://schemas.openxmlformats.org/officeDocument/2006/relationships/image" Target="../media/image113.png"/><Relationship Id="rId10" Type="http://schemas.openxmlformats.org/officeDocument/2006/relationships/image" Target="../media/image117.png"/><Relationship Id="rId4" Type="http://schemas.openxmlformats.org/officeDocument/2006/relationships/image" Target="../media/image100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6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59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41" Type="http://schemas.openxmlformats.org/officeDocument/2006/relationships/image" Target="../media/image48.png"/><Relationship Id="rId5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53" Type="http://schemas.openxmlformats.org/officeDocument/2006/relationships/image" Target="../media/image60.png"/><Relationship Id="rId58" Type="http://schemas.openxmlformats.org/officeDocument/2006/relationships/image" Target="../media/image65.png"/><Relationship Id="rId5" Type="http://schemas.openxmlformats.org/officeDocument/2006/relationships/image" Target="../media/image12.png"/><Relationship Id="rId15" Type="http://schemas.openxmlformats.org/officeDocument/2006/relationships/image" Target="../media/image22.jpeg"/><Relationship Id="rId23" Type="http://schemas.openxmlformats.org/officeDocument/2006/relationships/image" Target="../media/image30.png"/><Relationship Id="rId28" Type="http://schemas.openxmlformats.org/officeDocument/2006/relationships/image" Target="../media/image35.jpeg"/><Relationship Id="rId36" Type="http://schemas.openxmlformats.org/officeDocument/2006/relationships/image" Target="../media/image43.png"/><Relationship Id="rId49" Type="http://schemas.openxmlformats.org/officeDocument/2006/relationships/image" Target="../media/image56.png"/><Relationship Id="rId57" Type="http://schemas.openxmlformats.org/officeDocument/2006/relationships/image" Target="../media/image64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4" Type="http://schemas.openxmlformats.org/officeDocument/2006/relationships/image" Target="../media/image51.jpeg"/><Relationship Id="rId52" Type="http://schemas.openxmlformats.org/officeDocument/2006/relationships/image" Target="../media/image5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jpe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48" Type="http://schemas.openxmlformats.org/officeDocument/2006/relationships/image" Target="../media/image55.png"/><Relationship Id="rId56" Type="http://schemas.openxmlformats.org/officeDocument/2006/relationships/image" Target="../media/image63.png"/><Relationship Id="rId8" Type="http://schemas.openxmlformats.org/officeDocument/2006/relationships/image" Target="../media/image15.jpeg"/><Relationship Id="rId51" Type="http://schemas.openxmlformats.org/officeDocument/2006/relationships/image" Target="../media/image58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Business meeting (2ff3)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-6193" y="0"/>
            <a:ext cx="6871811" cy="51435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584359" y="1217559"/>
            <a:ext cx="5689759" cy="292036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1626631" y="3169604"/>
            <a:ext cx="3605213" cy="24193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汇报人：翁跃冬       汇报时间：</a:t>
            </a:r>
            <a:r>
              <a:rPr lang="en-US" altLang="zh-CN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1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1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12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5"/>
          <p:cNvCxnSpPr>
            <a:cxnSpLocks noChangeShapeType="1"/>
          </p:cNvCxnSpPr>
          <p:nvPr/>
        </p:nvCxnSpPr>
        <p:spPr bwMode="auto">
          <a:xfrm flipH="1">
            <a:off x="873204" y="2751560"/>
            <a:ext cx="5112068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/>
          <p:cNvSpPr txBox="1"/>
          <p:nvPr/>
        </p:nvSpPr>
        <p:spPr>
          <a:xfrm>
            <a:off x="2054501" y="2237373"/>
            <a:ext cx="2749472" cy="447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云化思路汇报</a:t>
            </a:r>
            <a:endParaRPr lang="en-US" altLang="zh-CN" sz="2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42646" y="51470"/>
            <a:ext cx="2523966" cy="376833"/>
            <a:chOff x="198723" y="125090"/>
            <a:chExt cx="3365288" cy="502444"/>
          </a:xfrm>
        </p:grpSpPr>
        <p:sp>
          <p:nvSpPr>
            <p:cNvPr id="31" name="Rectangle 3"/>
            <p:cNvSpPr txBox="1">
              <a:spLocks noChangeArrowheads="1"/>
            </p:cNvSpPr>
            <p:nvPr/>
          </p:nvSpPr>
          <p:spPr>
            <a:xfrm>
              <a:off x="611560" y="125090"/>
              <a:ext cx="2952451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135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金财工程应用支撑平台</a:t>
              </a:r>
              <a:r>
                <a:rPr lang="en-US" altLang="zh-CN" sz="135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2.0</a:t>
              </a:r>
              <a:endParaRPr lang="zh-CN" altLang="en-US" sz="13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7"/>
              <a:ext cx="512958" cy="346721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65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15670" y="195486"/>
            <a:ext cx="2393250" cy="376833"/>
            <a:chOff x="198723" y="125090"/>
            <a:chExt cx="3190999" cy="502444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>
            <a:xfrm>
              <a:off x="893445" y="125090"/>
              <a:ext cx="2496277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云计算核心技术</a:t>
              </a:r>
              <a:endPara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8"/>
              <a:ext cx="618625" cy="418144"/>
            </a:xfrm>
            <a:prstGeom prst="rect">
              <a:avLst/>
            </a:prstGeom>
            <a:effectLst/>
          </p:spPr>
        </p:pic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0" y="843558"/>
            <a:ext cx="6364807" cy="37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9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15670" y="195486"/>
            <a:ext cx="3041321" cy="376833"/>
            <a:chOff x="198723" y="125090"/>
            <a:chExt cx="4055094" cy="502444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>
            <a:xfrm>
              <a:off x="893445" y="125090"/>
              <a:ext cx="3360372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典型互联网系统架构</a:t>
              </a:r>
              <a:endPara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8"/>
              <a:ext cx="618625" cy="418144"/>
            </a:xfrm>
            <a:prstGeom prst="rect">
              <a:avLst/>
            </a:prstGeom>
            <a:effectLst/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64" y="843558"/>
            <a:ext cx="6192688" cy="39556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5299" y="699542"/>
            <a:ext cx="2793661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7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15670" y="195486"/>
            <a:ext cx="2897306" cy="376833"/>
            <a:chOff x="198723" y="125090"/>
            <a:chExt cx="3863073" cy="502444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>
            <a:xfrm>
              <a:off x="893445" y="125090"/>
              <a:ext cx="3168351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典型云平台技术架构</a:t>
              </a:r>
              <a:endPara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8"/>
              <a:ext cx="618625" cy="418144"/>
            </a:xfrm>
            <a:prstGeom prst="rect">
              <a:avLst/>
            </a:prstGeom>
            <a:effectLst/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0" y="915566"/>
            <a:ext cx="609600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15670" y="195486"/>
            <a:ext cx="4008569" cy="376833"/>
            <a:chOff x="198723" y="125090"/>
            <a:chExt cx="5344757" cy="502444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>
            <a:xfrm>
              <a:off x="893445" y="125090"/>
              <a:ext cx="4650035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</a:t>
              </a:r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平台对系统开发的</a:t>
              </a:r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全流程支撑</a:t>
              </a:r>
              <a:endPara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8"/>
              <a:ext cx="618625" cy="418144"/>
            </a:xfrm>
            <a:prstGeom prst="rect">
              <a:avLst/>
            </a:prstGeom>
            <a:effectLst/>
          </p:spPr>
        </p:pic>
      </p:grpSp>
      <p:grpSp>
        <p:nvGrpSpPr>
          <p:cNvPr id="6" name="Group 55">
            <a:extLst>
              <a:ext uri="{FF2B5EF4-FFF2-40B4-BE49-F238E27FC236}">
                <a16:creationId xmlns="" xmlns:a16="http://schemas.microsoft.com/office/drawing/2014/main" id="{C98453BE-D81B-46F7-822C-606A70D64F07}"/>
              </a:ext>
            </a:extLst>
          </p:cNvPr>
          <p:cNvGrpSpPr/>
          <p:nvPr/>
        </p:nvGrpSpPr>
        <p:grpSpPr>
          <a:xfrm>
            <a:off x="144502" y="1263833"/>
            <a:ext cx="6535925" cy="3390344"/>
            <a:chOff x="532531" y="3549550"/>
            <a:chExt cx="22467295" cy="8367145"/>
          </a:xfrm>
        </p:grpSpPr>
        <p:grpSp>
          <p:nvGrpSpPr>
            <p:cNvPr id="7" name="Group 53">
              <a:extLst>
                <a:ext uri="{FF2B5EF4-FFF2-40B4-BE49-F238E27FC236}">
                  <a16:creationId xmlns="" xmlns:a16="http://schemas.microsoft.com/office/drawing/2014/main" id="{CE0C74F6-3422-4B5E-AB3A-789D0FE9D688}"/>
                </a:ext>
              </a:extLst>
            </p:cNvPr>
            <p:cNvGrpSpPr/>
            <p:nvPr/>
          </p:nvGrpSpPr>
          <p:grpSpPr>
            <a:xfrm>
              <a:off x="532531" y="3549550"/>
              <a:ext cx="22467295" cy="8367145"/>
              <a:chOff x="532531" y="3549550"/>
              <a:chExt cx="22467295" cy="8367145"/>
            </a:xfrm>
          </p:grpSpPr>
          <p:grpSp>
            <p:nvGrpSpPr>
              <p:cNvPr id="9" name="Group 4">
                <a:extLst>
                  <a:ext uri="{FF2B5EF4-FFF2-40B4-BE49-F238E27FC236}">
                    <a16:creationId xmlns="" xmlns:a16="http://schemas.microsoft.com/office/drawing/2014/main" id="{09EB6AF8-CCCE-4E97-B292-A09354F656BB}"/>
                  </a:ext>
                </a:extLst>
              </p:cNvPr>
              <p:cNvGrpSpPr/>
              <p:nvPr/>
            </p:nvGrpSpPr>
            <p:grpSpPr>
              <a:xfrm>
                <a:off x="12653995" y="6673611"/>
                <a:ext cx="10319685" cy="1689424"/>
                <a:chOff x="4849402" y="3024067"/>
                <a:chExt cx="3869882" cy="633534"/>
              </a:xfrm>
            </p:grpSpPr>
            <p:sp>
              <p:nvSpPr>
                <p:cNvPr id="52" name="Rounded Rectangle 22">
                  <a:extLst>
                    <a:ext uri="{FF2B5EF4-FFF2-40B4-BE49-F238E27FC236}">
                      <a16:creationId xmlns="" xmlns:a16="http://schemas.microsoft.com/office/drawing/2014/main" id="{4FF88BAE-121E-41C9-88EC-2A4AE93BB62B}"/>
                    </a:ext>
                  </a:extLst>
                </p:cNvPr>
                <p:cNvSpPr/>
                <p:nvPr/>
              </p:nvSpPr>
              <p:spPr>
                <a:xfrm>
                  <a:off x="4849402" y="3024067"/>
                  <a:ext cx="3869882" cy="633534"/>
                </a:xfrm>
                <a:prstGeom prst="roundRect">
                  <a:avLst>
                    <a:gd name="adj" fmla="val 7042"/>
                  </a:avLst>
                </a:prstGeom>
                <a:solidFill>
                  <a:schemeClr val="l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53" name="Picture 37">
                  <a:extLst>
                    <a:ext uri="{FF2B5EF4-FFF2-40B4-BE49-F238E27FC236}">
                      <a16:creationId xmlns="" xmlns:a16="http://schemas.microsoft.com/office/drawing/2014/main" id="{62CF6963-2087-493C-8E67-A311F76781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1906" y="3106131"/>
                  <a:ext cx="919116" cy="5514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</p:grpSp>
          <p:sp>
            <p:nvSpPr>
              <p:cNvPr id="10" name="Right Arrow 27">
                <a:extLst>
                  <a:ext uri="{FF2B5EF4-FFF2-40B4-BE49-F238E27FC236}">
                    <a16:creationId xmlns="" xmlns:a16="http://schemas.microsoft.com/office/drawing/2014/main" id="{B7EB0E26-C2E3-4B24-9D58-E9D13BA0B8DA}"/>
                  </a:ext>
                </a:extLst>
              </p:cNvPr>
              <p:cNvSpPr/>
              <p:nvPr/>
            </p:nvSpPr>
            <p:spPr>
              <a:xfrm>
                <a:off x="3679384" y="3942083"/>
                <a:ext cx="634315" cy="314193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6">
                <a:extLst>
                  <a:ext uri="{FF2B5EF4-FFF2-40B4-BE49-F238E27FC236}">
                    <a16:creationId xmlns="" xmlns:a16="http://schemas.microsoft.com/office/drawing/2014/main" id="{89524983-CFB1-4C96-A64E-086D2DF48214}"/>
                  </a:ext>
                </a:extLst>
              </p:cNvPr>
              <p:cNvSpPr/>
              <p:nvPr/>
            </p:nvSpPr>
            <p:spPr>
              <a:xfrm>
                <a:off x="1469964" y="4851099"/>
                <a:ext cx="1428278" cy="740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开发</a:t>
                </a:r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7">
                <a:extLst>
                  <a:ext uri="{FF2B5EF4-FFF2-40B4-BE49-F238E27FC236}">
                    <a16:creationId xmlns="" xmlns:a16="http://schemas.microsoft.com/office/drawing/2014/main" id="{086459C8-BCCB-4B74-A110-FC0FE60E1A81}"/>
                  </a:ext>
                </a:extLst>
              </p:cNvPr>
              <p:cNvSpPr/>
              <p:nvPr/>
            </p:nvSpPr>
            <p:spPr>
              <a:xfrm>
                <a:off x="5116610" y="4847323"/>
                <a:ext cx="1699676" cy="740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构建</a:t>
                </a:r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Right Arrow 30">
                <a:extLst>
                  <a:ext uri="{FF2B5EF4-FFF2-40B4-BE49-F238E27FC236}">
                    <a16:creationId xmlns="" xmlns:a16="http://schemas.microsoft.com/office/drawing/2014/main" id="{709431DB-BA9A-4D41-AFB7-0B1664D4F95E}"/>
                  </a:ext>
                </a:extLst>
              </p:cNvPr>
              <p:cNvSpPr/>
              <p:nvPr/>
            </p:nvSpPr>
            <p:spPr>
              <a:xfrm>
                <a:off x="7704305" y="3942083"/>
                <a:ext cx="634315" cy="314193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="" xmlns:a16="http://schemas.microsoft.com/office/drawing/2014/main" id="{10C96736-DEC2-4B4C-84AF-445208F88482}"/>
                  </a:ext>
                </a:extLst>
              </p:cNvPr>
              <p:cNvSpPr/>
              <p:nvPr/>
            </p:nvSpPr>
            <p:spPr>
              <a:xfrm>
                <a:off x="8986061" y="4836928"/>
                <a:ext cx="2068355" cy="740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打包</a:t>
                </a:r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Right Arrow 32">
                <a:extLst>
                  <a:ext uri="{FF2B5EF4-FFF2-40B4-BE49-F238E27FC236}">
                    <a16:creationId xmlns="" xmlns:a16="http://schemas.microsoft.com/office/drawing/2014/main" id="{C9C881EB-2C10-4E0D-9084-EDE2DF7ECCBC}"/>
                  </a:ext>
                </a:extLst>
              </p:cNvPr>
              <p:cNvSpPr/>
              <p:nvPr/>
            </p:nvSpPr>
            <p:spPr>
              <a:xfrm>
                <a:off x="11729226" y="3942083"/>
                <a:ext cx="634315" cy="314193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="" xmlns:a16="http://schemas.microsoft.com/office/drawing/2014/main" id="{884DBA2B-6C61-49F7-ABD3-38A21A7497F1}"/>
                  </a:ext>
                </a:extLst>
              </p:cNvPr>
              <p:cNvSpPr/>
              <p:nvPr/>
            </p:nvSpPr>
            <p:spPr>
              <a:xfrm>
                <a:off x="13335540" y="4847323"/>
                <a:ext cx="1738740" cy="740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测试</a:t>
                </a:r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Right Arrow 41">
                <a:extLst>
                  <a:ext uri="{FF2B5EF4-FFF2-40B4-BE49-F238E27FC236}">
                    <a16:creationId xmlns="" xmlns:a16="http://schemas.microsoft.com/office/drawing/2014/main" id="{54B1A323-BD18-4DF2-BCD0-AF9CB0D621F3}"/>
                  </a:ext>
                </a:extLst>
              </p:cNvPr>
              <p:cNvSpPr/>
              <p:nvPr/>
            </p:nvSpPr>
            <p:spPr>
              <a:xfrm>
                <a:off x="15754147" y="3942083"/>
                <a:ext cx="634315" cy="314193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13">
                <a:extLst>
                  <a:ext uri="{FF2B5EF4-FFF2-40B4-BE49-F238E27FC236}">
                    <a16:creationId xmlns="" xmlns:a16="http://schemas.microsoft.com/office/drawing/2014/main" id="{AF13C221-5F49-418D-9E70-ADFCCC9C2561}"/>
                  </a:ext>
                </a:extLst>
              </p:cNvPr>
              <p:cNvSpPr/>
              <p:nvPr/>
            </p:nvSpPr>
            <p:spPr>
              <a:xfrm>
                <a:off x="17146255" y="4847323"/>
                <a:ext cx="2392588" cy="740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部署</a:t>
                </a:r>
                <a:r>
                  <a:rPr lang="en-US" altLang="zh-CN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/</a:t>
                </a: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升级</a:t>
                </a:r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Right Arrow 47">
                <a:extLst>
                  <a:ext uri="{FF2B5EF4-FFF2-40B4-BE49-F238E27FC236}">
                    <a16:creationId xmlns="" xmlns:a16="http://schemas.microsoft.com/office/drawing/2014/main" id="{9DFDC8E0-26C9-4ECA-9470-A6D612F0F3E1}"/>
                  </a:ext>
                </a:extLst>
              </p:cNvPr>
              <p:cNvSpPr/>
              <p:nvPr/>
            </p:nvSpPr>
            <p:spPr>
              <a:xfrm>
                <a:off x="19779068" y="3942083"/>
                <a:ext cx="634315" cy="314193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="" xmlns:a16="http://schemas.microsoft.com/office/drawing/2014/main" id="{B1E85189-06C3-4925-8AC6-3535B067312A}"/>
                  </a:ext>
                </a:extLst>
              </p:cNvPr>
              <p:cNvSpPr/>
              <p:nvPr/>
            </p:nvSpPr>
            <p:spPr>
              <a:xfrm>
                <a:off x="21498099" y="4847323"/>
                <a:ext cx="1428278" cy="740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运维</a:t>
                </a:r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pic>
            <p:nvPicPr>
              <p:cNvPr id="24" name="Picture 16">
                <a:extLst>
                  <a:ext uri="{FF2B5EF4-FFF2-40B4-BE49-F238E27FC236}">
                    <a16:creationId xmlns="" xmlns:a16="http://schemas.microsoft.com/office/drawing/2014/main" id="{85008FBF-2361-46CC-A7C7-3783E359B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399520" y="3549550"/>
                <a:ext cx="1268806" cy="1310067"/>
              </a:xfrm>
              <a:prstGeom prst="rect">
                <a:avLst/>
              </a:prstGeom>
            </p:spPr>
          </p:pic>
          <p:pic>
            <p:nvPicPr>
              <p:cNvPr id="25" name="Picture 17">
                <a:extLst>
                  <a:ext uri="{FF2B5EF4-FFF2-40B4-BE49-F238E27FC236}">
                    <a16:creationId xmlns="" xmlns:a16="http://schemas.microsoft.com/office/drawing/2014/main" id="{E2D9A62F-8F7B-41B6-A5CE-34714318D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424441" y="3568927"/>
                <a:ext cx="1268806" cy="1271313"/>
              </a:xfrm>
              <a:prstGeom prst="rect">
                <a:avLst/>
              </a:prstGeom>
            </p:spPr>
          </p:pic>
          <p:pic>
            <p:nvPicPr>
              <p:cNvPr id="26" name="Picture 18">
                <a:extLst>
                  <a:ext uri="{FF2B5EF4-FFF2-40B4-BE49-F238E27FC236}">
                    <a16:creationId xmlns="" xmlns:a16="http://schemas.microsoft.com/office/drawing/2014/main" id="{4106D72D-8DC7-4A63-9127-E0DF64D2A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474282" y="3739294"/>
                <a:ext cx="1268806" cy="930579"/>
              </a:xfrm>
              <a:prstGeom prst="rect">
                <a:avLst/>
              </a:prstGeom>
            </p:spPr>
          </p:pic>
          <p:pic>
            <p:nvPicPr>
              <p:cNvPr id="27" name="Picture 19">
                <a:extLst>
                  <a:ext uri="{FF2B5EF4-FFF2-40B4-BE49-F238E27FC236}">
                    <a16:creationId xmlns="" xmlns:a16="http://schemas.microsoft.com/office/drawing/2014/main" id="{6E27F921-E11D-4A7C-8156-98FBF088E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74599" y="3572659"/>
                <a:ext cx="1268806" cy="1263849"/>
              </a:xfrm>
              <a:prstGeom prst="rect">
                <a:avLst/>
              </a:prstGeom>
            </p:spPr>
          </p:pic>
          <p:pic>
            <p:nvPicPr>
              <p:cNvPr id="28" name="Picture 20">
                <a:extLst>
                  <a:ext uri="{FF2B5EF4-FFF2-40B4-BE49-F238E27FC236}">
                    <a16:creationId xmlns="" xmlns:a16="http://schemas.microsoft.com/office/drawing/2014/main" id="{1D8C9319-BF2B-4863-87EE-E8E8D7B02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20302" y="3572659"/>
                <a:ext cx="998182" cy="1263849"/>
              </a:xfrm>
              <a:prstGeom prst="rect">
                <a:avLst/>
              </a:prstGeom>
            </p:spPr>
          </p:pic>
          <p:pic>
            <p:nvPicPr>
              <p:cNvPr id="29" name="Picture 21">
                <a:extLst>
                  <a:ext uri="{FF2B5EF4-FFF2-40B4-BE49-F238E27FC236}">
                    <a16:creationId xmlns="" xmlns:a16="http://schemas.microsoft.com/office/drawing/2014/main" id="{A157F9FE-4417-4A90-9AF1-A97D2EA51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7449362" y="3760627"/>
                <a:ext cx="1268806" cy="887911"/>
              </a:xfrm>
              <a:prstGeom prst="rect">
                <a:avLst/>
              </a:prstGeom>
            </p:spPr>
          </p:pic>
          <p:sp>
            <p:nvSpPr>
              <p:cNvPr id="30" name="Rounded Rectangle 22">
                <a:extLst>
                  <a:ext uri="{FF2B5EF4-FFF2-40B4-BE49-F238E27FC236}">
                    <a16:creationId xmlns="" xmlns:a16="http://schemas.microsoft.com/office/drawing/2014/main" id="{9CB77F81-DFF1-402E-ACED-237989CA7730}"/>
                  </a:ext>
                </a:extLst>
              </p:cNvPr>
              <p:cNvSpPr/>
              <p:nvPr/>
            </p:nvSpPr>
            <p:spPr>
              <a:xfrm>
                <a:off x="13286936" y="5925997"/>
                <a:ext cx="3293736" cy="747613"/>
              </a:xfrm>
              <a:prstGeom prst="roundRect">
                <a:avLst>
                  <a:gd name="adj" fmla="val 7042"/>
                </a:avLst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7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</a:t>
                </a:r>
              </a:p>
            </p:txBody>
          </p:sp>
          <p:sp>
            <p:nvSpPr>
              <p:cNvPr id="31" name="Rounded Rectangle 22">
                <a:extLst>
                  <a:ext uri="{FF2B5EF4-FFF2-40B4-BE49-F238E27FC236}">
                    <a16:creationId xmlns="" xmlns:a16="http://schemas.microsoft.com/office/drawing/2014/main" id="{119190F4-ABF9-4F1B-A072-91904147DCDB}"/>
                  </a:ext>
                </a:extLst>
              </p:cNvPr>
              <p:cNvSpPr/>
              <p:nvPr/>
            </p:nvSpPr>
            <p:spPr>
              <a:xfrm>
                <a:off x="16563429" y="5925997"/>
                <a:ext cx="3459084" cy="747613"/>
              </a:xfrm>
              <a:prstGeom prst="roundRect">
                <a:avLst>
                  <a:gd name="adj" fmla="val 7042"/>
                </a:avLst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7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Staging</a:t>
                </a:r>
              </a:p>
            </p:txBody>
          </p:sp>
          <p:sp>
            <p:nvSpPr>
              <p:cNvPr id="32" name="Rounded Rectangle 22">
                <a:extLst>
                  <a:ext uri="{FF2B5EF4-FFF2-40B4-BE49-F238E27FC236}">
                    <a16:creationId xmlns="" xmlns:a16="http://schemas.microsoft.com/office/drawing/2014/main" id="{9AA2A01C-354A-4D86-AADB-F7D4DEBB6882}"/>
                  </a:ext>
                </a:extLst>
              </p:cNvPr>
              <p:cNvSpPr/>
              <p:nvPr/>
            </p:nvSpPr>
            <p:spPr>
              <a:xfrm>
                <a:off x="20022513" y="5925997"/>
                <a:ext cx="2951168" cy="747613"/>
              </a:xfrm>
              <a:prstGeom prst="roundRect">
                <a:avLst>
                  <a:gd name="adj" fmla="val 7042"/>
                </a:avLst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7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Production</a:t>
                </a:r>
              </a:p>
            </p:txBody>
          </p:sp>
          <p:sp>
            <p:nvSpPr>
              <p:cNvPr id="33" name="TextBox 26">
                <a:extLst>
                  <a:ext uri="{FF2B5EF4-FFF2-40B4-BE49-F238E27FC236}">
                    <a16:creationId xmlns="" xmlns:a16="http://schemas.microsoft.com/office/drawing/2014/main" id="{00EA83A7-8C58-4627-B1C7-3EADF0FC8248}"/>
                  </a:ext>
                </a:extLst>
              </p:cNvPr>
              <p:cNvSpPr txBox="1"/>
              <p:nvPr/>
            </p:nvSpPr>
            <p:spPr>
              <a:xfrm>
                <a:off x="4469973" y="8765329"/>
                <a:ext cx="3278417" cy="79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57141" tIns="0" rIns="257141" bIns="0" rtlCol="0" anchor="ctr" anchorCtr="1">
                <a:spAutoFit/>
              </a:bodyPr>
              <a:lstStyle/>
              <a:p>
                <a:r>
                  <a:rPr lang="en-US" sz="1050" dirty="0">
                    <a:solidFill>
                      <a:srgbClr val="24384A"/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CI/CD &amp;</a:t>
                </a:r>
                <a:br>
                  <a:rPr lang="en-US" sz="1050" dirty="0">
                    <a:solidFill>
                      <a:srgbClr val="24384A"/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</a:br>
                <a:r>
                  <a:rPr lang="zh-CN" altLang="en-US" sz="1050" dirty="0">
                    <a:solidFill>
                      <a:srgbClr val="24384A"/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自动化</a:t>
                </a:r>
                <a:endParaRPr lang="en-US" sz="1050" dirty="0">
                  <a:solidFill>
                    <a:srgbClr val="24384A"/>
                  </a:solidFill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27">
                <a:extLst>
                  <a:ext uri="{FF2B5EF4-FFF2-40B4-BE49-F238E27FC236}">
                    <a16:creationId xmlns="" xmlns:a16="http://schemas.microsoft.com/office/drawing/2014/main" id="{2371EE6F-6282-4EAF-B1E2-E45267FD973B}"/>
                  </a:ext>
                </a:extLst>
              </p:cNvPr>
              <p:cNvSpPr txBox="1"/>
              <p:nvPr/>
            </p:nvSpPr>
            <p:spPr>
              <a:xfrm>
                <a:off x="8160612" y="8762234"/>
                <a:ext cx="4106537" cy="79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257141" tIns="0" rIns="257141" bIns="0" rtlCol="0" anchor="ctr" anchorCtr="1">
                <a:spAutoFit/>
              </a:bodyPr>
              <a:lstStyle/>
              <a:p>
                <a:pPr algn="ctr"/>
                <a:r>
                  <a:rPr lang="zh-CN" altLang="en-US" sz="1050" dirty="0">
                    <a:solidFill>
                      <a:srgbClr val="24384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容器镜像</a:t>
                </a:r>
                <a:endParaRPr lang="en-US" altLang="zh-CN" sz="1050" dirty="0">
                  <a:solidFill>
                    <a:srgbClr val="24384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1050" dirty="0">
                    <a:solidFill>
                      <a:srgbClr val="24384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仓库</a:t>
                </a:r>
                <a:endParaRPr lang="en-US" sz="1050" dirty="0">
                  <a:solidFill>
                    <a:srgbClr val="24384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pic>
            <p:nvPicPr>
              <p:cNvPr id="35" name="Picture 6" descr="http://images.vcpost.com/data/images/full/14483/google-compute-engine.jpg?w=590">
                <a:extLst>
                  <a:ext uri="{FF2B5EF4-FFF2-40B4-BE49-F238E27FC236}">
                    <a16:creationId xmlns="" xmlns:a16="http://schemas.microsoft.com/office/drawing/2014/main" id="{DE749215-B559-4F2D-B009-D11583CC1A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75780" y="6175213"/>
                <a:ext cx="567308" cy="425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29">
                <a:extLst>
                  <a:ext uri="{FF2B5EF4-FFF2-40B4-BE49-F238E27FC236}">
                    <a16:creationId xmlns="" xmlns:a16="http://schemas.microsoft.com/office/drawing/2014/main" id="{96D9AD80-CAA4-4600-AE43-1094F5D43240}"/>
                  </a:ext>
                </a:extLst>
              </p:cNvPr>
              <p:cNvSpPr txBox="1"/>
              <p:nvPr/>
            </p:nvSpPr>
            <p:spPr>
              <a:xfrm>
                <a:off x="14413838" y="8723618"/>
                <a:ext cx="6799993" cy="398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257141" tIns="0" rIns="257141" bIns="0" rtlCol="0" anchor="ctr" anchorCtr="1">
                <a:spAutoFit/>
              </a:bodyPr>
              <a:lstStyle/>
              <a:p>
                <a:r>
                  <a:rPr lang="zh-CN" altLang="en-US" sz="1050" dirty="0">
                    <a:solidFill>
                      <a:srgbClr val="24384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容器管理</a:t>
                </a:r>
                <a:endParaRPr lang="en-US" sz="1050" dirty="0">
                  <a:solidFill>
                    <a:srgbClr val="24384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pic>
            <p:nvPicPr>
              <p:cNvPr id="37" name="Picture 6" descr="http://images.vcpost.com/data/images/full/14483/google-compute-engine.jpg?w=590">
                <a:extLst>
                  <a:ext uri="{FF2B5EF4-FFF2-40B4-BE49-F238E27FC236}">
                    <a16:creationId xmlns="" xmlns:a16="http://schemas.microsoft.com/office/drawing/2014/main" id="{1724FAB9-A61A-44CD-B29C-D22976DDC3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23326" y="6144808"/>
                <a:ext cx="567308" cy="425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6" descr="http://images.vcpost.com/data/images/full/14483/google-compute-engine.jpg?w=590">
                <a:extLst>
                  <a:ext uri="{FF2B5EF4-FFF2-40B4-BE49-F238E27FC236}">
                    <a16:creationId xmlns="" xmlns:a16="http://schemas.microsoft.com/office/drawing/2014/main" id="{6446CB19-E095-42E8-9D5F-D1B8B977F6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94822" y="6108626"/>
                <a:ext cx="567308" cy="425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Graphic 32">
                <a:extLst>
                  <a:ext uri="{FF2B5EF4-FFF2-40B4-BE49-F238E27FC236}">
                    <a16:creationId xmlns="" xmlns:a16="http://schemas.microsoft.com/office/drawing/2014/main" id="{2B9882B1-C084-4E39-BCC5-7A61D49F8D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rcRect b="-6437"/>
              <a:stretch/>
            </p:blipFill>
            <p:spPr>
              <a:xfrm>
                <a:off x="1627630" y="6918542"/>
                <a:ext cx="1291523" cy="1021559"/>
              </a:xfrm>
              <a:prstGeom prst="rect">
                <a:avLst/>
              </a:prstGeom>
            </p:spPr>
          </p:pic>
          <p:sp>
            <p:nvSpPr>
              <p:cNvPr id="40" name="Rounded Rectangle 22">
                <a:extLst>
                  <a:ext uri="{FF2B5EF4-FFF2-40B4-BE49-F238E27FC236}">
                    <a16:creationId xmlns="" xmlns:a16="http://schemas.microsoft.com/office/drawing/2014/main" id="{1DB9966F-E1FB-4D7D-AD5D-766B5C9DA580}"/>
                  </a:ext>
                </a:extLst>
              </p:cNvPr>
              <p:cNvSpPr/>
              <p:nvPr/>
            </p:nvSpPr>
            <p:spPr>
              <a:xfrm>
                <a:off x="1005436" y="6601293"/>
                <a:ext cx="10319685" cy="1689424"/>
              </a:xfrm>
              <a:prstGeom prst="roundRect">
                <a:avLst>
                  <a:gd name="adj" fmla="val 704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34">
                <a:extLst>
                  <a:ext uri="{FF2B5EF4-FFF2-40B4-BE49-F238E27FC236}">
                    <a16:creationId xmlns="" xmlns:a16="http://schemas.microsoft.com/office/drawing/2014/main" id="{1F6BEED0-1EA1-48D6-9843-C0C690E3AF70}"/>
                  </a:ext>
                </a:extLst>
              </p:cNvPr>
              <p:cNvSpPr txBox="1"/>
              <p:nvPr/>
            </p:nvSpPr>
            <p:spPr>
              <a:xfrm rot="16200000">
                <a:off x="12106372" y="7189813"/>
                <a:ext cx="1680088" cy="658427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51428" tIns="0" rIns="51428" bIns="0" rtlCol="0" anchor="ctr" anchorCtr="1">
                <a:spAutoFit/>
              </a:bodyPr>
              <a:lstStyle/>
              <a:p>
                <a:r>
                  <a:rPr lang="en-US" sz="1125" dirty="0"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</a:p>
            </p:txBody>
          </p:sp>
          <p:sp>
            <p:nvSpPr>
              <p:cNvPr id="42" name="Arrow: Right 35">
                <a:extLst>
                  <a:ext uri="{FF2B5EF4-FFF2-40B4-BE49-F238E27FC236}">
                    <a16:creationId xmlns="" xmlns:a16="http://schemas.microsoft.com/office/drawing/2014/main" id="{0F8B23A7-8706-4CD4-8B67-D7B8D4F8F750}"/>
                  </a:ext>
                </a:extLst>
              </p:cNvPr>
              <p:cNvSpPr/>
              <p:nvPr/>
            </p:nvSpPr>
            <p:spPr>
              <a:xfrm>
                <a:off x="11445309" y="7154222"/>
                <a:ext cx="1099627" cy="7112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6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39">
                <a:extLst>
                  <a:ext uri="{FF2B5EF4-FFF2-40B4-BE49-F238E27FC236}">
                    <a16:creationId xmlns="" xmlns:a16="http://schemas.microsoft.com/office/drawing/2014/main" id="{121E069F-7C18-4C94-AC5E-82F0E2178E66}"/>
                  </a:ext>
                </a:extLst>
              </p:cNvPr>
              <p:cNvSpPr txBox="1"/>
              <p:nvPr/>
            </p:nvSpPr>
            <p:spPr>
              <a:xfrm>
                <a:off x="532531" y="8765329"/>
                <a:ext cx="3173721" cy="79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57141" tIns="0" rIns="257141" bIns="0" rtlCol="0" anchor="ctr" anchorCtr="1">
                <a:spAutoFit/>
              </a:bodyPr>
              <a:lstStyle/>
              <a:p>
                <a:pPr algn="ctr"/>
                <a:r>
                  <a:rPr lang="zh-CN" altLang="en-US" sz="1050" dirty="0">
                    <a:solidFill>
                      <a:srgbClr val="24384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源代码</a:t>
                </a:r>
                <a:endParaRPr lang="en-US" altLang="zh-CN" sz="1050" dirty="0">
                  <a:solidFill>
                    <a:srgbClr val="24384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1050" dirty="0">
                    <a:solidFill>
                      <a:srgbClr val="24384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管理</a:t>
                </a:r>
                <a:endParaRPr lang="en-US" sz="1050" dirty="0">
                  <a:solidFill>
                    <a:srgbClr val="24384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4" name="Rounded Rectangle 22">
                <a:extLst>
                  <a:ext uri="{FF2B5EF4-FFF2-40B4-BE49-F238E27FC236}">
                    <a16:creationId xmlns="" xmlns:a16="http://schemas.microsoft.com/office/drawing/2014/main" id="{34CF8805-7BBE-42D9-A9ED-22D9502502B2}"/>
                  </a:ext>
                </a:extLst>
              </p:cNvPr>
              <p:cNvSpPr/>
              <p:nvPr/>
            </p:nvSpPr>
            <p:spPr>
              <a:xfrm>
                <a:off x="12605897" y="9459046"/>
                <a:ext cx="10393929" cy="1689424"/>
              </a:xfrm>
              <a:prstGeom prst="roundRect">
                <a:avLst>
                  <a:gd name="adj" fmla="val 7042"/>
                </a:avLst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3">
                <a:extLst>
                  <a:ext uri="{FF2B5EF4-FFF2-40B4-BE49-F238E27FC236}">
                    <a16:creationId xmlns="" xmlns:a16="http://schemas.microsoft.com/office/drawing/2014/main" id="{3342F98B-DC4A-49F4-9418-8D0C5C0CB00E}"/>
                  </a:ext>
                </a:extLst>
              </p:cNvPr>
              <p:cNvSpPr txBox="1"/>
              <p:nvPr/>
            </p:nvSpPr>
            <p:spPr>
              <a:xfrm>
                <a:off x="14402866" y="11517919"/>
                <a:ext cx="6799993" cy="398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257141" tIns="0" rIns="257141" bIns="0" rtlCol="0" anchor="ctr" anchorCtr="1">
                <a:spAutoFit/>
              </a:bodyPr>
              <a:lstStyle/>
              <a:p>
                <a:r>
                  <a:rPr lang="zh-CN" altLang="en-US" sz="1050" dirty="0">
                    <a:solidFill>
                      <a:srgbClr val="24384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基础设施</a:t>
                </a:r>
                <a:endParaRPr lang="en-US" sz="1050" dirty="0">
                  <a:solidFill>
                    <a:srgbClr val="24384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pic>
            <p:nvPicPr>
              <p:cNvPr id="46" name="Picture 44" descr="http://upload.wikimedia.org/wikipedia/commons/thumb/1/1d/AmazonWebservices_Logo.svg/1280px-AmazonWebservices_Logo.svg.png">
                <a:extLst>
                  <a:ext uri="{FF2B5EF4-FFF2-40B4-BE49-F238E27FC236}">
                    <a16:creationId xmlns="" xmlns:a16="http://schemas.microsoft.com/office/drawing/2014/main" id="{9A2346D8-FC37-40CF-85BF-695DA065CC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46417" y="10002532"/>
                <a:ext cx="1467426" cy="5869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http://www.chinatechnews.com/wp-content/uploads/aliyun-logo.jpg">
                <a:extLst>
                  <a:ext uri="{FF2B5EF4-FFF2-40B4-BE49-F238E27FC236}">
                    <a16:creationId xmlns="" xmlns:a16="http://schemas.microsoft.com/office/drawing/2014/main" id="{3788BA02-832A-49C7-A26D-AA72FFEA20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31930" y="10063014"/>
                <a:ext cx="1586238" cy="527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http://packetpushers.net/wp-content/uploads/2015/03/openstack-logo.jpg">
                <a:extLst>
                  <a:ext uri="{FF2B5EF4-FFF2-40B4-BE49-F238E27FC236}">
                    <a16:creationId xmlns="" xmlns:a16="http://schemas.microsoft.com/office/drawing/2014/main" id="{AA9E84A7-F7D5-43D5-A240-59DA84787F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9130" y="9737253"/>
                <a:ext cx="1233164" cy="1233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“Azure”的图片搜索结果">
                <a:extLst>
                  <a:ext uri="{FF2B5EF4-FFF2-40B4-BE49-F238E27FC236}">
                    <a16:creationId xmlns="" xmlns:a16="http://schemas.microsoft.com/office/drawing/2014/main" id="{080880FF-E28F-4529-9E2B-3CD65CE29B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00413" y="9702357"/>
                <a:ext cx="1723434" cy="1292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7E56AEF6-1917-4508-998C-6A8748A54E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536367" y="6665724"/>
                <a:ext cx="1057180" cy="1511600"/>
              </a:xfrm>
              <a:prstGeom prst="rect">
                <a:avLst/>
              </a:prstGeom>
            </p:spPr>
          </p:pic>
          <p:pic>
            <p:nvPicPr>
              <p:cNvPr id="51" name="Picture 51">
                <a:extLst>
                  <a:ext uri="{FF2B5EF4-FFF2-40B4-BE49-F238E27FC236}">
                    <a16:creationId xmlns="" xmlns:a16="http://schemas.microsoft.com/office/drawing/2014/main" id="{013E2F79-FF8E-424E-BD90-2CACF7C29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317327" y="6981969"/>
                <a:ext cx="1641315" cy="879110"/>
              </a:xfrm>
              <a:prstGeom prst="rect">
                <a:avLst/>
              </a:prstGeom>
            </p:spPr>
          </p:pic>
        </p:grpSp>
        <p:pic>
          <p:nvPicPr>
            <p:cNvPr id="8" name="Picture 54">
              <a:extLst>
                <a:ext uri="{FF2B5EF4-FFF2-40B4-BE49-F238E27FC236}">
                  <a16:creationId xmlns="" xmlns:a16="http://schemas.microsoft.com/office/drawing/2014/main" id="{A86428FD-FEA8-4878-953F-37AE458ED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1099" y="10063014"/>
              <a:ext cx="2111429" cy="52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2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881814"/>
            <a:ext cx="6858000" cy="136108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5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6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55114" y="1599052"/>
            <a:ext cx="324036" cy="32462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83006" y="1599347"/>
            <a:ext cx="324036" cy="324036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69065" y="1599052"/>
            <a:ext cx="324625" cy="32462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10899" y="1599052"/>
            <a:ext cx="324625" cy="32462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96957" y="1599052"/>
            <a:ext cx="324625" cy="32462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464587" y="2231541"/>
            <a:ext cx="4204773" cy="661626"/>
            <a:chOff x="3286116" y="2046771"/>
            <a:chExt cx="5606364" cy="882168"/>
          </a:xfrm>
        </p:grpSpPr>
        <p:sp>
          <p:nvSpPr>
            <p:cNvPr id="49" name="TextBox 48"/>
            <p:cNvSpPr txBox="1"/>
            <p:nvPr/>
          </p:nvSpPr>
          <p:spPr>
            <a:xfrm>
              <a:off x="3286116" y="2046771"/>
              <a:ext cx="5606364" cy="623250"/>
            </a:xfrm>
            <a:prstGeom prst="rect">
              <a:avLst/>
            </a:prstGeom>
            <a:noFill/>
          </p:spPr>
          <p:txBody>
            <a:bodyPr wrap="square" lIns="51438" tIns="25718" rIns="51438" bIns="25718" rtlCol="0">
              <a:spAutoFit/>
            </a:bodyPr>
            <a:lstStyle/>
            <a:p>
              <a:r>
                <a:rPr lang="zh-CN" altLang="en-US" sz="2700" b="1" kern="1600" spc="225" dirty="0" smtClean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财政信息化建设指导思想</a:t>
              </a:r>
              <a:endParaRPr lang="en-GB" altLang="zh-CN" sz="2700" b="1" kern="1600" spc="225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86116" y="2644244"/>
              <a:ext cx="3786214" cy="284695"/>
            </a:xfrm>
            <a:prstGeom prst="rect">
              <a:avLst/>
            </a:prstGeom>
            <a:noFill/>
          </p:spPr>
          <p:txBody>
            <a:bodyPr wrap="square" lIns="51438" tIns="25718" rIns="51438" bIns="25718" rtlCol="0">
              <a:spAutoFit/>
            </a:bodyPr>
            <a:lstStyle/>
            <a:p>
              <a:pPr eaLnBrk="0" hangingPunct="0"/>
              <a:endParaRPr lang="zh-CN" altLang="en-US" sz="1050" kern="2000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2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5670" y="195486"/>
            <a:ext cx="3617387" cy="376833"/>
            <a:chOff x="198723" y="125090"/>
            <a:chExt cx="4823182" cy="502444"/>
          </a:xfrm>
        </p:grpSpPr>
        <p:sp>
          <p:nvSpPr>
            <p:cNvPr id="31" name="Rectangle 3"/>
            <p:cNvSpPr txBox="1">
              <a:spLocks noChangeArrowheads="1"/>
            </p:cNvSpPr>
            <p:nvPr/>
          </p:nvSpPr>
          <p:spPr>
            <a:xfrm>
              <a:off x="920806" y="125090"/>
              <a:ext cx="4101099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b="1" kern="1600" spc="225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财政信息化建设指导思想</a:t>
              </a:r>
              <a:endPara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8"/>
              <a:ext cx="618625" cy="418144"/>
            </a:xfrm>
            <a:prstGeom prst="rect">
              <a:avLst/>
            </a:prstGeom>
            <a:effectLst/>
          </p:spPr>
        </p:pic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4664" y="627460"/>
            <a:ext cx="5544616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351" tIns="37168" rIns="74351" bIns="37168"/>
          <a:lstStyle/>
          <a:p>
            <a:pPr algn="ctr" defTabSz="762000" eaLnBrk="0" hangingPunct="0">
              <a:lnSpc>
                <a:spcPct val="150000"/>
              </a:lnSpc>
            </a:pPr>
            <a:r>
              <a:rPr lang="en-US" altLang="zh-CN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《</a:t>
            </a:r>
            <a:r>
              <a:rPr lang="zh-CN" altLang="en-US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财政部关于地方财政信息化建设的指导意见</a:t>
            </a:r>
            <a:r>
              <a:rPr lang="en-US" altLang="zh-CN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》</a:t>
            </a:r>
          </a:p>
          <a:p>
            <a:pPr algn="ctr" defTabSz="762000" eaLnBrk="0" hangingPunct="0"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以统一核心要素为重心，实现全国系统化</a:t>
            </a:r>
          </a:p>
          <a:p>
            <a:pPr algn="ctr" defTabSz="762000" eaLnBrk="0" hangingPunct="0"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“五统一原则”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196752" y="1684511"/>
            <a:ext cx="4608512" cy="3335511"/>
            <a:chOff x="1403648" y="915566"/>
            <a:chExt cx="5976937" cy="432593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03648" y="915566"/>
              <a:ext cx="5976937" cy="432593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4351" tIns="37168" rIns="74351" bIns="37168"/>
            <a:lstStyle/>
            <a:p>
              <a:pPr defTabSz="759484">
                <a:defRPr/>
              </a:pPr>
              <a:endParaRPr lang="zh-CN" altLang="en-US" sz="1200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9" name="组合 67"/>
            <p:cNvGrpSpPr>
              <a:grpSpLocks/>
            </p:cNvGrpSpPr>
            <p:nvPr/>
          </p:nvGrpSpPr>
          <p:grpSpPr bwMode="auto">
            <a:xfrm>
              <a:off x="1848148" y="1241004"/>
              <a:ext cx="5099050" cy="3802062"/>
              <a:chOff x="0" y="0"/>
              <a:chExt cx="3672408" cy="3021242"/>
            </a:xfrm>
          </p:grpSpPr>
          <p:sp>
            <p:nvSpPr>
              <p:cNvPr id="12" name="Rounded Rectangle 1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672408" cy="430501"/>
              </a:xfrm>
              <a:prstGeom prst="roundRect">
                <a:avLst>
                  <a:gd name="adj" fmla="val 50000"/>
                </a:avLst>
              </a:prstGeom>
              <a:solidFill>
                <a:srgbClr val="539735">
                  <a:alpha val="74117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defTabSz="762000"/>
                <a:endParaRPr lang="zh-CN" altLang="en-US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" name="Oval 169"/>
              <p:cNvSpPr>
                <a:spLocks noChangeArrowheads="1"/>
              </p:cNvSpPr>
              <p:nvPr/>
            </p:nvSpPr>
            <p:spPr bwMode="auto">
              <a:xfrm>
                <a:off x="72008" y="10226"/>
                <a:ext cx="407263" cy="410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defTabSz="762000"/>
                <a:r>
                  <a:rPr lang="zh-CN" altLang="en-US" sz="1200" b="1">
                    <a:solidFill>
                      <a:srgbClr val="99AEBA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1</a:t>
                </a:r>
              </a:p>
            </p:txBody>
          </p:sp>
          <p:sp>
            <p:nvSpPr>
              <p:cNvPr id="14" name="TextBox 19"/>
              <p:cNvSpPr>
                <a:spLocks noChangeArrowheads="1"/>
              </p:cNvSpPr>
              <p:nvPr/>
            </p:nvSpPr>
            <p:spPr bwMode="auto">
              <a:xfrm>
                <a:off x="603676" y="57186"/>
                <a:ext cx="2681080" cy="317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762000" eaLnBrk="0" hangingPunct="0"/>
                <a:r>
                  <a:rPr lang="zh-CN" altLang="en-US" sz="1400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统一基础数据规范</a:t>
                </a:r>
              </a:p>
            </p:txBody>
          </p:sp>
          <p:sp>
            <p:nvSpPr>
              <p:cNvPr id="15" name="Rounded Rectangle 130"/>
              <p:cNvSpPr>
                <a:spLocks noChangeArrowheads="1"/>
              </p:cNvSpPr>
              <p:nvPr/>
            </p:nvSpPr>
            <p:spPr bwMode="auto">
              <a:xfrm>
                <a:off x="0" y="639206"/>
                <a:ext cx="3672408" cy="430501"/>
              </a:xfrm>
              <a:prstGeom prst="roundRect">
                <a:avLst>
                  <a:gd name="adj" fmla="val 50000"/>
                </a:avLst>
              </a:prstGeom>
              <a:solidFill>
                <a:srgbClr val="366092">
                  <a:alpha val="78038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defTabSz="762000"/>
                <a:endParaRPr lang="zh-CN" altLang="en-US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6" name="Oval 169"/>
              <p:cNvSpPr>
                <a:spLocks noChangeArrowheads="1"/>
              </p:cNvSpPr>
              <p:nvPr/>
            </p:nvSpPr>
            <p:spPr bwMode="auto">
              <a:xfrm>
                <a:off x="72008" y="649432"/>
                <a:ext cx="407263" cy="410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defTabSz="762000"/>
                <a:r>
                  <a:rPr lang="zh-CN" altLang="en-US" sz="1200" b="1">
                    <a:solidFill>
                      <a:srgbClr val="99AEBA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2</a:t>
                </a:r>
              </a:p>
            </p:txBody>
          </p:sp>
          <p:sp>
            <p:nvSpPr>
              <p:cNvPr id="17" name="TextBox 19"/>
              <p:cNvSpPr>
                <a:spLocks noChangeArrowheads="1"/>
              </p:cNvSpPr>
              <p:nvPr/>
            </p:nvSpPr>
            <p:spPr bwMode="auto">
              <a:xfrm>
                <a:off x="603676" y="684453"/>
                <a:ext cx="2681080" cy="317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762000" eaLnBrk="0" hangingPunct="0"/>
                <a:r>
                  <a:rPr lang="zh-CN" altLang="en-US" sz="1400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统一财政业务数据标准存储</a:t>
                </a:r>
              </a:p>
            </p:txBody>
          </p:sp>
          <p:sp>
            <p:nvSpPr>
              <p:cNvPr id="18" name="Rounded Rectangle 130"/>
              <p:cNvSpPr>
                <a:spLocks noChangeArrowheads="1"/>
              </p:cNvSpPr>
              <p:nvPr/>
            </p:nvSpPr>
            <p:spPr bwMode="auto">
              <a:xfrm>
                <a:off x="0" y="1300999"/>
                <a:ext cx="3672408" cy="430501"/>
              </a:xfrm>
              <a:prstGeom prst="roundRect">
                <a:avLst>
                  <a:gd name="adj" fmla="val 50000"/>
                </a:avLst>
              </a:prstGeom>
              <a:solidFill>
                <a:srgbClr val="E36C09">
                  <a:alpha val="8117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defTabSz="762000"/>
                <a:endParaRPr lang="zh-CN" altLang="en-US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" name="Oval 169"/>
              <p:cNvSpPr>
                <a:spLocks noChangeArrowheads="1"/>
              </p:cNvSpPr>
              <p:nvPr/>
            </p:nvSpPr>
            <p:spPr bwMode="auto">
              <a:xfrm>
                <a:off x="72008" y="1311225"/>
                <a:ext cx="407263" cy="410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defTabSz="762000"/>
                <a:r>
                  <a:rPr lang="zh-CN" altLang="en-US" sz="1200" b="1">
                    <a:solidFill>
                      <a:srgbClr val="99AEBA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3</a:t>
                </a:r>
              </a:p>
            </p:txBody>
          </p:sp>
          <p:sp>
            <p:nvSpPr>
              <p:cNvPr id="20" name="TextBox 19"/>
              <p:cNvSpPr>
                <a:spLocks noChangeArrowheads="1"/>
              </p:cNvSpPr>
              <p:nvPr/>
            </p:nvSpPr>
            <p:spPr bwMode="auto">
              <a:xfrm>
                <a:off x="603676" y="1346246"/>
                <a:ext cx="2681080" cy="317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762000" eaLnBrk="0" hangingPunct="0"/>
                <a:r>
                  <a:rPr lang="zh-CN" altLang="en-US" sz="1400" b="1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统一应用支撑平台总账结构</a:t>
                </a:r>
              </a:p>
            </p:txBody>
          </p:sp>
          <p:sp>
            <p:nvSpPr>
              <p:cNvPr id="21" name="Rounded Rectangle 130"/>
              <p:cNvSpPr>
                <a:spLocks noChangeArrowheads="1"/>
              </p:cNvSpPr>
              <p:nvPr/>
            </p:nvSpPr>
            <p:spPr bwMode="auto">
              <a:xfrm>
                <a:off x="0" y="1942669"/>
                <a:ext cx="3672408" cy="430501"/>
              </a:xfrm>
              <a:prstGeom prst="roundRect">
                <a:avLst>
                  <a:gd name="adj" fmla="val 50000"/>
                </a:avLst>
              </a:prstGeom>
              <a:solidFill>
                <a:srgbClr val="B2A0C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defTabSz="762000"/>
                <a:endParaRPr lang="zh-CN" altLang="en-US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" name="Oval 169"/>
              <p:cNvSpPr>
                <a:spLocks noChangeArrowheads="1"/>
              </p:cNvSpPr>
              <p:nvPr/>
            </p:nvSpPr>
            <p:spPr bwMode="auto">
              <a:xfrm>
                <a:off x="72008" y="1952895"/>
                <a:ext cx="407263" cy="410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defTabSz="762000"/>
                <a:r>
                  <a:rPr lang="zh-CN" altLang="en-US" sz="1200" b="1">
                    <a:solidFill>
                      <a:srgbClr val="99AEBA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4</a:t>
                </a:r>
              </a:p>
            </p:txBody>
          </p:sp>
          <p:sp>
            <p:nvSpPr>
              <p:cNvPr id="23" name="Rounded Rectangle 130"/>
              <p:cNvSpPr>
                <a:spLocks noChangeArrowheads="1"/>
              </p:cNvSpPr>
              <p:nvPr/>
            </p:nvSpPr>
            <p:spPr bwMode="auto">
              <a:xfrm>
                <a:off x="0" y="2590741"/>
                <a:ext cx="3672408" cy="430501"/>
              </a:xfrm>
              <a:prstGeom prst="roundRect">
                <a:avLst>
                  <a:gd name="adj" fmla="val 50000"/>
                </a:avLst>
              </a:prstGeom>
              <a:solidFill>
                <a:srgbClr val="2E55C2">
                  <a:alpha val="47058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defTabSz="762000"/>
                <a:endParaRPr lang="zh-CN" altLang="en-US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4" name="Oval 169"/>
              <p:cNvSpPr>
                <a:spLocks noChangeArrowheads="1"/>
              </p:cNvSpPr>
              <p:nvPr/>
            </p:nvSpPr>
            <p:spPr bwMode="auto">
              <a:xfrm>
                <a:off x="72008" y="2600967"/>
                <a:ext cx="407263" cy="410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defTabSz="762000"/>
                <a:r>
                  <a:rPr lang="zh-CN" altLang="en-US" sz="1200" b="1">
                    <a:solidFill>
                      <a:srgbClr val="99AEBA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5</a:t>
                </a:r>
              </a:p>
            </p:txBody>
          </p:sp>
        </p:grpSp>
        <p:sp>
          <p:nvSpPr>
            <p:cNvPr id="10" name="矩形 81"/>
            <p:cNvSpPr>
              <a:spLocks noChangeArrowheads="1"/>
            </p:cNvSpPr>
            <p:nvPr/>
          </p:nvSpPr>
          <p:spPr bwMode="auto">
            <a:xfrm>
              <a:off x="2695873" y="4565229"/>
              <a:ext cx="2057515" cy="37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74351" tIns="37168" rIns="74351" bIns="37168">
              <a:spAutoFit/>
            </a:bodyPr>
            <a:lstStyle/>
            <a:p>
              <a:pPr defTabSz="762000" eaLnBrk="0" hangingPunct="0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统一信息安全体系</a:t>
              </a:r>
            </a:p>
          </p:txBody>
        </p:sp>
        <p:sp>
          <p:nvSpPr>
            <p:cNvPr id="11" name="矩形 82"/>
            <p:cNvSpPr>
              <a:spLocks noChangeArrowheads="1"/>
            </p:cNvSpPr>
            <p:nvPr/>
          </p:nvSpPr>
          <p:spPr bwMode="auto">
            <a:xfrm>
              <a:off x="2687935" y="3773066"/>
              <a:ext cx="2523208" cy="37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74351" tIns="37168" rIns="74351" bIns="37168">
              <a:spAutoFit/>
            </a:bodyPr>
            <a:lstStyle/>
            <a:p>
              <a:pPr defTabSz="762000" eaLnBrk="0" hangingPunct="0"/>
              <a:r>
                <a:rPr lang="zh-CN" altLang="en-US" sz="1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统一纵向层级交换机制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4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881814"/>
            <a:ext cx="6858000" cy="136108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5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6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55114" y="1599052"/>
            <a:ext cx="324036" cy="32462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83006" y="1599347"/>
            <a:ext cx="324036" cy="324036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69065" y="1599052"/>
            <a:ext cx="324625" cy="32462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10899" y="1599052"/>
            <a:ext cx="324625" cy="32462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96957" y="1599052"/>
            <a:ext cx="324625" cy="32462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464587" y="2231541"/>
            <a:ext cx="4204773" cy="661626"/>
            <a:chOff x="3286116" y="2046771"/>
            <a:chExt cx="5606364" cy="882168"/>
          </a:xfrm>
        </p:grpSpPr>
        <p:sp>
          <p:nvSpPr>
            <p:cNvPr id="49" name="TextBox 48"/>
            <p:cNvSpPr txBox="1"/>
            <p:nvPr/>
          </p:nvSpPr>
          <p:spPr>
            <a:xfrm>
              <a:off x="3286116" y="2046771"/>
              <a:ext cx="5606364" cy="623250"/>
            </a:xfrm>
            <a:prstGeom prst="rect">
              <a:avLst/>
            </a:prstGeom>
            <a:noFill/>
          </p:spPr>
          <p:txBody>
            <a:bodyPr wrap="square" lIns="51438" tIns="25718" rIns="51438" bIns="25718" rtlCol="0">
              <a:spAutoFit/>
            </a:bodyPr>
            <a:lstStyle/>
            <a:p>
              <a:r>
                <a:rPr lang="zh-CN" altLang="en-US" sz="2700" b="1" kern="1600" spc="225" dirty="0" smtClean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en-US" altLang="zh-CN" sz="2700" b="1" kern="1600" spc="225" dirty="0" smtClean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2.0</a:t>
              </a:r>
              <a:r>
                <a:rPr lang="zh-CN" altLang="en-US" sz="2700" b="1" kern="1600" spc="225" dirty="0" smtClean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云化方案</a:t>
              </a:r>
              <a:endParaRPr lang="en-GB" altLang="zh-CN" sz="2700" b="1" kern="1600" spc="225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86116" y="2644244"/>
              <a:ext cx="3786214" cy="284695"/>
            </a:xfrm>
            <a:prstGeom prst="rect">
              <a:avLst/>
            </a:prstGeom>
            <a:noFill/>
          </p:spPr>
          <p:txBody>
            <a:bodyPr wrap="square" lIns="51438" tIns="25718" rIns="51438" bIns="25718" rtlCol="0">
              <a:spAutoFit/>
            </a:bodyPr>
            <a:lstStyle/>
            <a:p>
              <a:pPr eaLnBrk="0" hangingPunct="0"/>
              <a:endParaRPr lang="zh-CN" altLang="en-US" sz="1050" kern="2000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3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84AA8C-A631-42E3-B5A7-8AC715602E2A}"/>
              </a:ext>
            </a:extLst>
          </p:cNvPr>
          <p:cNvGrpSpPr/>
          <p:nvPr/>
        </p:nvGrpSpPr>
        <p:grpSpPr>
          <a:xfrm>
            <a:off x="373948" y="1559401"/>
            <a:ext cx="5930123" cy="2308156"/>
            <a:chOff x="833822" y="2154005"/>
            <a:chExt cx="10474379" cy="3917646"/>
          </a:xfrm>
        </p:grpSpPr>
        <p:grpSp>
          <p:nvGrpSpPr>
            <p:cNvPr id="58" name="Group 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0EB6BCD-0868-443B-8E72-234B90FF8160}"/>
                </a:ext>
              </a:extLst>
            </p:cNvPr>
            <p:cNvGrpSpPr/>
            <p:nvPr/>
          </p:nvGrpSpPr>
          <p:grpSpPr>
            <a:xfrm>
              <a:off x="4100626" y="4169575"/>
              <a:ext cx="1899435" cy="1902076"/>
              <a:chOff x="1027113" y="1408113"/>
              <a:chExt cx="2282825" cy="2286000"/>
            </a:xfrm>
          </p:grpSpPr>
          <p:sp>
            <p:nvSpPr>
              <p:cNvPr id="80" name="Freeform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5F07815-D521-4E1B-AAF5-9C7933EE0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13" y="1408113"/>
                <a:ext cx="2282825" cy="2286000"/>
              </a:xfrm>
              <a:custGeom>
                <a:avLst/>
                <a:gdLst>
                  <a:gd name="T0" fmla="*/ 606 w 606"/>
                  <a:gd name="T1" fmla="*/ 67 h 607"/>
                  <a:gd name="T2" fmla="*/ 606 w 606"/>
                  <a:gd name="T3" fmla="*/ 323 h 607"/>
                  <a:gd name="T4" fmla="*/ 606 w 606"/>
                  <a:gd name="T5" fmla="*/ 323 h 607"/>
                  <a:gd name="T6" fmla="*/ 303 w 606"/>
                  <a:gd name="T7" fmla="*/ 607 h 607"/>
                  <a:gd name="T8" fmla="*/ 0 w 606"/>
                  <a:gd name="T9" fmla="*/ 304 h 607"/>
                  <a:gd name="T10" fmla="*/ 303 w 606"/>
                  <a:gd name="T11" fmla="*/ 0 h 607"/>
                  <a:gd name="T12" fmla="*/ 539 w 606"/>
                  <a:gd name="T13" fmla="*/ 0 h 607"/>
                  <a:gd name="T14" fmla="*/ 606 w 606"/>
                  <a:gd name="T15" fmla="*/ 67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6" h="607">
                    <a:moveTo>
                      <a:pt x="606" y="67"/>
                    </a:moveTo>
                    <a:cubicBezTo>
                      <a:pt x="606" y="323"/>
                      <a:pt x="606" y="323"/>
                      <a:pt x="606" y="323"/>
                    </a:cubicBezTo>
                    <a:cubicBezTo>
                      <a:pt x="606" y="323"/>
                      <a:pt x="606" y="323"/>
                      <a:pt x="606" y="323"/>
                    </a:cubicBezTo>
                    <a:cubicBezTo>
                      <a:pt x="596" y="481"/>
                      <a:pt x="464" y="607"/>
                      <a:pt x="303" y="607"/>
                    </a:cubicBezTo>
                    <a:cubicBezTo>
                      <a:pt x="136" y="607"/>
                      <a:pt x="0" y="471"/>
                      <a:pt x="0" y="304"/>
                    </a:cubicBezTo>
                    <a:cubicBezTo>
                      <a:pt x="0" y="136"/>
                      <a:pt x="136" y="0"/>
                      <a:pt x="303" y="0"/>
                    </a:cubicBezTo>
                    <a:cubicBezTo>
                      <a:pt x="539" y="0"/>
                      <a:pt x="539" y="0"/>
                      <a:pt x="539" y="0"/>
                    </a:cubicBezTo>
                    <a:cubicBezTo>
                      <a:pt x="576" y="0"/>
                      <a:pt x="606" y="30"/>
                      <a:pt x="606" y="67"/>
                    </a:cubicBezTo>
                    <a:close/>
                  </a:path>
                </a:pathLst>
              </a:custGeom>
              <a:solidFill>
                <a:srgbClr val="0C419A"/>
              </a:solidFill>
              <a:ln>
                <a:noFill/>
              </a:ln>
            </p:spPr>
            <p:txBody>
              <a:bodyPr vert="horz" wrap="square" lIns="51422" tIns="25711" rIns="51422" bIns="2571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rgbClr val="0C41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Oval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F8D35AFC-FDD3-439A-B352-C89A8E456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6826" y="1647826"/>
                <a:ext cx="1801813" cy="18049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 vert="horz" wrap="square" lIns="51422" tIns="25711" rIns="51422" bIns="2571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9" name="Group 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366D8A2-238F-4254-8067-62DDAB7B193D}"/>
                </a:ext>
              </a:extLst>
            </p:cNvPr>
            <p:cNvGrpSpPr/>
            <p:nvPr/>
          </p:nvGrpSpPr>
          <p:grpSpPr>
            <a:xfrm rot="10800000">
              <a:off x="4100626" y="2154005"/>
              <a:ext cx="1899435" cy="1902076"/>
              <a:chOff x="1027113" y="1408113"/>
              <a:chExt cx="2282825" cy="2286000"/>
            </a:xfrm>
          </p:grpSpPr>
          <p:sp>
            <p:nvSpPr>
              <p:cNvPr id="78" name="Freeform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C2D4C35-5DFB-41B9-AEEB-7F87B9F757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7113" y="1408113"/>
                <a:ext cx="2282825" cy="2286000"/>
              </a:xfrm>
              <a:custGeom>
                <a:avLst/>
                <a:gdLst>
                  <a:gd name="T0" fmla="*/ 606 w 606"/>
                  <a:gd name="T1" fmla="*/ 67 h 607"/>
                  <a:gd name="T2" fmla="*/ 606 w 606"/>
                  <a:gd name="T3" fmla="*/ 323 h 607"/>
                  <a:gd name="T4" fmla="*/ 606 w 606"/>
                  <a:gd name="T5" fmla="*/ 323 h 607"/>
                  <a:gd name="T6" fmla="*/ 303 w 606"/>
                  <a:gd name="T7" fmla="*/ 607 h 607"/>
                  <a:gd name="T8" fmla="*/ 0 w 606"/>
                  <a:gd name="T9" fmla="*/ 304 h 607"/>
                  <a:gd name="T10" fmla="*/ 303 w 606"/>
                  <a:gd name="T11" fmla="*/ 0 h 607"/>
                  <a:gd name="T12" fmla="*/ 539 w 606"/>
                  <a:gd name="T13" fmla="*/ 0 h 607"/>
                  <a:gd name="T14" fmla="*/ 606 w 606"/>
                  <a:gd name="T15" fmla="*/ 67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6" h="607">
                    <a:moveTo>
                      <a:pt x="606" y="67"/>
                    </a:moveTo>
                    <a:cubicBezTo>
                      <a:pt x="606" y="323"/>
                      <a:pt x="606" y="323"/>
                      <a:pt x="606" y="323"/>
                    </a:cubicBezTo>
                    <a:cubicBezTo>
                      <a:pt x="606" y="323"/>
                      <a:pt x="606" y="323"/>
                      <a:pt x="606" y="323"/>
                    </a:cubicBezTo>
                    <a:cubicBezTo>
                      <a:pt x="596" y="481"/>
                      <a:pt x="464" y="607"/>
                      <a:pt x="303" y="607"/>
                    </a:cubicBezTo>
                    <a:cubicBezTo>
                      <a:pt x="136" y="607"/>
                      <a:pt x="0" y="471"/>
                      <a:pt x="0" y="304"/>
                    </a:cubicBezTo>
                    <a:cubicBezTo>
                      <a:pt x="0" y="136"/>
                      <a:pt x="136" y="0"/>
                      <a:pt x="303" y="0"/>
                    </a:cubicBezTo>
                    <a:cubicBezTo>
                      <a:pt x="539" y="0"/>
                      <a:pt x="539" y="0"/>
                      <a:pt x="539" y="0"/>
                    </a:cubicBezTo>
                    <a:cubicBezTo>
                      <a:pt x="576" y="0"/>
                      <a:pt x="606" y="30"/>
                      <a:pt x="606" y="67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51422" tIns="25711" rIns="51422" bIns="2571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Oval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9DC6097E-CDF5-4BD0-8463-80600D6DE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266826" y="1647826"/>
                <a:ext cx="1801813" cy="18049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 vert="horz" wrap="square" lIns="51422" tIns="25711" rIns="51422" bIns="2571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Group 1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51A4CB0-E89B-45CA-95CB-931396AE9604}"/>
                </a:ext>
              </a:extLst>
            </p:cNvPr>
            <p:cNvGrpSpPr/>
            <p:nvPr/>
          </p:nvGrpSpPr>
          <p:grpSpPr>
            <a:xfrm rot="10800000">
              <a:off x="6199515" y="2154005"/>
              <a:ext cx="1899435" cy="1902076"/>
              <a:chOff x="1027113" y="1408113"/>
              <a:chExt cx="2282825" cy="2286000"/>
            </a:xfrm>
          </p:grpSpPr>
          <p:sp>
            <p:nvSpPr>
              <p:cNvPr id="76" name="Freeform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79590E9-E97B-4A71-8C8F-4806E5ADC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13" y="1408113"/>
                <a:ext cx="2282825" cy="2286000"/>
              </a:xfrm>
              <a:custGeom>
                <a:avLst/>
                <a:gdLst>
                  <a:gd name="T0" fmla="*/ 606 w 606"/>
                  <a:gd name="T1" fmla="*/ 67 h 607"/>
                  <a:gd name="T2" fmla="*/ 606 w 606"/>
                  <a:gd name="T3" fmla="*/ 323 h 607"/>
                  <a:gd name="T4" fmla="*/ 606 w 606"/>
                  <a:gd name="T5" fmla="*/ 323 h 607"/>
                  <a:gd name="T6" fmla="*/ 303 w 606"/>
                  <a:gd name="T7" fmla="*/ 607 h 607"/>
                  <a:gd name="T8" fmla="*/ 0 w 606"/>
                  <a:gd name="T9" fmla="*/ 304 h 607"/>
                  <a:gd name="T10" fmla="*/ 303 w 606"/>
                  <a:gd name="T11" fmla="*/ 0 h 607"/>
                  <a:gd name="T12" fmla="*/ 539 w 606"/>
                  <a:gd name="T13" fmla="*/ 0 h 607"/>
                  <a:gd name="T14" fmla="*/ 606 w 606"/>
                  <a:gd name="T15" fmla="*/ 67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6" h="607">
                    <a:moveTo>
                      <a:pt x="606" y="67"/>
                    </a:moveTo>
                    <a:cubicBezTo>
                      <a:pt x="606" y="323"/>
                      <a:pt x="606" y="323"/>
                      <a:pt x="606" y="323"/>
                    </a:cubicBezTo>
                    <a:cubicBezTo>
                      <a:pt x="606" y="323"/>
                      <a:pt x="606" y="323"/>
                      <a:pt x="606" y="323"/>
                    </a:cubicBezTo>
                    <a:cubicBezTo>
                      <a:pt x="596" y="481"/>
                      <a:pt x="464" y="607"/>
                      <a:pt x="303" y="607"/>
                    </a:cubicBezTo>
                    <a:cubicBezTo>
                      <a:pt x="136" y="607"/>
                      <a:pt x="0" y="471"/>
                      <a:pt x="0" y="304"/>
                    </a:cubicBezTo>
                    <a:cubicBezTo>
                      <a:pt x="0" y="136"/>
                      <a:pt x="136" y="0"/>
                      <a:pt x="303" y="0"/>
                    </a:cubicBezTo>
                    <a:cubicBezTo>
                      <a:pt x="539" y="0"/>
                      <a:pt x="539" y="0"/>
                      <a:pt x="539" y="0"/>
                    </a:cubicBezTo>
                    <a:cubicBezTo>
                      <a:pt x="576" y="0"/>
                      <a:pt x="606" y="30"/>
                      <a:pt x="606" y="67"/>
                    </a:cubicBezTo>
                    <a:close/>
                  </a:path>
                </a:pathLst>
              </a:custGeom>
              <a:solidFill>
                <a:srgbClr val="0C419A"/>
              </a:solidFill>
              <a:ln>
                <a:noFill/>
              </a:ln>
            </p:spPr>
            <p:txBody>
              <a:bodyPr vert="horz" wrap="square" lIns="51422" tIns="25711" rIns="51422" bIns="2571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Oval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7D3F5DF9-8EA1-4C29-B413-755B4231E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266826" y="1647826"/>
                <a:ext cx="1801813" cy="18049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 vert="horz" wrap="square" lIns="51422" tIns="25711" rIns="51422" bIns="2571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Group 1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D6498E7-4FD2-4B6F-B542-614048650391}"/>
                </a:ext>
              </a:extLst>
            </p:cNvPr>
            <p:cNvGrpSpPr/>
            <p:nvPr/>
          </p:nvGrpSpPr>
          <p:grpSpPr>
            <a:xfrm>
              <a:off x="6199514" y="4169575"/>
              <a:ext cx="1899435" cy="1902076"/>
              <a:chOff x="1027113" y="1408113"/>
              <a:chExt cx="2282825" cy="2286000"/>
            </a:xfrm>
          </p:grpSpPr>
          <p:sp>
            <p:nvSpPr>
              <p:cNvPr id="74" name="Freeform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F74A1250-E2B5-414A-83B2-6D47AC9DD7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7113" y="1408113"/>
                <a:ext cx="2282825" cy="2286000"/>
              </a:xfrm>
              <a:custGeom>
                <a:avLst/>
                <a:gdLst>
                  <a:gd name="T0" fmla="*/ 606 w 606"/>
                  <a:gd name="T1" fmla="*/ 67 h 607"/>
                  <a:gd name="T2" fmla="*/ 606 w 606"/>
                  <a:gd name="T3" fmla="*/ 323 h 607"/>
                  <a:gd name="T4" fmla="*/ 606 w 606"/>
                  <a:gd name="T5" fmla="*/ 323 h 607"/>
                  <a:gd name="T6" fmla="*/ 303 w 606"/>
                  <a:gd name="T7" fmla="*/ 607 h 607"/>
                  <a:gd name="T8" fmla="*/ 0 w 606"/>
                  <a:gd name="T9" fmla="*/ 304 h 607"/>
                  <a:gd name="T10" fmla="*/ 303 w 606"/>
                  <a:gd name="T11" fmla="*/ 0 h 607"/>
                  <a:gd name="T12" fmla="*/ 539 w 606"/>
                  <a:gd name="T13" fmla="*/ 0 h 607"/>
                  <a:gd name="T14" fmla="*/ 606 w 606"/>
                  <a:gd name="T15" fmla="*/ 67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6" h="607">
                    <a:moveTo>
                      <a:pt x="606" y="67"/>
                    </a:moveTo>
                    <a:cubicBezTo>
                      <a:pt x="606" y="323"/>
                      <a:pt x="606" y="323"/>
                      <a:pt x="606" y="323"/>
                    </a:cubicBezTo>
                    <a:cubicBezTo>
                      <a:pt x="606" y="323"/>
                      <a:pt x="606" y="323"/>
                      <a:pt x="606" y="323"/>
                    </a:cubicBezTo>
                    <a:cubicBezTo>
                      <a:pt x="596" y="481"/>
                      <a:pt x="464" y="607"/>
                      <a:pt x="303" y="607"/>
                    </a:cubicBezTo>
                    <a:cubicBezTo>
                      <a:pt x="136" y="607"/>
                      <a:pt x="0" y="471"/>
                      <a:pt x="0" y="304"/>
                    </a:cubicBezTo>
                    <a:cubicBezTo>
                      <a:pt x="0" y="136"/>
                      <a:pt x="136" y="0"/>
                      <a:pt x="303" y="0"/>
                    </a:cubicBezTo>
                    <a:cubicBezTo>
                      <a:pt x="539" y="0"/>
                      <a:pt x="539" y="0"/>
                      <a:pt x="539" y="0"/>
                    </a:cubicBezTo>
                    <a:cubicBezTo>
                      <a:pt x="576" y="0"/>
                      <a:pt x="606" y="30"/>
                      <a:pt x="606" y="67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51422" tIns="25711" rIns="51422" bIns="2571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Oval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F8E79BDD-B7E6-48B5-8752-E0ED44FAC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6826" y="1647826"/>
                <a:ext cx="1801813" cy="18049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/>
                </a:solidFill>
              </a:ln>
            </p:spPr>
            <p:txBody>
              <a:bodyPr vert="horz" wrap="square" lIns="51422" tIns="25711" rIns="51422" bIns="2571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Inhaltsplatzhalter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9215D3B-6D04-4B32-B19E-A3F4169E2C8E}"/>
                </a:ext>
              </a:extLst>
            </p:cNvPr>
            <p:cNvSpPr txBox="1">
              <a:spLocks/>
            </p:cNvSpPr>
            <p:nvPr/>
          </p:nvSpPr>
          <p:spPr>
            <a:xfrm>
              <a:off x="833822" y="2634894"/>
              <a:ext cx="3107355" cy="94030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675"/>
                </a:spcAft>
              </a:pP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标准的载体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负责将财政基础数据规范、业务数据规范要求执行，并贯彻规范运行</a:t>
              </a:r>
              <a:endParaRPr lang="id-ID" altLang="zh-CN" sz="7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3" name="Inhaltsplatzhalter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651A74B-EC33-4DEC-AB31-35CD845F7B08}"/>
                </a:ext>
              </a:extLst>
            </p:cNvPr>
            <p:cNvSpPr txBox="1">
              <a:spLocks/>
            </p:cNvSpPr>
            <p:nvPr/>
          </p:nvSpPr>
          <p:spPr>
            <a:xfrm>
              <a:off x="8266957" y="2497767"/>
              <a:ext cx="3041243" cy="121456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75"/>
                </a:spcAft>
              </a:pPr>
              <a:r>
                <a:rPr lang="zh-CN" altLang="en-US" sz="1200" b="1" dirty="0">
                  <a:solidFill>
                    <a:srgbClr val="0C41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支撑业务系统</a:t>
              </a:r>
              <a:r>
                <a:rPr lang="en-US" sz="105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sz="105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sz="105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sz="105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8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为业务系统提供基础技术环境，引入各类技术提供给业务系统，并将各类技术的使用经验分享给业务系统</a:t>
              </a:r>
              <a:endParaRPr lang="id-ID" altLang="zh-CN" sz="7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4" name="Inhaltsplatzhalter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3998AE6-B684-449F-B196-CD2827109024}"/>
                </a:ext>
              </a:extLst>
            </p:cNvPr>
            <p:cNvSpPr txBox="1">
              <a:spLocks/>
            </p:cNvSpPr>
            <p:nvPr/>
          </p:nvSpPr>
          <p:spPr>
            <a:xfrm>
              <a:off x="833822" y="4617817"/>
              <a:ext cx="3050853" cy="100560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675"/>
                </a:spcAft>
              </a:pPr>
              <a:r>
                <a:rPr lang="zh-CN" altLang="en-US" sz="1200" b="1" dirty="0">
                  <a:solidFill>
                    <a:srgbClr val="0C41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应用容器</a:t>
              </a:r>
              <a:r>
                <a:rPr lang="en-US" sz="11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sz="11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sz="105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sz="105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8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将平台自身能力完整继承并赋予基于平台构建的业务系统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5" name="Inhaltsplatzhalter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327C042-4101-4EF2-8654-858EFAD884FB}"/>
                </a:ext>
              </a:extLst>
            </p:cNvPr>
            <p:cNvSpPr txBox="1">
              <a:spLocks/>
            </p:cNvSpPr>
            <p:nvPr/>
          </p:nvSpPr>
          <p:spPr>
            <a:xfrm>
              <a:off x="8266957" y="4408858"/>
              <a:ext cx="3041244" cy="142351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75"/>
                </a:spcAft>
              </a:pPr>
              <a:r>
                <a:rPr lang="zh-CN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开放平台</a:t>
              </a: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融合各种技术，扬长避短；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支持各家开发商基于平台构建系统，并且平台组件提供足够开放性，可以灵活替换配置</a:t>
              </a:r>
              <a:endParaRPr lang="id-ID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66" name="Group 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D2C1FB9-115C-49BE-8EBA-E8A4397B7A8E}"/>
                </a:ext>
              </a:extLst>
            </p:cNvPr>
            <p:cNvGrpSpPr/>
            <p:nvPr/>
          </p:nvGrpSpPr>
          <p:grpSpPr>
            <a:xfrm>
              <a:off x="4654673" y="2725912"/>
              <a:ext cx="758262" cy="758262"/>
              <a:chOff x="10996613" y="1925638"/>
              <a:chExt cx="534987" cy="534988"/>
            </a:xfrm>
            <a:solidFill>
              <a:schemeClr val="accent2"/>
            </a:solidFill>
          </p:grpSpPr>
          <p:sp>
            <p:nvSpPr>
              <p:cNvPr id="72" name="Freeform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7519AD11-D642-4958-9AF4-381169C1A9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13" y="1925638"/>
                <a:ext cx="534987" cy="534988"/>
              </a:xfrm>
              <a:custGeom>
                <a:avLst/>
                <a:gdLst>
                  <a:gd name="T0" fmla="*/ 1446 w 3370"/>
                  <a:gd name="T1" fmla="*/ 543 h 3371"/>
                  <a:gd name="T2" fmla="*/ 1099 w 3370"/>
                  <a:gd name="T3" fmla="*/ 703 h 3371"/>
                  <a:gd name="T4" fmla="*/ 750 w 3370"/>
                  <a:gd name="T5" fmla="*/ 523 h 3371"/>
                  <a:gd name="T6" fmla="*/ 518 w 3370"/>
                  <a:gd name="T7" fmla="*/ 737 h 3371"/>
                  <a:gd name="T8" fmla="*/ 710 w 3370"/>
                  <a:gd name="T9" fmla="*/ 1069 h 3371"/>
                  <a:gd name="T10" fmla="*/ 568 w 3370"/>
                  <a:gd name="T11" fmla="*/ 1428 h 3371"/>
                  <a:gd name="T12" fmla="*/ 192 w 3370"/>
                  <a:gd name="T13" fmla="*/ 1536 h 3371"/>
                  <a:gd name="T14" fmla="*/ 524 w 3370"/>
                  <a:gd name="T15" fmla="*/ 1916 h 3371"/>
                  <a:gd name="T16" fmla="*/ 665 w 3370"/>
                  <a:gd name="T17" fmla="*/ 2204 h 3371"/>
                  <a:gd name="T18" fmla="*/ 526 w 3370"/>
                  <a:gd name="T19" fmla="*/ 2621 h 3371"/>
                  <a:gd name="T20" fmla="*/ 749 w 3370"/>
                  <a:gd name="T21" fmla="*/ 2861 h 3371"/>
                  <a:gd name="T22" fmla="*/ 1044 w 3370"/>
                  <a:gd name="T23" fmla="*/ 2666 h 3371"/>
                  <a:gd name="T24" fmla="*/ 1325 w 3370"/>
                  <a:gd name="T25" fmla="*/ 2773 h 3371"/>
                  <a:gd name="T26" fmla="*/ 1519 w 3370"/>
                  <a:gd name="T27" fmla="*/ 3167 h 3371"/>
                  <a:gd name="T28" fmla="*/ 1851 w 3370"/>
                  <a:gd name="T29" fmla="*/ 3167 h 3371"/>
                  <a:gd name="T30" fmla="*/ 2048 w 3370"/>
                  <a:gd name="T31" fmla="*/ 2773 h 3371"/>
                  <a:gd name="T32" fmla="*/ 2351 w 3370"/>
                  <a:gd name="T33" fmla="*/ 2666 h 3371"/>
                  <a:gd name="T34" fmla="*/ 2631 w 3370"/>
                  <a:gd name="T35" fmla="*/ 2854 h 3371"/>
                  <a:gd name="T36" fmla="*/ 2676 w 3370"/>
                  <a:gd name="T37" fmla="*/ 2370 h 3371"/>
                  <a:gd name="T38" fmla="*/ 2743 w 3370"/>
                  <a:gd name="T39" fmla="*/ 2123 h 3371"/>
                  <a:gd name="T40" fmla="*/ 2870 w 3370"/>
                  <a:gd name="T41" fmla="*/ 1902 h 3371"/>
                  <a:gd name="T42" fmla="*/ 3181 w 3370"/>
                  <a:gd name="T43" fmla="*/ 1529 h 3371"/>
                  <a:gd name="T44" fmla="*/ 2803 w 3370"/>
                  <a:gd name="T45" fmla="*/ 1421 h 3371"/>
                  <a:gd name="T46" fmla="*/ 2659 w 3370"/>
                  <a:gd name="T47" fmla="*/ 1063 h 3371"/>
                  <a:gd name="T48" fmla="*/ 2849 w 3370"/>
                  <a:gd name="T49" fmla="*/ 732 h 3371"/>
                  <a:gd name="T50" fmla="*/ 2618 w 3370"/>
                  <a:gd name="T51" fmla="*/ 519 h 3371"/>
                  <a:gd name="T52" fmla="*/ 2268 w 3370"/>
                  <a:gd name="T53" fmla="*/ 700 h 3371"/>
                  <a:gd name="T54" fmla="*/ 1913 w 3370"/>
                  <a:gd name="T55" fmla="*/ 540 h 3371"/>
                  <a:gd name="T56" fmla="*/ 1532 w 3370"/>
                  <a:gd name="T57" fmla="*/ 189 h 3371"/>
                  <a:gd name="T58" fmla="*/ 1973 w 3370"/>
                  <a:gd name="T59" fmla="*/ 60 h 3371"/>
                  <a:gd name="T60" fmla="*/ 2233 w 3370"/>
                  <a:gd name="T61" fmla="*/ 468 h 3371"/>
                  <a:gd name="T62" fmla="*/ 2659 w 3370"/>
                  <a:gd name="T63" fmla="*/ 331 h 3371"/>
                  <a:gd name="T64" fmla="*/ 3022 w 3370"/>
                  <a:gd name="T65" fmla="*/ 652 h 3371"/>
                  <a:gd name="T66" fmla="*/ 3005 w 3370"/>
                  <a:gd name="T67" fmla="*/ 868 h 3371"/>
                  <a:gd name="T68" fmla="*/ 3260 w 3370"/>
                  <a:gd name="T69" fmla="*/ 1353 h 3371"/>
                  <a:gd name="T70" fmla="*/ 3370 w 3370"/>
                  <a:gd name="T71" fmla="*/ 1537 h 3371"/>
                  <a:gd name="T72" fmla="*/ 3286 w 3370"/>
                  <a:gd name="T73" fmla="*/ 2001 h 3371"/>
                  <a:gd name="T74" fmla="*/ 2865 w 3370"/>
                  <a:gd name="T75" fmla="*/ 2309 h 3371"/>
                  <a:gd name="T76" fmla="*/ 3033 w 3370"/>
                  <a:gd name="T77" fmla="*/ 2690 h 3371"/>
                  <a:gd name="T78" fmla="*/ 2689 w 3370"/>
                  <a:gd name="T79" fmla="*/ 3034 h 3371"/>
                  <a:gd name="T80" fmla="*/ 2309 w 3370"/>
                  <a:gd name="T81" fmla="*/ 2866 h 3371"/>
                  <a:gd name="T82" fmla="*/ 2001 w 3370"/>
                  <a:gd name="T83" fmla="*/ 3287 h 3371"/>
                  <a:gd name="T84" fmla="*/ 1536 w 3370"/>
                  <a:gd name="T85" fmla="*/ 3371 h 3371"/>
                  <a:gd name="T86" fmla="*/ 1352 w 3370"/>
                  <a:gd name="T87" fmla="*/ 3260 h 3371"/>
                  <a:gd name="T88" fmla="*/ 871 w 3370"/>
                  <a:gd name="T89" fmla="*/ 3010 h 3371"/>
                  <a:gd name="T90" fmla="*/ 656 w 3370"/>
                  <a:gd name="T91" fmla="*/ 3026 h 3371"/>
                  <a:gd name="T92" fmla="*/ 335 w 3370"/>
                  <a:gd name="T93" fmla="*/ 2663 h 3371"/>
                  <a:gd name="T94" fmla="*/ 473 w 3370"/>
                  <a:gd name="T95" fmla="*/ 2242 h 3371"/>
                  <a:gd name="T96" fmla="*/ 60 w 3370"/>
                  <a:gd name="T97" fmla="*/ 1988 h 3371"/>
                  <a:gd name="T98" fmla="*/ 3 w 3370"/>
                  <a:gd name="T99" fmla="*/ 1511 h 3371"/>
                  <a:gd name="T100" fmla="*/ 141 w 3370"/>
                  <a:gd name="T101" fmla="*/ 1347 h 3371"/>
                  <a:gd name="T102" fmla="*/ 344 w 3370"/>
                  <a:gd name="T103" fmla="*/ 843 h 3371"/>
                  <a:gd name="T104" fmla="*/ 361 w 3370"/>
                  <a:gd name="T105" fmla="*/ 629 h 3371"/>
                  <a:gd name="T106" fmla="*/ 741 w 3370"/>
                  <a:gd name="T107" fmla="*/ 332 h 3371"/>
                  <a:gd name="T108" fmla="*/ 1206 w 3370"/>
                  <a:gd name="T109" fmla="*/ 440 h 3371"/>
                  <a:gd name="T110" fmla="*/ 1409 w 3370"/>
                  <a:gd name="T111" fmla="*/ 40 h 3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70" h="3371">
                    <a:moveTo>
                      <a:pt x="1532" y="189"/>
                    </a:moveTo>
                    <a:lnTo>
                      <a:pt x="1524" y="192"/>
                    </a:lnTo>
                    <a:lnTo>
                      <a:pt x="1518" y="198"/>
                    </a:lnTo>
                    <a:lnTo>
                      <a:pt x="1513" y="205"/>
                    </a:lnTo>
                    <a:lnTo>
                      <a:pt x="1463" y="503"/>
                    </a:lnTo>
                    <a:lnTo>
                      <a:pt x="1457" y="524"/>
                    </a:lnTo>
                    <a:lnTo>
                      <a:pt x="1446" y="543"/>
                    </a:lnTo>
                    <a:lnTo>
                      <a:pt x="1432" y="558"/>
                    </a:lnTo>
                    <a:lnTo>
                      <a:pt x="1414" y="571"/>
                    </a:lnTo>
                    <a:lnTo>
                      <a:pt x="1394" y="579"/>
                    </a:lnTo>
                    <a:lnTo>
                      <a:pt x="1317" y="602"/>
                    </a:lnTo>
                    <a:lnTo>
                      <a:pt x="1242" y="631"/>
                    </a:lnTo>
                    <a:lnTo>
                      <a:pt x="1169" y="665"/>
                    </a:lnTo>
                    <a:lnTo>
                      <a:pt x="1099" y="703"/>
                    </a:lnTo>
                    <a:lnTo>
                      <a:pt x="1079" y="712"/>
                    </a:lnTo>
                    <a:lnTo>
                      <a:pt x="1058" y="716"/>
                    </a:lnTo>
                    <a:lnTo>
                      <a:pt x="1036" y="715"/>
                    </a:lnTo>
                    <a:lnTo>
                      <a:pt x="1015" y="710"/>
                    </a:lnTo>
                    <a:lnTo>
                      <a:pt x="995" y="699"/>
                    </a:lnTo>
                    <a:lnTo>
                      <a:pt x="753" y="525"/>
                    </a:lnTo>
                    <a:lnTo>
                      <a:pt x="750" y="523"/>
                    </a:lnTo>
                    <a:lnTo>
                      <a:pt x="745" y="522"/>
                    </a:lnTo>
                    <a:lnTo>
                      <a:pt x="741" y="522"/>
                    </a:lnTo>
                    <a:lnTo>
                      <a:pt x="738" y="522"/>
                    </a:lnTo>
                    <a:lnTo>
                      <a:pt x="735" y="523"/>
                    </a:lnTo>
                    <a:lnTo>
                      <a:pt x="732" y="524"/>
                    </a:lnTo>
                    <a:lnTo>
                      <a:pt x="728" y="527"/>
                    </a:lnTo>
                    <a:lnTo>
                      <a:pt x="518" y="737"/>
                    </a:lnTo>
                    <a:lnTo>
                      <a:pt x="514" y="745"/>
                    </a:lnTo>
                    <a:lnTo>
                      <a:pt x="513" y="754"/>
                    </a:lnTo>
                    <a:lnTo>
                      <a:pt x="516" y="762"/>
                    </a:lnTo>
                    <a:lnTo>
                      <a:pt x="691" y="1008"/>
                    </a:lnTo>
                    <a:lnTo>
                      <a:pt x="702" y="1027"/>
                    </a:lnTo>
                    <a:lnTo>
                      <a:pt x="709" y="1048"/>
                    </a:lnTo>
                    <a:lnTo>
                      <a:pt x="710" y="1069"/>
                    </a:lnTo>
                    <a:lnTo>
                      <a:pt x="706" y="1091"/>
                    </a:lnTo>
                    <a:lnTo>
                      <a:pt x="696" y="1111"/>
                    </a:lnTo>
                    <a:lnTo>
                      <a:pt x="658" y="1181"/>
                    </a:lnTo>
                    <a:lnTo>
                      <a:pt x="626" y="1255"/>
                    </a:lnTo>
                    <a:lnTo>
                      <a:pt x="598" y="1329"/>
                    </a:lnTo>
                    <a:lnTo>
                      <a:pt x="576" y="1406"/>
                    </a:lnTo>
                    <a:lnTo>
                      <a:pt x="568" y="1428"/>
                    </a:lnTo>
                    <a:lnTo>
                      <a:pt x="556" y="1445"/>
                    </a:lnTo>
                    <a:lnTo>
                      <a:pt x="540" y="1460"/>
                    </a:lnTo>
                    <a:lnTo>
                      <a:pt x="521" y="1471"/>
                    </a:lnTo>
                    <a:lnTo>
                      <a:pt x="500" y="1477"/>
                    </a:lnTo>
                    <a:lnTo>
                      <a:pt x="206" y="1526"/>
                    </a:lnTo>
                    <a:lnTo>
                      <a:pt x="198" y="1529"/>
                    </a:lnTo>
                    <a:lnTo>
                      <a:pt x="192" y="1536"/>
                    </a:lnTo>
                    <a:lnTo>
                      <a:pt x="190" y="1545"/>
                    </a:lnTo>
                    <a:lnTo>
                      <a:pt x="190" y="1841"/>
                    </a:lnTo>
                    <a:lnTo>
                      <a:pt x="192" y="1850"/>
                    </a:lnTo>
                    <a:lnTo>
                      <a:pt x="198" y="1856"/>
                    </a:lnTo>
                    <a:lnTo>
                      <a:pt x="206" y="1859"/>
                    </a:lnTo>
                    <a:lnTo>
                      <a:pt x="504" y="1910"/>
                    </a:lnTo>
                    <a:lnTo>
                      <a:pt x="524" y="1916"/>
                    </a:lnTo>
                    <a:lnTo>
                      <a:pt x="544" y="1927"/>
                    </a:lnTo>
                    <a:lnTo>
                      <a:pt x="559" y="1942"/>
                    </a:lnTo>
                    <a:lnTo>
                      <a:pt x="571" y="1959"/>
                    </a:lnTo>
                    <a:lnTo>
                      <a:pt x="580" y="1980"/>
                    </a:lnTo>
                    <a:lnTo>
                      <a:pt x="602" y="2057"/>
                    </a:lnTo>
                    <a:lnTo>
                      <a:pt x="631" y="2131"/>
                    </a:lnTo>
                    <a:lnTo>
                      <a:pt x="665" y="2204"/>
                    </a:lnTo>
                    <a:lnTo>
                      <a:pt x="703" y="2274"/>
                    </a:lnTo>
                    <a:lnTo>
                      <a:pt x="713" y="2294"/>
                    </a:lnTo>
                    <a:lnTo>
                      <a:pt x="717" y="2316"/>
                    </a:lnTo>
                    <a:lnTo>
                      <a:pt x="716" y="2337"/>
                    </a:lnTo>
                    <a:lnTo>
                      <a:pt x="710" y="2359"/>
                    </a:lnTo>
                    <a:lnTo>
                      <a:pt x="699" y="2378"/>
                    </a:lnTo>
                    <a:lnTo>
                      <a:pt x="526" y="2621"/>
                    </a:lnTo>
                    <a:lnTo>
                      <a:pt x="523" y="2629"/>
                    </a:lnTo>
                    <a:lnTo>
                      <a:pt x="524" y="2637"/>
                    </a:lnTo>
                    <a:lnTo>
                      <a:pt x="528" y="2646"/>
                    </a:lnTo>
                    <a:lnTo>
                      <a:pt x="738" y="2855"/>
                    </a:lnTo>
                    <a:lnTo>
                      <a:pt x="741" y="2858"/>
                    </a:lnTo>
                    <a:lnTo>
                      <a:pt x="745" y="2860"/>
                    </a:lnTo>
                    <a:lnTo>
                      <a:pt x="749" y="2861"/>
                    </a:lnTo>
                    <a:lnTo>
                      <a:pt x="752" y="2861"/>
                    </a:lnTo>
                    <a:lnTo>
                      <a:pt x="755" y="2861"/>
                    </a:lnTo>
                    <a:lnTo>
                      <a:pt x="759" y="2859"/>
                    </a:lnTo>
                    <a:lnTo>
                      <a:pt x="762" y="2858"/>
                    </a:lnTo>
                    <a:lnTo>
                      <a:pt x="1009" y="2681"/>
                    </a:lnTo>
                    <a:lnTo>
                      <a:pt x="1026" y="2672"/>
                    </a:lnTo>
                    <a:lnTo>
                      <a:pt x="1044" y="2666"/>
                    </a:lnTo>
                    <a:lnTo>
                      <a:pt x="1063" y="2664"/>
                    </a:lnTo>
                    <a:lnTo>
                      <a:pt x="1079" y="2666"/>
                    </a:lnTo>
                    <a:lnTo>
                      <a:pt x="1096" y="2670"/>
                    </a:lnTo>
                    <a:lnTo>
                      <a:pt x="1111" y="2677"/>
                    </a:lnTo>
                    <a:lnTo>
                      <a:pt x="1181" y="2713"/>
                    </a:lnTo>
                    <a:lnTo>
                      <a:pt x="1252" y="2746"/>
                    </a:lnTo>
                    <a:lnTo>
                      <a:pt x="1325" y="2773"/>
                    </a:lnTo>
                    <a:lnTo>
                      <a:pt x="1400" y="2795"/>
                    </a:lnTo>
                    <a:lnTo>
                      <a:pt x="1420" y="2803"/>
                    </a:lnTo>
                    <a:lnTo>
                      <a:pt x="1438" y="2816"/>
                    </a:lnTo>
                    <a:lnTo>
                      <a:pt x="1453" y="2831"/>
                    </a:lnTo>
                    <a:lnTo>
                      <a:pt x="1463" y="2849"/>
                    </a:lnTo>
                    <a:lnTo>
                      <a:pt x="1469" y="2871"/>
                    </a:lnTo>
                    <a:lnTo>
                      <a:pt x="1519" y="3167"/>
                    </a:lnTo>
                    <a:lnTo>
                      <a:pt x="1522" y="3175"/>
                    </a:lnTo>
                    <a:lnTo>
                      <a:pt x="1529" y="3180"/>
                    </a:lnTo>
                    <a:lnTo>
                      <a:pt x="1537" y="3182"/>
                    </a:lnTo>
                    <a:lnTo>
                      <a:pt x="1834" y="3182"/>
                    </a:lnTo>
                    <a:lnTo>
                      <a:pt x="1842" y="3180"/>
                    </a:lnTo>
                    <a:lnTo>
                      <a:pt x="1848" y="3175"/>
                    </a:lnTo>
                    <a:lnTo>
                      <a:pt x="1851" y="3167"/>
                    </a:lnTo>
                    <a:lnTo>
                      <a:pt x="1902" y="2871"/>
                    </a:lnTo>
                    <a:lnTo>
                      <a:pt x="1908" y="2850"/>
                    </a:lnTo>
                    <a:lnTo>
                      <a:pt x="1918" y="2831"/>
                    </a:lnTo>
                    <a:lnTo>
                      <a:pt x="1932" y="2816"/>
                    </a:lnTo>
                    <a:lnTo>
                      <a:pt x="1951" y="2803"/>
                    </a:lnTo>
                    <a:lnTo>
                      <a:pt x="1971" y="2795"/>
                    </a:lnTo>
                    <a:lnTo>
                      <a:pt x="2048" y="2773"/>
                    </a:lnTo>
                    <a:lnTo>
                      <a:pt x="2123" y="2745"/>
                    </a:lnTo>
                    <a:lnTo>
                      <a:pt x="2196" y="2711"/>
                    </a:lnTo>
                    <a:lnTo>
                      <a:pt x="2266" y="2672"/>
                    </a:lnTo>
                    <a:lnTo>
                      <a:pt x="2287" y="2664"/>
                    </a:lnTo>
                    <a:lnTo>
                      <a:pt x="2308" y="2660"/>
                    </a:lnTo>
                    <a:lnTo>
                      <a:pt x="2330" y="2661"/>
                    </a:lnTo>
                    <a:lnTo>
                      <a:pt x="2351" y="2666"/>
                    </a:lnTo>
                    <a:lnTo>
                      <a:pt x="2370" y="2677"/>
                    </a:lnTo>
                    <a:lnTo>
                      <a:pt x="2614" y="2850"/>
                    </a:lnTo>
                    <a:lnTo>
                      <a:pt x="2617" y="2853"/>
                    </a:lnTo>
                    <a:lnTo>
                      <a:pt x="2620" y="2854"/>
                    </a:lnTo>
                    <a:lnTo>
                      <a:pt x="2625" y="2855"/>
                    </a:lnTo>
                    <a:lnTo>
                      <a:pt x="2628" y="2855"/>
                    </a:lnTo>
                    <a:lnTo>
                      <a:pt x="2631" y="2854"/>
                    </a:lnTo>
                    <a:lnTo>
                      <a:pt x="2635" y="2851"/>
                    </a:lnTo>
                    <a:lnTo>
                      <a:pt x="2638" y="2848"/>
                    </a:lnTo>
                    <a:lnTo>
                      <a:pt x="2848" y="2638"/>
                    </a:lnTo>
                    <a:lnTo>
                      <a:pt x="2853" y="2631"/>
                    </a:lnTo>
                    <a:lnTo>
                      <a:pt x="2853" y="2623"/>
                    </a:lnTo>
                    <a:lnTo>
                      <a:pt x="2850" y="2615"/>
                    </a:lnTo>
                    <a:lnTo>
                      <a:pt x="2676" y="2370"/>
                    </a:lnTo>
                    <a:lnTo>
                      <a:pt x="2665" y="2351"/>
                    </a:lnTo>
                    <a:lnTo>
                      <a:pt x="2659" y="2329"/>
                    </a:lnTo>
                    <a:lnTo>
                      <a:pt x="2659" y="2308"/>
                    </a:lnTo>
                    <a:lnTo>
                      <a:pt x="2663" y="2286"/>
                    </a:lnTo>
                    <a:lnTo>
                      <a:pt x="2672" y="2267"/>
                    </a:lnTo>
                    <a:lnTo>
                      <a:pt x="2711" y="2196"/>
                    </a:lnTo>
                    <a:lnTo>
                      <a:pt x="2743" y="2123"/>
                    </a:lnTo>
                    <a:lnTo>
                      <a:pt x="2772" y="2048"/>
                    </a:lnTo>
                    <a:lnTo>
                      <a:pt x="2794" y="1972"/>
                    </a:lnTo>
                    <a:lnTo>
                      <a:pt x="2803" y="1951"/>
                    </a:lnTo>
                    <a:lnTo>
                      <a:pt x="2814" y="1933"/>
                    </a:lnTo>
                    <a:lnTo>
                      <a:pt x="2830" y="1918"/>
                    </a:lnTo>
                    <a:lnTo>
                      <a:pt x="2849" y="1908"/>
                    </a:lnTo>
                    <a:lnTo>
                      <a:pt x="2870" y="1902"/>
                    </a:lnTo>
                    <a:lnTo>
                      <a:pt x="3166" y="1852"/>
                    </a:lnTo>
                    <a:lnTo>
                      <a:pt x="3174" y="1849"/>
                    </a:lnTo>
                    <a:lnTo>
                      <a:pt x="3180" y="1843"/>
                    </a:lnTo>
                    <a:lnTo>
                      <a:pt x="3182" y="1834"/>
                    </a:lnTo>
                    <a:lnTo>
                      <a:pt x="3183" y="1834"/>
                    </a:lnTo>
                    <a:lnTo>
                      <a:pt x="3183" y="1537"/>
                    </a:lnTo>
                    <a:lnTo>
                      <a:pt x="3181" y="1529"/>
                    </a:lnTo>
                    <a:lnTo>
                      <a:pt x="3175" y="1523"/>
                    </a:lnTo>
                    <a:lnTo>
                      <a:pt x="3167" y="1519"/>
                    </a:lnTo>
                    <a:lnTo>
                      <a:pt x="2871" y="1469"/>
                    </a:lnTo>
                    <a:lnTo>
                      <a:pt x="2850" y="1464"/>
                    </a:lnTo>
                    <a:lnTo>
                      <a:pt x="2831" y="1452"/>
                    </a:lnTo>
                    <a:lnTo>
                      <a:pt x="2815" y="1438"/>
                    </a:lnTo>
                    <a:lnTo>
                      <a:pt x="2803" y="1421"/>
                    </a:lnTo>
                    <a:lnTo>
                      <a:pt x="2796" y="1399"/>
                    </a:lnTo>
                    <a:lnTo>
                      <a:pt x="2773" y="1322"/>
                    </a:lnTo>
                    <a:lnTo>
                      <a:pt x="2744" y="1248"/>
                    </a:lnTo>
                    <a:lnTo>
                      <a:pt x="2712" y="1175"/>
                    </a:lnTo>
                    <a:lnTo>
                      <a:pt x="2673" y="1104"/>
                    </a:lnTo>
                    <a:lnTo>
                      <a:pt x="2663" y="1085"/>
                    </a:lnTo>
                    <a:lnTo>
                      <a:pt x="2659" y="1063"/>
                    </a:lnTo>
                    <a:lnTo>
                      <a:pt x="2660" y="1042"/>
                    </a:lnTo>
                    <a:lnTo>
                      <a:pt x="2666" y="1020"/>
                    </a:lnTo>
                    <a:lnTo>
                      <a:pt x="2677" y="1001"/>
                    </a:lnTo>
                    <a:lnTo>
                      <a:pt x="2851" y="757"/>
                    </a:lnTo>
                    <a:lnTo>
                      <a:pt x="2854" y="749"/>
                    </a:lnTo>
                    <a:lnTo>
                      <a:pt x="2853" y="740"/>
                    </a:lnTo>
                    <a:lnTo>
                      <a:pt x="2849" y="732"/>
                    </a:lnTo>
                    <a:lnTo>
                      <a:pt x="2639" y="522"/>
                    </a:lnTo>
                    <a:lnTo>
                      <a:pt x="2635" y="520"/>
                    </a:lnTo>
                    <a:lnTo>
                      <a:pt x="2632" y="518"/>
                    </a:lnTo>
                    <a:lnTo>
                      <a:pt x="2629" y="517"/>
                    </a:lnTo>
                    <a:lnTo>
                      <a:pt x="2626" y="517"/>
                    </a:lnTo>
                    <a:lnTo>
                      <a:pt x="2622" y="517"/>
                    </a:lnTo>
                    <a:lnTo>
                      <a:pt x="2618" y="519"/>
                    </a:lnTo>
                    <a:lnTo>
                      <a:pt x="2615" y="520"/>
                    </a:lnTo>
                    <a:lnTo>
                      <a:pt x="2372" y="695"/>
                    </a:lnTo>
                    <a:lnTo>
                      <a:pt x="2352" y="706"/>
                    </a:lnTo>
                    <a:lnTo>
                      <a:pt x="2332" y="712"/>
                    </a:lnTo>
                    <a:lnTo>
                      <a:pt x="2310" y="713"/>
                    </a:lnTo>
                    <a:lnTo>
                      <a:pt x="2289" y="709"/>
                    </a:lnTo>
                    <a:lnTo>
                      <a:pt x="2268" y="700"/>
                    </a:lnTo>
                    <a:lnTo>
                      <a:pt x="2196" y="661"/>
                    </a:lnTo>
                    <a:lnTo>
                      <a:pt x="2122" y="627"/>
                    </a:lnTo>
                    <a:lnTo>
                      <a:pt x="2045" y="598"/>
                    </a:lnTo>
                    <a:lnTo>
                      <a:pt x="1966" y="576"/>
                    </a:lnTo>
                    <a:lnTo>
                      <a:pt x="1946" y="567"/>
                    </a:lnTo>
                    <a:lnTo>
                      <a:pt x="1928" y="555"/>
                    </a:lnTo>
                    <a:lnTo>
                      <a:pt x="1913" y="540"/>
                    </a:lnTo>
                    <a:lnTo>
                      <a:pt x="1903" y="520"/>
                    </a:lnTo>
                    <a:lnTo>
                      <a:pt x="1896" y="499"/>
                    </a:lnTo>
                    <a:lnTo>
                      <a:pt x="1847" y="205"/>
                    </a:lnTo>
                    <a:lnTo>
                      <a:pt x="1843" y="198"/>
                    </a:lnTo>
                    <a:lnTo>
                      <a:pt x="1837" y="192"/>
                    </a:lnTo>
                    <a:lnTo>
                      <a:pt x="1829" y="189"/>
                    </a:lnTo>
                    <a:lnTo>
                      <a:pt x="1532" y="189"/>
                    </a:lnTo>
                    <a:close/>
                    <a:moveTo>
                      <a:pt x="1531" y="0"/>
                    </a:moveTo>
                    <a:lnTo>
                      <a:pt x="1827" y="0"/>
                    </a:lnTo>
                    <a:lnTo>
                      <a:pt x="1861" y="3"/>
                    </a:lnTo>
                    <a:lnTo>
                      <a:pt x="1892" y="10"/>
                    </a:lnTo>
                    <a:lnTo>
                      <a:pt x="1922" y="24"/>
                    </a:lnTo>
                    <a:lnTo>
                      <a:pt x="1950" y="40"/>
                    </a:lnTo>
                    <a:lnTo>
                      <a:pt x="1973" y="60"/>
                    </a:lnTo>
                    <a:lnTo>
                      <a:pt x="1995" y="84"/>
                    </a:lnTo>
                    <a:lnTo>
                      <a:pt x="2012" y="112"/>
                    </a:lnTo>
                    <a:lnTo>
                      <a:pt x="2024" y="141"/>
                    </a:lnTo>
                    <a:lnTo>
                      <a:pt x="2033" y="174"/>
                    </a:lnTo>
                    <a:lnTo>
                      <a:pt x="2073" y="408"/>
                    </a:lnTo>
                    <a:lnTo>
                      <a:pt x="2153" y="435"/>
                    </a:lnTo>
                    <a:lnTo>
                      <a:pt x="2233" y="468"/>
                    </a:lnTo>
                    <a:lnTo>
                      <a:pt x="2310" y="506"/>
                    </a:lnTo>
                    <a:lnTo>
                      <a:pt x="2506" y="367"/>
                    </a:lnTo>
                    <a:lnTo>
                      <a:pt x="2533" y="349"/>
                    </a:lnTo>
                    <a:lnTo>
                      <a:pt x="2563" y="338"/>
                    </a:lnTo>
                    <a:lnTo>
                      <a:pt x="2594" y="330"/>
                    </a:lnTo>
                    <a:lnTo>
                      <a:pt x="2627" y="328"/>
                    </a:lnTo>
                    <a:lnTo>
                      <a:pt x="2659" y="331"/>
                    </a:lnTo>
                    <a:lnTo>
                      <a:pt x="2691" y="338"/>
                    </a:lnTo>
                    <a:lnTo>
                      <a:pt x="2721" y="350"/>
                    </a:lnTo>
                    <a:lnTo>
                      <a:pt x="2748" y="368"/>
                    </a:lnTo>
                    <a:lnTo>
                      <a:pt x="2773" y="389"/>
                    </a:lnTo>
                    <a:lnTo>
                      <a:pt x="2983" y="599"/>
                    </a:lnTo>
                    <a:lnTo>
                      <a:pt x="3005" y="624"/>
                    </a:lnTo>
                    <a:lnTo>
                      <a:pt x="3022" y="652"/>
                    </a:lnTo>
                    <a:lnTo>
                      <a:pt x="3034" y="682"/>
                    </a:lnTo>
                    <a:lnTo>
                      <a:pt x="3042" y="713"/>
                    </a:lnTo>
                    <a:lnTo>
                      <a:pt x="3044" y="745"/>
                    </a:lnTo>
                    <a:lnTo>
                      <a:pt x="3042" y="776"/>
                    </a:lnTo>
                    <a:lnTo>
                      <a:pt x="3035" y="808"/>
                    </a:lnTo>
                    <a:lnTo>
                      <a:pt x="3023" y="839"/>
                    </a:lnTo>
                    <a:lnTo>
                      <a:pt x="3005" y="868"/>
                    </a:lnTo>
                    <a:lnTo>
                      <a:pt x="2866" y="1062"/>
                    </a:lnTo>
                    <a:lnTo>
                      <a:pt x="2903" y="1137"/>
                    </a:lnTo>
                    <a:lnTo>
                      <a:pt x="2935" y="1213"/>
                    </a:lnTo>
                    <a:lnTo>
                      <a:pt x="2961" y="1292"/>
                    </a:lnTo>
                    <a:lnTo>
                      <a:pt x="3198" y="1332"/>
                    </a:lnTo>
                    <a:lnTo>
                      <a:pt x="3231" y="1340"/>
                    </a:lnTo>
                    <a:lnTo>
                      <a:pt x="3260" y="1353"/>
                    </a:lnTo>
                    <a:lnTo>
                      <a:pt x="3288" y="1370"/>
                    </a:lnTo>
                    <a:lnTo>
                      <a:pt x="3312" y="1391"/>
                    </a:lnTo>
                    <a:lnTo>
                      <a:pt x="3332" y="1416"/>
                    </a:lnTo>
                    <a:lnTo>
                      <a:pt x="3348" y="1442"/>
                    </a:lnTo>
                    <a:lnTo>
                      <a:pt x="3361" y="1473"/>
                    </a:lnTo>
                    <a:lnTo>
                      <a:pt x="3368" y="1505"/>
                    </a:lnTo>
                    <a:lnTo>
                      <a:pt x="3370" y="1537"/>
                    </a:lnTo>
                    <a:lnTo>
                      <a:pt x="3370" y="1834"/>
                    </a:lnTo>
                    <a:lnTo>
                      <a:pt x="3368" y="1867"/>
                    </a:lnTo>
                    <a:lnTo>
                      <a:pt x="3360" y="1899"/>
                    </a:lnTo>
                    <a:lnTo>
                      <a:pt x="3347" y="1929"/>
                    </a:lnTo>
                    <a:lnTo>
                      <a:pt x="3331" y="1956"/>
                    </a:lnTo>
                    <a:lnTo>
                      <a:pt x="3311" y="1981"/>
                    </a:lnTo>
                    <a:lnTo>
                      <a:pt x="3286" y="2001"/>
                    </a:lnTo>
                    <a:lnTo>
                      <a:pt x="3259" y="2019"/>
                    </a:lnTo>
                    <a:lnTo>
                      <a:pt x="3229" y="2031"/>
                    </a:lnTo>
                    <a:lnTo>
                      <a:pt x="3197" y="2039"/>
                    </a:lnTo>
                    <a:lnTo>
                      <a:pt x="2960" y="2079"/>
                    </a:lnTo>
                    <a:lnTo>
                      <a:pt x="2934" y="2157"/>
                    </a:lnTo>
                    <a:lnTo>
                      <a:pt x="2901" y="2234"/>
                    </a:lnTo>
                    <a:lnTo>
                      <a:pt x="2865" y="2309"/>
                    </a:lnTo>
                    <a:lnTo>
                      <a:pt x="3004" y="2504"/>
                    </a:lnTo>
                    <a:lnTo>
                      <a:pt x="3022" y="2533"/>
                    </a:lnTo>
                    <a:lnTo>
                      <a:pt x="3033" y="2564"/>
                    </a:lnTo>
                    <a:lnTo>
                      <a:pt x="3040" y="2594"/>
                    </a:lnTo>
                    <a:lnTo>
                      <a:pt x="3043" y="2627"/>
                    </a:lnTo>
                    <a:lnTo>
                      <a:pt x="3040" y="2659"/>
                    </a:lnTo>
                    <a:lnTo>
                      <a:pt x="3033" y="2690"/>
                    </a:lnTo>
                    <a:lnTo>
                      <a:pt x="3021" y="2719"/>
                    </a:lnTo>
                    <a:lnTo>
                      <a:pt x="3003" y="2747"/>
                    </a:lnTo>
                    <a:lnTo>
                      <a:pt x="2982" y="2773"/>
                    </a:lnTo>
                    <a:lnTo>
                      <a:pt x="2772" y="2983"/>
                    </a:lnTo>
                    <a:lnTo>
                      <a:pt x="2746" y="3004"/>
                    </a:lnTo>
                    <a:lnTo>
                      <a:pt x="2719" y="3022"/>
                    </a:lnTo>
                    <a:lnTo>
                      <a:pt x="2689" y="3034"/>
                    </a:lnTo>
                    <a:lnTo>
                      <a:pt x="2657" y="3041"/>
                    </a:lnTo>
                    <a:lnTo>
                      <a:pt x="2625" y="3044"/>
                    </a:lnTo>
                    <a:lnTo>
                      <a:pt x="2593" y="3041"/>
                    </a:lnTo>
                    <a:lnTo>
                      <a:pt x="2561" y="3034"/>
                    </a:lnTo>
                    <a:lnTo>
                      <a:pt x="2531" y="3022"/>
                    </a:lnTo>
                    <a:lnTo>
                      <a:pt x="2504" y="3005"/>
                    </a:lnTo>
                    <a:lnTo>
                      <a:pt x="2309" y="2866"/>
                    </a:lnTo>
                    <a:lnTo>
                      <a:pt x="2234" y="2902"/>
                    </a:lnTo>
                    <a:lnTo>
                      <a:pt x="2158" y="2933"/>
                    </a:lnTo>
                    <a:lnTo>
                      <a:pt x="2079" y="2961"/>
                    </a:lnTo>
                    <a:lnTo>
                      <a:pt x="2039" y="3198"/>
                    </a:lnTo>
                    <a:lnTo>
                      <a:pt x="2031" y="3229"/>
                    </a:lnTo>
                    <a:lnTo>
                      <a:pt x="2018" y="3260"/>
                    </a:lnTo>
                    <a:lnTo>
                      <a:pt x="2001" y="3287"/>
                    </a:lnTo>
                    <a:lnTo>
                      <a:pt x="1980" y="3311"/>
                    </a:lnTo>
                    <a:lnTo>
                      <a:pt x="1956" y="3332"/>
                    </a:lnTo>
                    <a:lnTo>
                      <a:pt x="1928" y="3348"/>
                    </a:lnTo>
                    <a:lnTo>
                      <a:pt x="1898" y="3361"/>
                    </a:lnTo>
                    <a:lnTo>
                      <a:pt x="1867" y="3369"/>
                    </a:lnTo>
                    <a:lnTo>
                      <a:pt x="1834" y="3371"/>
                    </a:lnTo>
                    <a:lnTo>
                      <a:pt x="1536" y="3371"/>
                    </a:lnTo>
                    <a:lnTo>
                      <a:pt x="1503" y="3369"/>
                    </a:lnTo>
                    <a:lnTo>
                      <a:pt x="1471" y="3361"/>
                    </a:lnTo>
                    <a:lnTo>
                      <a:pt x="1442" y="3348"/>
                    </a:lnTo>
                    <a:lnTo>
                      <a:pt x="1414" y="3332"/>
                    </a:lnTo>
                    <a:lnTo>
                      <a:pt x="1390" y="3311"/>
                    </a:lnTo>
                    <a:lnTo>
                      <a:pt x="1369" y="3287"/>
                    </a:lnTo>
                    <a:lnTo>
                      <a:pt x="1352" y="3260"/>
                    </a:lnTo>
                    <a:lnTo>
                      <a:pt x="1339" y="3229"/>
                    </a:lnTo>
                    <a:lnTo>
                      <a:pt x="1331" y="3198"/>
                    </a:lnTo>
                    <a:lnTo>
                      <a:pt x="1291" y="2961"/>
                    </a:lnTo>
                    <a:lnTo>
                      <a:pt x="1215" y="2934"/>
                    </a:lnTo>
                    <a:lnTo>
                      <a:pt x="1141" y="2904"/>
                    </a:lnTo>
                    <a:lnTo>
                      <a:pt x="1069" y="2869"/>
                    </a:lnTo>
                    <a:lnTo>
                      <a:pt x="871" y="3010"/>
                    </a:lnTo>
                    <a:lnTo>
                      <a:pt x="844" y="3027"/>
                    </a:lnTo>
                    <a:lnTo>
                      <a:pt x="814" y="3039"/>
                    </a:lnTo>
                    <a:lnTo>
                      <a:pt x="783" y="3046"/>
                    </a:lnTo>
                    <a:lnTo>
                      <a:pt x="751" y="3049"/>
                    </a:lnTo>
                    <a:lnTo>
                      <a:pt x="718" y="3046"/>
                    </a:lnTo>
                    <a:lnTo>
                      <a:pt x="686" y="3039"/>
                    </a:lnTo>
                    <a:lnTo>
                      <a:pt x="656" y="3026"/>
                    </a:lnTo>
                    <a:lnTo>
                      <a:pt x="629" y="3009"/>
                    </a:lnTo>
                    <a:lnTo>
                      <a:pt x="603" y="2988"/>
                    </a:lnTo>
                    <a:lnTo>
                      <a:pt x="394" y="2778"/>
                    </a:lnTo>
                    <a:lnTo>
                      <a:pt x="372" y="2752"/>
                    </a:lnTo>
                    <a:lnTo>
                      <a:pt x="355" y="2724"/>
                    </a:lnTo>
                    <a:lnTo>
                      <a:pt x="343" y="2695"/>
                    </a:lnTo>
                    <a:lnTo>
                      <a:pt x="335" y="2663"/>
                    </a:lnTo>
                    <a:lnTo>
                      <a:pt x="333" y="2631"/>
                    </a:lnTo>
                    <a:lnTo>
                      <a:pt x="335" y="2600"/>
                    </a:lnTo>
                    <a:lnTo>
                      <a:pt x="342" y="2569"/>
                    </a:lnTo>
                    <a:lnTo>
                      <a:pt x="354" y="2538"/>
                    </a:lnTo>
                    <a:lnTo>
                      <a:pt x="372" y="2509"/>
                    </a:lnTo>
                    <a:lnTo>
                      <a:pt x="510" y="2317"/>
                    </a:lnTo>
                    <a:lnTo>
                      <a:pt x="473" y="2242"/>
                    </a:lnTo>
                    <a:lnTo>
                      <a:pt x="440" y="2165"/>
                    </a:lnTo>
                    <a:lnTo>
                      <a:pt x="414" y="2087"/>
                    </a:lnTo>
                    <a:lnTo>
                      <a:pt x="174" y="2046"/>
                    </a:lnTo>
                    <a:lnTo>
                      <a:pt x="141" y="2038"/>
                    </a:lnTo>
                    <a:lnTo>
                      <a:pt x="112" y="2026"/>
                    </a:lnTo>
                    <a:lnTo>
                      <a:pt x="84" y="2009"/>
                    </a:lnTo>
                    <a:lnTo>
                      <a:pt x="60" y="1988"/>
                    </a:lnTo>
                    <a:lnTo>
                      <a:pt x="40" y="1963"/>
                    </a:lnTo>
                    <a:lnTo>
                      <a:pt x="23" y="1936"/>
                    </a:lnTo>
                    <a:lnTo>
                      <a:pt x="10" y="1906"/>
                    </a:lnTo>
                    <a:lnTo>
                      <a:pt x="3" y="1874"/>
                    </a:lnTo>
                    <a:lnTo>
                      <a:pt x="0" y="1841"/>
                    </a:lnTo>
                    <a:lnTo>
                      <a:pt x="0" y="1545"/>
                    </a:lnTo>
                    <a:lnTo>
                      <a:pt x="3" y="1511"/>
                    </a:lnTo>
                    <a:lnTo>
                      <a:pt x="10" y="1479"/>
                    </a:lnTo>
                    <a:lnTo>
                      <a:pt x="23" y="1449"/>
                    </a:lnTo>
                    <a:lnTo>
                      <a:pt x="40" y="1423"/>
                    </a:lnTo>
                    <a:lnTo>
                      <a:pt x="60" y="1398"/>
                    </a:lnTo>
                    <a:lnTo>
                      <a:pt x="84" y="1378"/>
                    </a:lnTo>
                    <a:lnTo>
                      <a:pt x="112" y="1360"/>
                    </a:lnTo>
                    <a:lnTo>
                      <a:pt x="141" y="1347"/>
                    </a:lnTo>
                    <a:lnTo>
                      <a:pt x="174" y="1339"/>
                    </a:lnTo>
                    <a:lnTo>
                      <a:pt x="408" y="1300"/>
                    </a:lnTo>
                    <a:lnTo>
                      <a:pt x="434" y="1221"/>
                    </a:lnTo>
                    <a:lnTo>
                      <a:pt x="465" y="1144"/>
                    </a:lnTo>
                    <a:lnTo>
                      <a:pt x="502" y="1069"/>
                    </a:lnTo>
                    <a:lnTo>
                      <a:pt x="360" y="872"/>
                    </a:lnTo>
                    <a:lnTo>
                      <a:pt x="344" y="843"/>
                    </a:lnTo>
                    <a:lnTo>
                      <a:pt x="332" y="812"/>
                    </a:lnTo>
                    <a:lnTo>
                      <a:pt x="325" y="780"/>
                    </a:lnTo>
                    <a:lnTo>
                      <a:pt x="323" y="749"/>
                    </a:lnTo>
                    <a:lnTo>
                      <a:pt x="325" y="717"/>
                    </a:lnTo>
                    <a:lnTo>
                      <a:pt x="333" y="686"/>
                    </a:lnTo>
                    <a:lnTo>
                      <a:pt x="345" y="657"/>
                    </a:lnTo>
                    <a:lnTo>
                      <a:pt x="361" y="629"/>
                    </a:lnTo>
                    <a:lnTo>
                      <a:pt x="383" y="603"/>
                    </a:lnTo>
                    <a:lnTo>
                      <a:pt x="594" y="393"/>
                    </a:lnTo>
                    <a:lnTo>
                      <a:pt x="618" y="372"/>
                    </a:lnTo>
                    <a:lnTo>
                      <a:pt x="646" y="354"/>
                    </a:lnTo>
                    <a:lnTo>
                      <a:pt x="676" y="342"/>
                    </a:lnTo>
                    <a:lnTo>
                      <a:pt x="708" y="335"/>
                    </a:lnTo>
                    <a:lnTo>
                      <a:pt x="741" y="332"/>
                    </a:lnTo>
                    <a:lnTo>
                      <a:pt x="773" y="335"/>
                    </a:lnTo>
                    <a:lnTo>
                      <a:pt x="805" y="342"/>
                    </a:lnTo>
                    <a:lnTo>
                      <a:pt x="835" y="354"/>
                    </a:lnTo>
                    <a:lnTo>
                      <a:pt x="862" y="371"/>
                    </a:lnTo>
                    <a:lnTo>
                      <a:pt x="1056" y="510"/>
                    </a:lnTo>
                    <a:lnTo>
                      <a:pt x="1129" y="473"/>
                    </a:lnTo>
                    <a:lnTo>
                      <a:pt x="1206" y="440"/>
                    </a:lnTo>
                    <a:lnTo>
                      <a:pt x="1284" y="414"/>
                    </a:lnTo>
                    <a:lnTo>
                      <a:pt x="1325" y="174"/>
                    </a:lnTo>
                    <a:lnTo>
                      <a:pt x="1333" y="141"/>
                    </a:lnTo>
                    <a:lnTo>
                      <a:pt x="1347" y="112"/>
                    </a:lnTo>
                    <a:lnTo>
                      <a:pt x="1363" y="84"/>
                    </a:lnTo>
                    <a:lnTo>
                      <a:pt x="1384" y="60"/>
                    </a:lnTo>
                    <a:lnTo>
                      <a:pt x="1409" y="40"/>
                    </a:lnTo>
                    <a:lnTo>
                      <a:pt x="1436" y="24"/>
                    </a:lnTo>
                    <a:lnTo>
                      <a:pt x="1465" y="10"/>
                    </a:lnTo>
                    <a:lnTo>
                      <a:pt x="1497" y="3"/>
                    </a:lnTo>
                    <a:lnTo>
                      <a:pt x="153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1422" tIns="25711" rIns="51422" bIns="2571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39DC6CD-71F1-4B21-A5F4-264228EB4D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49013" y="2078038"/>
                <a:ext cx="230187" cy="230188"/>
              </a:xfrm>
              <a:custGeom>
                <a:avLst/>
                <a:gdLst>
                  <a:gd name="T0" fmla="*/ 613 w 1455"/>
                  <a:gd name="T1" fmla="*/ 202 h 1455"/>
                  <a:gd name="T2" fmla="*/ 457 w 1455"/>
                  <a:gd name="T3" fmla="*/ 264 h 1455"/>
                  <a:gd name="T4" fmla="*/ 329 w 1455"/>
                  <a:gd name="T5" fmla="*/ 367 h 1455"/>
                  <a:gd name="T6" fmla="*/ 238 w 1455"/>
                  <a:gd name="T7" fmla="*/ 506 h 1455"/>
                  <a:gd name="T8" fmla="*/ 194 w 1455"/>
                  <a:gd name="T9" fmla="*/ 668 h 1455"/>
                  <a:gd name="T10" fmla="*/ 203 w 1455"/>
                  <a:gd name="T11" fmla="*/ 843 h 1455"/>
                  <a:gd name="T12" fmla="*/ 264 w 1455"/>
                  <a:gd name="T13" fmla="*/ 998 h 1455"/>
                  <a:gd name="T14" fmla="*/ 368 w 1455"/>
                  <a:gd name="T15" fmla="*/ 1126 h 1455"/>
                  <a:gd name="T16" fmla="*/ 506 w 1455"/>
                  <a:gd name="T17" fmla="*/ 1216 h 1455"/>
                  <a:gd name="T18" fmla="*/ 669 w 1455"/>
                  <a:gd name="T19" fmla="*/ 1262 h 1455"/>
                  <a:gd name="T20" fmla="*/ 843 w 1455"/>
                  <a:gd name="T21" fmla="*/ 1252 h 1455"/>
                  <a:gd name="T22" fmla="*/ 999 w 1455"/>
                  <a:gd name="T23" fmla="*/ 1191 h 1455"/>
                  <a:gd name="T24" fmla="*/ 1126 w 1455"/>
                  <a:gd name="T25" fmla="*/ 1087 h 1455"/>
                  <a:gd name="T26" fmla="*/ 1217 w 1455"/>
                  <a:gd name="T27" fmla="*/ 949 h 1455"/>
                  <a:gd name="T28" fmla="*/ 1262 w 1455"/>
                  <a:gd name="T29" fmla="*/ 786 h 1455"/>
                  <a:gd name="T30" fmla="*/ 1253 w 1455"/>
                  <a:gd name="T31" fmla="*/ 612 h 1455"/>
                  <a:gd name="T32" fmla="*/ 1191 w 1455"/>
                  <a:gd name="T33" fmla="*/ 456 h 1455"/>
                  <a:gd name="T34" fmla="*/ 1088 w 1455"/>
                  <a:gd name="T35" fmla="*/ 328 h 1455"/>
                  <a:gd name="T36" fmla="*/ 950 w 1455"/>
                  <a:gd name="T37" fmla="*/ 238 h 1455"/>
                  <a:gd name="T38" fmla="*/ 786 w 1455"/>
                  <a:gd name="T39" fmla="*/ 193 h 1455"/>
                  <a:gd name="T40" fmla="*/ 794 w 1455"/>
                  <a:gd name="T41" fmla="*/ 3 h 1455"/>
                  <a:gd name="T42" fmla="*/ 981 w 1455"/>
                  <a:gd name="T43" fmla="*/ 46 h 1455"/>
                  <a:gd name="T44" fmla="*/ 1147 w 1455"/>
                  <a:gd name="T45" fmla="*/ 133 h 1455"/>
                  <a:gd name="T46" fmla="*/ 1284 w 1455"/>
                  <a:gd name="T47" fmla="*/ 259 h 1455"/>
                  <a:gd name="T48" fmla="*/ 1385 w 1455"/>
                  <a:gd name="T49" fmla="*/ 416 h 1455"/>
                  <a:gd name="T50" fmla="*/ 1443 w 1455"/>
                  <a:gd name="T51" fmla="*/ 597 h 1455"/>
                  <a:gd name="T52" fmla="*/ 1451 w 1455"/>
                  <a:gd name="T53" fmla="*/ 793 h 1455"/>
                  <a:gd name="T54" fmla="*/ 1409 w 1455"/>
                  <a:gd name="T55" fmla="*/ 981 h 1455"/>
                  <a:gd name="T56" fmla="*/ 1321 w 1455"/>
                  <a:gd name="T57" fmla="*/ 1147 h 1455"/>
                  <a:gd name="T58" fmla="*/ 1196 w 1455"/>
                  <a:gd name="T59" fmla="*/ 1284 h 1455"/>
                  <a:gd name="T60" fmla="*/ 1039 w 1455"/>
                  <a:gd name="T61" fmla="*/ 1384 h 1455"/>
                  <a:gd name="T62" fmla="*/ 859 w 1455"/>
                  <a:gd name="T63" fmla="*/ 1443 h 1455"/>
                  <a:gd name="T64" fmla="*/ 662 w 1455"/>
                  <a:gd name="T65" fmla="*/ 1452 h 1455"/>
                  <a:gd name="T66" fmla="*/ 475 w 1455"/>
                  <a:gd name="T67" fmla="*/ 1409 h 1455"/>
                  <a:gd name="T68" fmla="*/ 309 w 1455"/>
                  <a:gd name="T69" fmla="*/ 1322 h 1455"/>
                  <a:gd name="T70" fmla="*/ 171 w 1455"/>
                  <a:gd name="T71" fmla="*/ 1196 h 1455"/>
                  <a:gd name="T72" fmla="*/ 70 w 1455"/>
                  <a:gd name="T73" fmla="*/ 1039 h 1455"/>
                  <a:gd name="T74" fmla="*/ 12 w 1455"/>
                  <a:gd name="T75" fmla="*/ 858 h 1455"/>
                  <a:gd name="T76" fmla="*/ 4 w 1455"/>
                  <a:gd name="T77" fmla="*/ 661 h 1455"/>
                  <a:gd name="T78" fmla="*/ 46 w 1455"/>
                  <a:gd name="T79" fmla="*/ 474 h 1455"/>
                  <a:gd name="T80" fmla="*/ 134 w 1455"/>
                  <a:gd name="T81" fmla="*/ 308 h 1455"/>
                  <a:gd name="T82" fmla="*/ 260 w 1455"/>
                  <a:gd name="T83" fmla="*/ 171 h 1455"/>
                  <a:gd name="T84" fmla="*/ 416 w 1455"/>
                  <a:gd name="T85" fmla="*/ 70 h 1455"/>
                  <a:gd name="T86" fmla="*/ 597 w 1455"/>
                  <a:gd name="T87" fmla="*/ 12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55" h="1455">
                    <a:moveTo>
                      <a:pt x="727" y="190"/>
                    </a:moveTo>
                    <a:lnTo>
                      <a:pt x="669" y="193"/>
                    </a:lnTo>
                    <a:lnTo>
                      <a:pt x="613" y="202"/>
                    </a:lnTo>
                    <a:lnTo>
                      <a:pt x="558" y="218"/>
                    </a:lnTo>
                    <a:lnTo>
                      <a:pt x="506" y="238"/>
                    </a:lnTo>
                    <a:lnTo>
                      <a:pt x="457" y="264"/>
                    </a:lnTo>
                    <a:lnTo>
                      <a:pt x="410" y="294"/>
                    </a:lnTo>
                    <a:lnTo>
                      <a:pt x="368" y="328"/>
                    </a:lnTo>
                    <a:lnTo>
                      <a:pt x="329" y="367"/>
                    </a:lnTo>
                    <a:lnTo>
                      <a:pt x="294" y="410"/>
                    </a:lnTo>
                    <a:lnTo>
                      <a:pt x="264" y="456"/>
                    </a:lnTo>
                    <a:lnTo>
                      <a:pt x="238" y="506"/>
                    </a:lnTo>
                    <a:lnTo>
                      <a:pt x="218" y="558"/>
                    </a:lnTo>
                    <a:lnTo>
                      <a:pt x="203" y="612"/>
                    </a:lnTo>
                    <a:lnTo>
                      <a:pt x="194" y="668"/>
                    </a:lnTo>
                    <a:lnTo>
                      <a:pt x="191" y="728"/>
                    </a:lnTo>
                    <a:lnTo>
                      <a:pt x="194" y="786"/>
                    </a:lnTo>
                    <a:lnTo>
                      <a:pt x="203" y="843"/>
                    </a:lnTo>
                    <a:lnTo>
                      <a:pt x="218" y="897"/>
                    </a:lnTo>
                    <a:lnTo>
                      <a:pt x="238" y="949"/>
                    </a:lnTo>
                    <a:lnTo>
                      <a:pt x="264" y="998"/>
                    </a:lnTo>
                    <a:lnTo>
                      <a:pt x="294" y="1044"/>
                    </a:lnTo>
                    <a:lnTo>
                      <a:pt x="329" y="1087"/>
                    </a:lnTo>
                    <a:lnTo>
                      <a:pt x="368" y="1126"/>
                    </a:lnTo>
                    <a:lnTo>
                      <a:pt x="410" y="1161"/>
                    </a:lnTo>
                    <a:lnTo>
                      <a:pt x="457" y="1191"/>
                    </a:lnTo>
                    <a:lnTo>
                      <a:pt x="506" y="1216"/>
                    </a:lnTo>
                    <a:lnTo>
                      <a:pt x="558" y="1237"/>
                    </a:lnTo>
                    <a:lnTo>
                      <a:pt x="613" y="1252"/>
                    </a:lnTo>
                    <a:lnTo>
                      <a:pt x="669" y="1262"/>
                    </a:lnTo>
                    <a:lnTo>
                      <a:pt x="727" y="1265"/>
                    </a:lnTo>
                    <a:lnTo>
                      <a:pt x="786" y="1262"/>
                    </a:lnTo>
                    <a:lnTo>
                      <a:pt x="843" y="1252"/>
                    </a:lnTo>
                    <a:lnTo>
                      <a:pt x="897" y="1237"/>
                    </a:lnTo>
                    <a:lnTo>
                      <a:pt x="950" y="1216"/>
                    </a:lnTo>
                    <a:lnTo>
                      <a:pt x="999" y="1191"/>
                    </a:lnTo>
                    <a:lnTo>
                      <a:pt x="1045" y="1161"/>
                    </a:lnTo>
                    <a:lnTo>
                      <a:pt x="1088" y="1126"/>
                    </a:lnTo>
                    <a:lnTo>
                      <a:pt x="1126" y="1087"/>
                    </a:lnTo>
                    <a:lnTo>
                      <a:pt x="1161" y="1044"/>
                    </a:lnTo>
                    <a:lnTo>
                      <a:pt x="1191" y="998"/>
                    </a:lnTo>
                    <a:lnTo>
                      <a:pt x="1217" y="949"/>
                    </a:lnTo>
                    <a:lnTo>
                      <a:pt x="1237" y="897"/>
                    </a:lnTo>
                    <a:lnTo>
                      <a:pt x="1253" y="843"/>
                    </a:lnTo>
                    <a:lnTo>
                      <a:pt x="1262" y="786"/>
                    </a:lnTo>
                    <a:lnTo>
                      <a:pt x="1265" y="728"/>
                    </a:lnTo>
                    <a:lnTo>
                      <a:pt x="1262" y="668"/>
                    </a:lnTo>
                    <a:lnTo>
                      <a:pt x="1253" y="612"/>
                    </a:lnTo>
                    <a:lnTo>
                      <a:pt x="1237" y="558"/>
                    </a:lnTo>
                    <a:lnTo>
                      <a:pt x="1217" y="506"/>
                    </a:lnTo>
                    <a:lnTo>
                      <a:pt x="1191" y="456"/>
                    </a:lnTo>
                    <a:lnTo>
                      <a:pt x="1161" y="410"/>
                    </a:lnTo>
                    <a:lnTo>
                      <a:pt x="1126" y="367"/>
                    </a:lnTo>
                    <a:lnTo>
                      <a:pt x="1088" y="328"/>
                    </a:lnTo>
                    <a:lnTo>
                      <a:pt x="1045" y="294"/>
                    </a:lnTo>
                    <a:lnTo>
                      <a:pt x="999" y="264"/>
                    </a:lnTo>
                    <a:lnTo>
                      <a:pt x="950" y="238"/>
                    </a:lnTo>
                    <a:lnTo>
                      <a:pt x="897" y="218"/>
                    </a:lnTo>
                    <a:lnTo>
                      <a:pt x="843" y="202"/>
                    </a:lnTo>
                    <a:lnTo>
                      <a:pt x="786" y="193"/>
                    </a:lnTo>
                    <a:lnTo>
                      <a:pt x="727" y="190"/>
                    </a:lnTo>
                    <a:close/>
                    <a:moveTo>
                      <a:pt x="727" y="0"/>
                    </a:moveTo>
                    <a:lnTo>
                      <a:pt x="794" y="3"/>
                    </a:lnTo>
                    <a:lnTo>
                      <a:pt x="859" y="12"/>
                    </a:lnTo>
                    <a:lnTo>
                      <a:pt x="921" y="26"/>
                    </a:lnTo>
                    <a:lnTo>
                      <a:pt x="981" y="46"/>
                    </a:lnTo>
                    <a:lnTo>
                      <a:pt x="1039" y="70"/>
                    </a:lnTo>
                    <a:lnTo>
                      <a:pt x="1094" y="99"/>
                    </a:lnTo>
                    <a:lnTo>
                      <a:pt x="1147" y="133"/>
                    </a:lnTo>
                    <a:lnTo>
                      <a:pt x="1196" y="171"/>
                    </a:lnTo>
                    <a:lnTo>
                      <a:pt x="1242" y="213"/>
                    </a:lnTo>
                    <a:lnTo>
                      <a:pt x="1284" y="259"/>
                    </a:lnTo>
                    <a:lnTo>
                      <a:pt x="1321" y="308"/>
                    </a:lnTo>
                    <a:lnTo>
                      <a:pt x="1355" y="360"/>
                    </a:lnTo>
                    <a:lnTo>
                      <a:pt x="1385" y="416"/>
                    </a:lnTo>
                    <a:lnTo>
                      <a:pt x="1409" y="474"/>
                    </a:lnTo>
                    <a:lnTo>
                      <a:pt x="1429" y="534"/>
                    </a:lnTo>
                    <a:lnTo>
                      <a:pt x="1443" y="597"/>
                    </a:lnTo>
                    <a:lnTo>
                      <a:pt x="1451" y="661"/>
                    </a:lnTo>
                    <a:lnTo>
                      <a:pt x="1455" y="728"/>
                    </a:lnTo>
                    <a:lnTo>
                      <a:pt x="1451" y="793"/>
                    </a:lnTo>
                    <a:lnTo>
                      <a:pt x="1443" y="858"/>
                    </a:lnTo>
                    <a:lnTo>
                      <a:pt x="1429" y="920"/>
                    </a:lnTo>
                    <a:lnTo>
                      <a:pt x="1409" y="981"/>
                    </a:lnTo>
                    <a:lnTo>
                      <a:pt x="1385" y="1039"/>
                    </a:lnTo>
                    <a:lnTo>
                      <a:pt x="1355" y="1095"/>
                    </a:lnTo>
                    <a:lnTo>
                      <a:pt x="1321" y="1147"/>
                    </a:lnTo>
                    <a:lnTo>
                      <a:pt x="1284" y="1196"/>
                    </a:lnTo>
                    <a:lnTo>
                      <a:pt x="1242" y="1242"/>
                    </a:lnTo>
                    <a:lnTo>
                      <a:pt x="1196" y="1284"/>
                    </a:lnTo>
                    <a:lnTo>
                      <a:pt x="1147" y="1322"/>
                    </a:lnTo>
                    <a:lnTo>
                      <a:pt x="1094" y="1356"/>
                    </a:lnTo>
                    <a:lnTo>
                      <a:pt x="1039" y="1384"/>
                    </a:lnTo>
                    <a:lnTo>
                      <a:pt x="981" y="1409"/>
                    </a:lnTo>
                    <a:lnTo>
                      <a:pt x="921" y="1428"/>
                    </a:lnTo>
                    <a:lnTo>
                      <a:pt x="859" y="1443"/>
                    </a:lnTo>
                    <a:lnTo>
                      <a:pt x="794" y="1452"/>
                    </a:lnTo>
                    <a:lnTo>
                      <a:pt x="727" y="1455"/>
                    </a:lnTo>
                    <a:lnTo>
                      <a:pt x="662" y="1452"/>
                    </a:lnTo>
                    <a:lnTo>
                      <a:pt x="597" y="1443"/>
                    </a:lnTo>
                    <a:lnTo>
                      <a:pt x="535" y="1428"/>
                    </a:lnTo>
                    <a:lnTo>
                      <a:pt x="475" y="1409"/>
                    </a:lnTo>
                    <a:lnTo>
                      <a:pt x="416" y="1384"/>
                    </a:lnTo>
                    <a:lnTo>
                      <a:pt x="361" y="1356"/>
                    </a:lnTo>
                    <a:lnTo>
                      <a:pt x="309" y="1322"/>
                    </a:lnTo>
                    <a:lnTo>
                      <a:pt x="260" y="1284"/>
                    </a:lnTo>
                    <a:lnTo>
                      <a:pt x="213" y="1242"/>
                    </a:lnTo>
                    <a:lnTo>
                      <a:pt x="171" y="1196"/>
                    </a:lnTo>
                    <a:lnTo>
                      <a:pt x="134" y="1147"/>
                    </a:lnTo>
                    <a:lnTo>
                      <a:pt x="100" y="1095"/>
                    </a:lnTo>
                    <a:lnTo>
                      <a:pt x="70" y="1039"/>
                    </a:lnTo>
                    <a:lnTo>
                      <a:pt x="46" y="981"/>
                    </a:lnTo>
                    <a:lnTo>
                      <a:pt x="26" y="920"/>
                    </a:lnTo>
                    <a:lnTo>
                      <a:pt x="12" y="858"/>
                    </a:lnTo>
                    <a:lnTo>
                      <a:pt x="4" y="793"/>
                    </a:lnTo>
                    <a:lnTo>
                      <a:pt x="0" y="728"/>
                    </a:lnTo>
                    <a:lnTo>
                      <a:pt x="4" y="661"/>
                    </a:lnTo>
                    <a:lnTo>
                      <a:pt x="12" y="597"/>
                    </a:lnTo>
                    <a:lnTo>
                      <a:pt x="26" y="534"/>
                    </a:lnTo>
                    <a:lnTo>
                      <a:pt x="46" y="474"/>
                    </a:lnTo>
                    <a:lnTo>
                      <a:pt x="70" y="416"/>
                    </a:lnTo>
                    <a:lnTo>
                      <a:pt x="100" y="360"/>
                    </a:lnTo>
                    <a:lnTo>
                      <a:pt x="134" y="308"/>
                    </a:lnTo>
                    <a:lnTo>
                      <a:pt x="171" y="259"/>
                    </a:lnTo>
                    <a:lnTo>
                      <a:pt x="213" y="213"/>
                    </a:lnTo>
                    <a:lnTo>
                      <a:pt x="260" y="171"/>
                    </a:lnTo>
                    <a:lnTo>
                      <a:pt x="309" y="133"/>
                    </a:lnTo>
                    <a:lnTo>
                      <a:pt x="361" y="99"/>
                    </a:lnTo>
                    <a:lnTo>
                      <a:pt x="416" y="70"/>
                    </a:lnTo>
                    <a:lnTo>
                      <a:pt x="475" y="46"/>
                    </a:lnTo>
                    <a:lnTo>
                      <a:pt x="535" y="26"/>
                    </a:lnTo>
                    <a:lnTo>
                      <a:pt x="597" y="12"/>
                    </a:lnTo>
                    <a:lnTo>
                      <a:pt x="662" y="3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1422" tIns="25711" rIns="51422" bIns="2571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Freeform 1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0A420B7-1CC6-48D5-95FC-3D6F8ADA2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0815" y="4740358"/>
              <a:ext cx="715512" cy="760510"/>
            </a:xfrm>
            <a:custGeom>
              <a:avLst/>
              <a:gdLst>
                <a:gd name="T0" fmla="*/ 2343 w 3184"/>
                <a:gd name="T1" fmla="*/ 2439 h 3385"/>
                <a:gd name="T2" fmla="*/ 2177 w 3184"/>
                <a:gd name="T3" fmla="*/ 2677 h 3385"/>
                <a:gd name="T4" fmla="*/ 2213 w 3184"/>
                <a:gd name="T5" fmla="*/ 2975 h 3385"/>
                <a:gd name="T6" fmla="*/ 2429 w 3184"/>
                <a:gd name="T7" fmla="*/ 3166 h 3385"/>
                <a:gd name="T8" fmla="*/ 2729 w 3184"/>
                <a:gd name="T9" fmla="*/ 3166 h 3385"/>
                <a:gd name="T10" fmla="*/ 2945 w 3184"/>
                <a:gd name="T11" fmla="*/ 2975 h 3385"/>
                <a:gd name="T12" fmla="*/ 2981 w 3184"/>
                <a:gd name="T13" fmla="*/ 2677 h 3385"/>
                <a:gd name="T14" fmla="*/ 2816 w 3184"/>
                <a:gd name="T15" fmla="*/ 2439 h 3385"/>
                <a:gd name="T16" fmla="*/ 604 w 3184"/>
                <a:gd name="T17" fmla="*/ 1277 h 3385"/>
                <a:gd name="T18" fmla="*/ 329 w 3184"/>
                <a:gd name="T19" fmla="*/ 1382 h 3385"/>
                <a:gd name="T20" fmla="*/ 193 w 3184"/>
                <a:gd name="T21" fmla="*/ 1640 h 3385"/>
                <a:gd name="T22" fmla="*/ 264 w 3184"/>
                <a:gd name="T23" fmla="*/ 1929 h 3385"/>
                <a:gd name="T24" fmla="*/ 503 w 3184"/>
                <a:gd name="T25" fmla="*/ 2095 h 3385"/>
                <a:gd name="T26" fmla="*/ 799 w 3184"/>
                <a:gd name="T27" fmla="*/ 2059 h 3385"/>
                <a:gd name="T28" fmla="*/ 991 w 3184"/>
                <a:gd name="T29" fmla="*/ 1842 h 3385"/>
                <a:gd name="T30" fmla="*/ 991 w 3184"/>
                <a:gd name="T31" fmla="*/ 1543 h 3385"/>
                <a:gd name="T32" fmla="*/ 799 w 3184"/>
                <a:gd name="T33" fmla="*/ 1325 h 3385"/>
                <a:gd name="T34" fmla="*/ 2528 w 3184"/>
                <a:gd name="T35" fmla="*/ 194 h 3385"/>
                <a:gd name="T36" fmla="*/ 2270 w 3184"/>
                <a:gd name="T37" fmla="*/ 331 h 3385"/>
                <a:gd name="T38" fmla="*/ 2165 w 3184"/>
                <a:gd name="T39" fmla="*/ 606 h 3385"/>
                <a:gd name="T40" fmla="*/ 2270 w 3184"/>
                <a:gd name="T41" fmla="*/ 882 h 3385"/>
                <a:gd name="T42" fmla="*/ 2528 w 3184"/>
                <a:gd name="T43" fmla="*/ 1018 h 3385"/>
                <a:gd name="T44" fmla="*/ 2816 w 3184"/>
                <a:gd name="T45" fmla="*/ 947 h 3385"/>
                <a:gd name="T46" fmla="*/ 2981 w 3184"/>
                <a:gd name="T47" fmla="*/ 708 h 3385"/>
                <a:gd name="T48" fmla="*/ 2945 w 3184"/>
                <a:gd name="T49" fmla="*/ 411 h 3385"/>
                <a:gd name="T50" fmla="*/ 2729 w 3184"/>
                <a:gd name="T51" fmla="*/ 219 h 3385"/>
                <a:gd name="T52" fmla="*/ 2701 w 3184"/>
                <a:gd name="T53" fmla="*/ 13 h 3385"/>
                <a:gd name="T54" fmla="*/ 3006 w 3184"/>
                <a:gd name="T55" fmla="*/ 177 h 3385"/>
                <a:gd name="T56" fmla="*/ 3170 w 3184"/>
                <a:gd name="T57" fmla="*/ 483 h 3385"/>
                <a:gd name="T58" fmla="*/ 3134 w 3184"/>
                <a:gd name="T59" fmla="*/ 841 h 3385"/>
                <a:gd name="T60" fmla="*/ 2915 w 3184"/>
                <a:gd name="T61" fmla="*/ 1107 h 3385"/>
                <a:gd name="T62" fmla="*/ 2578 w 3184"/>
                <a:gd name="T63" fmla="*/ 1211 h 3385"/>
                <a:gd name="T64" fmla="*/ 2260 w 3184"/>
                <a:gd name="T65" fmla="*/ 1119 h 3385"/>
                <a:gd name="T66" fmla="*/ 1187 w 3184"/>
                <a:gd name="T67" fmla="*/ 1539 h 3385"/>
                <a:gd name="T68" fmla="*/ 1187 w 3184"/>
                <a:gd name="T69" fmla="*/ 1843 h 3385"/>
                <a:gd name="T70" fmla="*/ 2262 w 3184"/>
                <a:gd name="T71" fmla="*/ 2266 h 3385"/>
                <a:gd name="T72" fmla="*/ 2579 w 3184"/>
                <a:gd name="T73" fmla="*/ 2175 h 3385"/>
                <a:gd name="T74" fmla="*/ 2918 w 3184"/>
                <a:gd name="T75" fmla="*/ 2278 h 3385"/>
                <a:gd name="T76" fmla="*/ 3137 w 3184"/>
                <a:gd name="T77" fmla="*/ 2545 h 3385"/>
                <a:gd name="T78" fmla="*/ 3171 w 3184"/>
                <a:gd name="T79" fmla="*/ 2902 h 3385"/>
                <a:gd name="T80" fmla="*/ 3007 w 3184"/>
                <a:gd name="T81" fmla="*/ 3208 h 3385"/>
                <a:gd name="T82" fmla="*/ 2702 w 3184"/>
                <a:gd name="T83" fmla="*/ 3373 h 3385"/>
                <a:gd name="T84" fmla="*/ 2345 w 3184"/>
                <a:gd name="T85" fmla="*/ 3337 h 3385"/>
                <a:gd name="T86" fmla="*/ 2080 w 3184"/>
                <a:gd name="T87" fmla="*/ 3118 h 3385"/>
                <a:gd name="T88" fmla="*/ 1976 w 3184"/>
                <a:gd name="T89" fmla="*/ 2780 h 3385"/>
                <a:gd name="T90" fmla="*/ 1050 w 3184"/>
                <a:gd name="T91" fmla="*/ 2101 h 3385"/>
                <a:gd name="T92" fmla="*/ 773 w 3184"/>
                <a:gd name="T93" fmla="*/ 2273 h 3385"/>
                <a:gd name="T94" fmla="*/ 426 w 3184"/>
                <a:gd name="T95" fmla="*/ 2270 h 3385"/>
                <a:gd name="T96" fmla="*/ 139 w 3184"/>
                <a:gd name="T97" fmla="*/ 2077 h 3385"/>
                <a:gd name="T98" fmla="*/ 3 w 3184"/>
                <a:gd name="T99" fmla="*/ 1754 h 3385"/>
                <a:gd name="T100" fmla="*/ 73 w 3184"/>
                <a:gd name="T101" fmla="*/ 1403 h 3385"/>
                <a:gd name="T102" fmla="*/ 317 w 3184"/>
                <a:gd name="T103" fmla="*/ 1160 h 3385"/>
                <a:gd name="T104" fmla="*/ 662 w 3184"/>
                <a:gd name="T105" fmla="*/ 1089 h 3385"/>
                <a:gd name="T106" fmla="*/ 967 w 3184"/>
                <a:gd name="T107" fmla="*/ 1210 h 3385"/>
                <a:gd name="T108" fmla="*/ 1984 w 3184"/>
                <a:gd name="T109" fmla="*/ 709 h 3385"/>
                <a:gd name="T110" fmla="*/ 2022 w 3184"/>
                <a:gd name="T111" fmla="*/ 370 h 3385"/>
                <a:gd name="T112" fmla="*/ 2241 w 3184"/>
                <a:gd name="T113" fmla="*/ 104 h 3385"/>
                <a:gd name="T114" fmla="*/ 2578 w 3184"/>
                <a:gd name="T115" fmla="*/ 0 h 3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84" h="3385">
                  <a:moveTo>
                    <a:pt x="2579" y="2364"/>
                  </a:moveTo>
                  <a:lnTo>
                    <a:pt x="2528" y="2367"/>
                  </a:lnTo>
                  <a:lnTo>
                    <a:pt x="2478" y="2377"/>
                  </a:lnTo>
                  <a:lnTo>
                    <a:pt x="2429" y="2392"/>
                  </a:lnTo>
                  <a:lnTo>
                    <a:pt x="2385" y="2413"/>
                  </a:lnTo>
                  <a:lnTo>
                    <a:pt x="2343" y="2439"/>
                  </a:lnTo>
                  <a:lnTo>
                    <a:pt x="2304" y="2469"/>
                  </a:lnTo>
                  <a:lnTo>
                    <a:pt x="2270" y="2504"/>
                  </a:lnTo>
                  <a:lnTo>
                    <a:pt x="2239" y="2542"/>
                  </a:lnTo>
                  <a:lnTo>
                    <a:pt x="2213" y="2584"/>
                  </a:lnTo>
                  <a:lnTo>
                    <a:pt x="2193" y="2630"/>
                  </a:lnTo>
                  <a:lnTo>
                    <a:pt x="2177" y="2677"/>
                  </a:lnTo>
                  <a:lnTo>
                    <a:pt x="2168" y="2727"/>
                  </a:lnTo>
                  <a:lnTo>
                    <a:pt x="2165" y="2779"/>
                  </a:lnTo>
                  <a:lnTo>
                    <a:pt x="2168" y="2831"/>
                  </a:lnTo>
                  <a:lnTo>
                    <a:pt x="2177" y="2882"/>
                  </a:lnTo>
                  <a:lnTo>
                    <a:pt x="2193" y="2929"/>
                  </a:lnTo>
                  <a:lnTo>
                    <a:pt x="2213" y="2975"/>
                  </a:lnTo>
                  <a:lnTo>
                    <a:pt x="2239" y="3017"/>
                  </a:lnTo>
                  <a:lnTo>
                    <a:pt x="2270" y="3055"/>
                  </a:lnTo>
                  <a:lnTo>
                    <a:pt x="2304" y="3090"/>
                  </a:lnTo>
                  <a:lnTo>
                    <a:pt x="2343" y="3120"/>
                  </a:lnTo>
                  <a:lnTo>
                    <a:pt x="2385" y="3146"/>
                  </a:lnTo>
                  <a:lnTo>
                    <a:pt x="2429" y="3166"/>
                  </a:lnTo>
                  <a:lnTo>
                    <a:pt x="2478" y="3182"/>
                  </a:lnTo>
                  <a:lnTo>
                    <a:pt x="2528" y="3191"/>
                  </a:lnTo>
                  <a:lnTo>
                    <a:pt x="2579" y="3195"/>
                  </a:lnTo>
                  <a:lnTo>
                    <a:pt x="2632" y="3191"/>
                  </a:lnTo>
                  <a:lnTo>
                    <a:pt x="2681" y="3182"/>
                  </a:lnTo>
                  <a:lnTo>
                    <a:pt x="2729" y="3166"/>
                  </a:lnTo>
                  <a:lnTo>
                    <a:pt x="2774" y="3146"/>
                  </a:lnTo>
                  <a:lnTo>
                    <a:pt x="2816" y="3120"/>
                  </a:lnTo>
                  <a:lnTo>
                    <a:pt x="2855" y="3090"/>
                  </a:lnTo>
                  <a:lnTo>
                    <a:pt x="2889" y="3055"/>
                  </a:lnTo>
                  <a:lnTo>
                    <a:pt x="2920" y="3017"/>
                  </a:lnTo>
                  <a:lnTo>
                    <a:pt x="2945" y="2975"/>
                  </a:lnTo>
                  <a:lnTo>
                    <a:pt x="2966" y="2929"/>
                  </a:lnTo>
                  <a:lnTo>
                    <a:pt x="2981" y="2882"/>
                  </a:lnTo>
                  <a:lnTo>
                    <a:pt x="2991" y="2831"/>
                  </a:lnTo>
                  <a:lnTo>
                    <a:pt x="2994" y="2779"/>
                  </a:lnTo>
                  <a:lnTo>
                    <a:pt x="2991" y="2727"/>
                  </a:lnTo>
                  <a:lnTo>
                    <a:pt x="2981" y="2677"/>
                  </a:lnTo>
                  <a:lnTo>
                    <a:pt x="2966" y="2630"/>
                  </a:lnTo>
                  <a:lnTo>
                    <a:pt x="2945" y="2584"/>
                  </a:lnTo>
                  <a:lnTo>
                    <a:pt x="2920" y="2542"/>
                  </a:lnTo>
                  <a:lnTo>
                    <a:pt x="2889" y="2504"/>
                  </a:lnTo>
                  <a:lnTo>
                    <a:pt x="2855" y="2469"/>
                  </a:lnTo>
                  <a:lnTo>
                    <a:pt x="2816" y="2439"/>
                  </a:lnTo>
                  <a:lnTo>
                    <a:pt x="2774" y="2413"/>
                  </a:lnTo>
                  <a:lnTo>
                    <a:pt x="2729" y="2392"/>
                  </a:lnTo>
                  <a:lnTo>
                    <a:pt x="2681" y="2377"/>
                  </a:lnTo>
                  <a:lnTo>
                    <a:pt x="2632" y="2367"/>
                  </a:lnTo>
                  <a:lnTo>
                    <a:pt x="2579" y="2364"/>
                  </a:lnTo>
                  <a:close/>
                  <a:moveTo>
                    <a:pt x="604" y="1277"/>
                  </a:moveTo>
                  <a:lnTo>
                    <a:pt x="553" y="1280"/>
                  </a:lnTo>
                  <a:lnTo>
                    <a:pt x="503" y="1289"/>
                  </a:lnTo>
                  <a:lnTo>
                    <a:pt x="454" y="1305"/>
                  </a:lnTo>
                  <a:lnTo>
                    <a:pt x="410" y="1325"/>
                  </a:lnTo>
                  <a:lnTo>
                    <a:pt x="368" y="1351"/>
                  </a:lnTo>
                  <a:lnTo>
                    <a:pt x="329" y="1382"/>
                  </a:lnTo>
                  <a:lnTo>
                    <a:pt x="295" y="1416"/>
                  </a:lnTo>
                  <a:lnTo>
                    <a:pt x="264" y="1455"/>
                  </a:lnTo>
                  <a:lnTo>
                    <a:pt x="238" y="1497"/>
                  </a:lnTo>
                  <a:lnTo>
                    <a:pt x="218" y="1543"/>
                  </a:lnTo>
                  <a:lnTo>
                    <a:pt x="202" y="1590"/>
                  </a:lnTo>
                  <a:lnTo>
                    <a:pt x="193" y="1640"/>
                  </a:lnTo>
                  <a:lnTo>
                    <a:pt x="190" y="1692"/>
                  </a:lnTo>
                  <a:lnTo>
                    <a:pt x="193" y="1744"/>
                  </a:lnTo>
                  <a:lnTo>
                    <a:pt x="202" y="1794"/>
                  </a:lnTo>
                  <a:lnTo>
                    <a:pt x="218" y="1842"/>
                  </a:lnTo>
                  <a:lnTo>
                    <a:pt x="238" y="1888"/>
                  </a:lnTo>
                  <a:lnTo>
                    <a:pt x="264" y="1929"/>
                  </a:lnTo>
                  <a:lnTo>
                    <a:pt x="295" y="1968"/>
                  </a:lnTo>
                  <a:lnTo>
                    <a:pt x="329" y="2002"/>
                  </a:lnTo>
                  <a:lnTo>
                    <a:pt x="368" y="2033"/>
                  </a:lnTo>
                  <a:lnTo>
                    <a:pt x="410" y="2059"/>
                  </a:lnTo>
                  <a:lnTo>
                    <a:pt x="454" y="2079"/>
                  </a:lnTo>
                  <a:lnTo>
                    <a:pt x="503" y="2095"/>
                  </a:lnTo>
                  <a:lnTo>
                    <a:pt x="553" y="2104"/>
                  </a:lnTo>
                  <a:lnTo>
                    <a:pt x="604" y="2107"/>
                  </a:lnTo>
                  <a:lnTo>
                    <a:pt x="656" y="2104"/>
                  </a:lnTo>
                  <a:lnTo>
                    <a:pt x="706" y="2095"/>
                  </a:lnTo>
                  <a:lnTo>
                    <a:pt x="754" y="2079"/>
                  </a:lnTo>
                  <a:lnTo>
                    <a:pt x="799" y="2059"/>
                  </a:lnTo>
                  <a:lnTo>
                    <a:pt x="841" y="2033"/>
                  </a:lnTo>
                  <a:lnTo>
                    <a:pt x="879" y="2002"/>
                  </a:lnTo>
                  <a:lnTo>
                    <a:pt x="914" y="1968"/>
                  </a:lnTo>
                  <a:lnTo>
                    <a:pt x="945" y="1929"/>
                  </a:lnTo>
                  <a:lnTo>
                    <a:pt x="970" y="1888"/>
                  </a:lnTo>
                  <a:lnTo>
                    <a:pt x="991" y="1842"/>
                  </a:lnTo>
                  <a:lnTo>
                    <a:pt x="1006" y="1794"/>
                  </a:lnTo>
                  <a:lnTo>
                    <a:pt x="1016" y="1744"/>
                  </a:lnTo>
                  <a:lnTo>
                    <a:pt x="1019" y="1692"/>
                  </a:lnTo>
                  <a:lnTo>
                    <a:pt x="1016" y="1640"/>
                  </a:lnTo>
                  <a:lnTo>
                    <a:pt x="1006" y="1590"/>
                  </a:lnTo>
                  <a:lnTo>
                    <a:pt x="991" y="1543"/>
                  </a:lnTo>
                  <a:lnTo>
                    <a:pt x="970" y="1497"/>
                  </a:lnTo>
                  <a:lnTo>
                    <a:pt x="945" y="1455"/>
                  </a:lnTo>
                  <a:lnTo>
                    <a:pt x="914" y="1416"/>
                  </a:lnTo>
                  <a:lnTo>
                    <a:pt x="880" y="1382"/>
                  </a:lnTo>
                  <a:lnTo>
                    <a:pt x="841" y="1351"/>
                  </a:lnTo>
                  <a:lnTo>
                    <a:pt x="799" y="1325"/>
                  </a:lnTo>
                  <a:lnTo>
                    <a:pt x="755" y="1305"/>
                  </a:lnTo>
                  <a:lnTo>
                    <a:pt x="706" y="1289"/>
                  </a:lnTo>
                  <a:lnTo>
                    <a:pt x="657" y="1280"/>
                  </a:lnTo>
                  <a:lnTo>
                    <a:pt x="604" y="1277"/>
                  </a:lnTo>
                  <a:close/>
                  <a:moveTo>
                    <a:pt x="2579" y="191"/>
                  </a:moveTo>
                  <a:lnTo>
                    <a:pt x="2528" y="194"/>
                  </a:lnTo>
                  <a:lnTo>
                    <a:pt x="2478" y="203"/>
                  </a:lnTo>
                  <a:lnTo>
                    <a:pt x="2430" y="219"/>
                  </a:lnTo>
                  <a:lnTo>
                    <a:pt x="2385" y="239"/>
                  </a:lnTo>
                  <a:lnTo>
                    <a:pt x="2343" y="265"/>
                  </a:lnTo>
                  <a:lnTo>
                    <a:pt x="2305" y="296"/>
                  </a:lnTo>
                  <a:lnTo>
                    <a:pt x="2270" y="331"/>
                  </a:lnTo>
                  <a:lnTo>
                    <a:pt x="2239" y="369"/>
                  </a:lnTo>
                  <a:lnTo>
                    <a:pt x="2213" y="411"/>
                  </a:lnTo>
                  <a:lnTo>
                    <a:pt x="2193" y="457"/>
                  </a:lnTo>
                  <a:lnTo>
                    <a:pt x="2177" y="504"/>
                  </a:lnTo>
                  <a:lnTo>
                    <a:pt x="2168" y="554"/>
                  </a:lnTo>
                  <a:lnTo>
                    <a:pt x="2165" y="606"/>
                  </a:lnTo>
                  <a:lnTo>
                    <a:pt x="2168" y="659"/>
                  </a:lnTo>
                  <a:lnTo>
                    <a:pt x="2177" y="708"/>
                  </a:lnTo>
                  <a:lnTo>
                    <a:pt x="2193" y="756"/>
                  </a:lnTo>
                  <a:lnTo>
                    <a:pt x="2213" y="802"/>
                  </a:lnTo>
                  <a:lnTo>
                    <a:pt x="2239" y="843"/>
                  </a:lnTo>
                  <a:lnTo>
                    <a:pt x="2270" y="882"/>
                  </a:lnTo>
                  <a:lnTo>
                    <a:pt x="2304" y="916"/>
                  </a:lnTo>
                  <a:lnTo>
                    <a:pt x="2343" y="947"/>
                  </a:lnTo>
                  <a:lnTo>
                    <a:pt x="2385" y="973"/>
                  </a:lnTo>
                  <a:lnTo>
                    <a:pt x="2429" y="993"/>
                  </a:lnTo>
                  <a:lnTo>
                    <a:pt x="2478" y="1009"/>
                  </a:lnTo>
                  <a:lnTo>
                    <a:pt x="2528" y="1018"/>
                  </a:lnTo>
                  <a:lnTo>
                    <a:pt x="2579" y="1021"/>
                  </a:lnTo>
                  <a:lnTo>
                    <a:pt x="2632" y="1018"/>
                  </a:lnTo>
                  <a:lnTo>
                    <a:pt x="2681" y="1009"/>
                  </a:lnTo>
                  <a:lnTo>
                    <a:pt x="2729" y="993"/>
                  </a:lnTo>
                  <a:lnTo>
                    <a:pt x="2774" y="973"/>
                  </a:lnTo>
                  <a:lnTo>
                    <a:pt x="2816" y="947"/>
                  </a:lnTo>
                  <a:lnTo>
                    <a:pt x="2855" y="916"/>
                  </a:lnTo>
                  <a:lnTo>
                    <a:pt x="2889" y="882"/>
                  </a:lnTo>
                  <a:lnTo>
                    <a:pt x="2920" y="843"/>
                  </a:lnTo>
                  <a:lnTo>
                    <a:pt x="2945" y="802"/>
                  </a:lnTo>
                  <a:lnTo>
                    <a:pt x="2966" y="756"/>
                  </a:lnTo>
                  <a:lnTo>
                    <a:pt x="2981" y="708"/>
                  </a:lnTo>
                  <a:lnTo>
                    <a:pt x="2991" y="659"/>
                  </a:lnTo>
                  <a:lnTo>
                    <a:pt x="2994" y="606"/>
                  </a:lnTo>
                  <a:lnTo>
                    <a:pt x="2991" y="554"/>
                  </a:lnTo>
                  <a:lnTo>
                    <a:pt x="2981" y="504"/>
                  </a:lnTo>
                  <a:lnTo>
                    <a:pt x="2966" y="457"/>
                  </a:lnTo>
                  <a:lnTo>
                    <a:pt x="2945" y="411"/>
                  </a:lnTo>
                  <a:lnTo>
                    <a:pt x="2920" y="369"/>
                  </a:lnTo>
                  <a:lnTo>
                    <a:pt x="2889" y="331"/>
                  </a:lnTo>
                  <a:lnTo>
                    <a:pt x="2855" y="296"/>
                  </a:lnTo>
                  <a:lnTo>
                    <a:pt x="2816" y="265"/>
                  </a:lnTo>
                  <a:lnTo>
                    <a:pt x="2774" y="239"/>
                  </a:lnTo>
                  <a:lnTo>
                    <a:pt x="2729" y="219"/>
                  </a:lnTo>
                  <a:lnTo>
                    <a:pt x="2681" y="203"/>
                  </a:lnTo>
                  <a:lnTo>
                    <a:pt x="2632" y="194"/>
                  </a:lnTo>
                  <a:lnTo>
                    <a:pt x="2579" y="191"/>
                  </a:lnTo>
                  <a:close/>
                  <a:moveTo>
                    <a:pt x="2578" y="0"/>
                  </a:moveTo>
                  <a:lnTo>
                    <a:pt x="2640" y="3"/>
                  </a:lnTo>
                  <a:lnTo>
                    <a:pt x="2701" y="13"/>
                  </a:lnTo>
                  <a:lnTo>
                    <a:pt x="2758" y="28"/>
                  </a:lnTo>
                  <a:lnTo>
                    <a:pt x="2814" y="48"/>
                  </a:lnTo>
                  <a:lnTo>
                    <a:pt x="2866" y="73"/>
                  </a:lnTo>
                  <a:lnTo>
                    <a:pt x="2917" y="104"/>
                  </a:lnTo>
                  <a:lnTo>
                    <a:pt x="2963" y="138"/>
                  </a:lnTo>
                  <a:lnTo>
                    <a:pt x="3006" y="177"/>
                  </a:lnTo>
                  <a:lnTo>
                    <a:pt x="3045" y="221"/>
                  </a:lnTo>
                  <a:lnTo>
                    <a:pt x="3079" y="267"/>
                  </a:lnTo>
                  <a:lnTo>
                    <a:pt x="3110" y="318"/>
                  </a:lnTo>
                  <a:lnTo>
                    <a:pt x="3135" y="370"/>
                  </a:lnTo>
                  <a:lnTo>
                    <a:pt x="3155" y="426"/>
                  </a:lnTo>
                  <a:lnTo>
                    <a:pt x="3170" y="483"/>
                  </a:lnTo>
                  <a:lnTo>
                    <a:pt x="3180" y="543"/>
                  </a:lnTo>
                  <a:lnTo>
                    <a:pt x="3183" y="605"/>
                  </a:lnTo>
                  <a:lnTo>
                    <a:pt x="3180" y="667"/>
                  </a:lnTo>
                  <a:lnTo>
                    <a:pt x="3170" y="728"/>
                  </a:lnTo>
                  <a:lnTo>
                    <a:pt x="3155" y="785"/>
                  </a:lnTo>
                  <a:lnTo>
                    <a:pt x="3134" y="841"/>
                  </a:lnTo>
                  <a:lnTo>
                    <a:pt x="3110" y="893"/>
                  </a:lnTo>
                  <a:lnTo>
                    <a:pt x="3079" y="944"/>
                  </a:lnTo>
                  <a:lnTo>
                    <a:pt x="3044" y="990"/>
                  </a:lnTo>
                  <a:lnTo>
                    <a:pt x="3005" y="1034"/>
                  </a:lnTo>
                  <a:lnTo>
                    <a:pt x="2963" y="1073"/>
                  </a:lnTo>
                  <a:lnTo>
                    <a:pt x="2915" y="1107"/>
                  </a:lnTo>
                  <a:lnTo>
                    <a:pt x="2866" y="1138"/>
                  </a:lnTo>
                  <a:lnTo>
                    <a:pt x="2814" y="1163"/>
                  </a:lnTo>
                  <a:lnTo>
                    <a:pt x="2758" y="1183"/>
                  </a:lnTo>
                  <a:lnTo>
                    <a:pt x="2700" y="1198"/>
                  </a:lnTo>
                  <a:lnTo>
                    <a:pt x="2640" y="1208"/>
                  </a:lnTo>
                  <a:lnTo>
                    <a:pt x="2578" y="1211"/>
                  </a:lnTo>
                  <a:lnTo>
                    <a:pt x="2521" y="1208"/>
                  </a:lnTo>
                  <a:lnTo>
                    <a:pt x="2464" y="1199"/>
                  </a:lnTo>
                  <a:lnTo>
                    <a:pt x="2410" y="1186"/>
                  </a:lnTo>
                  <a:lnTo>
                    <a:pt x="2357" y="1169"/>
                  </a:lnTo>
                  <a:lnTo>
                    <a:pt x="2307" y="1146"/>
                  </a:lnTo>
                  <a:lnTo>
                    <a:pt x="2260" y="1119"/>
                  </a:lnTo>
                  <a:lnTo>
                    <a:pt x="2215" y="1088"/>
                  </a:lnTo>
                  <a:lnTo>
                    <a:pt x="2173" y="1053"/>
                  </a:lnTo>
                  <a:lnTo>
                    <a:pt x="2134" y="1015"/>
                  </a:lnTo>
                  <a:lnTo>
                    <a:pt x="2099" y="973"/>
                  </a:lnTo>
                  <a:lnTo>
                    <a:pt x="1173" y="1492"/>
                  </a:lnTo>
                  <a:lnTo>
                    <a:pt x="1187" y="1539"/>
                  </a:lnTo>
                  <a:lnTo>
                    <a:pt x="1199" y="1589"/>
                  </a:lnTo>
                  <a:lnTo>
                    <a:pt x="1205" y="1640"/>
                  </a:lnTo>
                  <a:lnTo>
                    <a:pt x="1207" y="1692"/>
                  </a:lnTo>
                  <a:lnTo>
                    <a:pt x="1205" y="1743"/>
                  </a:lnTo>
                  <a:lnTo>
                    <a:pt x="1199" y="1795"/>
                  </a:lnTo>
                  <a:lnTo>
                    <a:pt x="1187" y="1843"/>
                  </a:lnTo>
                  <a:lnTo>
                    <a:pt x="1173" y="1892"/>
                  </a:lnTo>
                  <a:lnTo>
                    <a:pt x="2101" y="2411"/>
                  </a:lnTo>
                  <a:lnTo>
                    <a:pt x="2136" y="2370"/>
                  </a:lnTo>
                  <a:lnTo>
                    <a:pt x="2174" y="2332"/>
                  </a:lnTo>
                  <a:lnTo>
                    <a:pt x="2216" y="2297"/>
                  </a:lnTo>
                  <a:lnTo>
                    <a:pt x="2262" y="2266"/>
                  </a:lnTo>
                  <a:lnTo>
                    <a:pt x="2309" y="2239"/>
                  </a:lnTo>
                  <a:lnTo>
                    <a:pt x="2359" y="2216"/>
                  </a:lnTo>
                  <a:lnTo>
                    <a:pt x="2412" y="2199"/>
                  </a:lnTo>
                  <a:lnTo>
                    <a:pt x="2465" y="2185"/>
                  </a:lnTo>
                  <a:lnTo>
                    <a:pt x="2522" y="2177"/>
                  </a:lnTo>
                  <a:lnTo>
                    <a:pt x="2579" y="2175"/>
                  </a:lnTo>
                  <a:lnTo>
                    <a:pt x="2641" y="2178"/>
                  </a:lnTo>
                  <a:lnTo>
                    <a:pt x="2701" y="2188"/>
                  </a:lnTo>
                  <a:lnTo>
                    <a:pt x="2759" y="2202"/>
                  </a:lnTo>
                  <a:lnTo>
                    <a:pt x="2815" y="2223"/>
                  </a:lnTo>
                  <a:lnTo>
                    <a:pt x="2867" y="2248"/>
                  </a:lnTo>
                  <a:lnTo>
                    <a:pt x="2918" y="2278"/>
                  </a:lnTo>
                  <a:lnTo>
                    <a:pt x="2964" y="2313"/>
                  </a:lnTo>
                  <a:lnTo>
                    <a:pt x="3007" y="2352"/>
                  </a:lnTo>
                  <a:lnTo>
                    <a:pt x="3046" y="2396"/>
                  </a:lnTo>
                  <a:lnTo>
                    <a:pt x="3080" y="2442"/>
                  </a:lnTo>
                  <a:lnTo>
                    <a:pt x="3111" y="2491"/>
                  </a:lnTo>
                  <a:lnTo>
                    <a:pt x="3137" y="2545"/>
                  </a:lnTo>
                  <a:lnTo>
                    <a:pt x="3157" y="2601"/>
                  </a:lnTo>
                  <a:lnTo>
                    <a:pt x="3171" y="2658"/>
                  </a:lnTo>
                  <a:lnTo>
                    <a:pt x="3181" y="2718"/>
                  </a:lnTo>
                  <a:lnTo>
                    <a:pt x="3184" y="2780"/>
                  </a:lnTo>
                  <a:lnTo>
                    <a:pt x="3181" y="2842"/>
                  </a:lnTo>
                  <a:lnTo>
                    <a:pt x="3171" y="2902"/>
                  </a:lnTo>
                  <a:lnTo>
                    <a:pt x="3157" y="2960"/>
                  </a:lnTo>
                  <a:lnTo>
                    <a:pt x="3137" y="3016"/>
                  </a:lnTo>
                  <a:lnTo>
                    <a:pt x="3111" y="3068"/>
                  </a:lnTo>
                  <a:lnTo>
                    <a:pt x="3081" y="3118"/>
                  </a:lnTo>
                  <a:lnTo>
                    <a:pt x="3046" y="3165"/>
                  </a:lnTo>
                  <a:lnTo>
                    <a:pt x="3007" y="3208"/>
                  </a:lnTo>
                  <a:lnTo>
                    <a:pt x="2964" y="3247"/>
                  </a:lnTo>
                  <a:lnTo>
                    <a:pt x="2918" y="3282"/>
                  </a:lnTo>
                  <a:lnTo>
                    <a:pt x="2868" y="3313"/>
                  </a:lnTo>
                  <a:lnTo>
                    <a:pt x="2815" y="3337"/>
                  </a:lnTo>
                  <a:lnTo>
                    <a:pt x="2759" y="3358"/>
                  </a:lnTo>
                  <a:lnTo>
                    <a:pt x="2702" y="3373"/>
                  </a:lnTo>
                  <a:lnTo>
                    <a:pt x="2642" y="3382"/>
                  </a:lnTo>
                  <a:lnTo>
                    <a:pt x="2580" y="3385"/>
                  </a:lnTo>
                  <a:lnTo>
                    <a:pt x="2519" y="3382"/>
                  </a:lnTo>
                  <a:lnTo>
                    <a:pt x="2458" y="3373"/>
                  </a:lnTo>
                  <a:lnTo>
                    <a:pt x="2400" y="3358"/>
                  </a:lnTo>
                  <a:lnTo>
                    <a:pt x="2345" y="3337"/>
                  </a:lnTo>
                  <a:lnTo>
                    <a:pt x="2292" y="3312"/>
                  </a:lnTo>
                  <a:lnTo>
                    <a:pt x="2243" y="3282"/>
                  </a:lnTo>
                  <a:lnTo>
                    <a:pt x="2196" y="3247"/>
                  </a:lnTo>
                  <a:lnTo>
                    <a:pt x="2154" y="3208"/>
                  </a:lnTo>
                  <a:lnTo>
                    <a:pt x="2115" y="3164"/>
                  </a:lnTo>
                  <a:lnTo>
                    <a:pt x="2080" y="3118"/>
                  </a:lnTo>
                  <a:lnTo>
                    <a:pt x="2049" y="3068"/>
                  </a:lnTo>
                  <a:lnTo>
                    <a:pt x="2024" y="3015"/>
                  </a:lnTo>
                  <a:lnTo>
                    <a:pt x="2004" y="2959"/>
                  </a:lnTo>
                  <a:lnTo>
                    <a:pt x="1988" y="2902"/>
                  </a:lnTo>
                  <a:lnTo>
                    <a:pt x="1979" y="2842"/>
                  </a:lnTo>
                  <a:lnTo>
                    <a:pt x="1976" y="2780"/>
                  </a:lnTo>
                  <a:lnTo>
                    <a:pt x="1979" y="2727"/>
                  </a:lnTo>
                  <a:lnTo>
                    <a:pt x="1985" y="2677"/>
                  </a:lnTo>
                  <a:lnTo>
                    <a:pt x="1996" y="2626"/>
                  </a:lnTo>
                  <a:lnTo>
                    <a:pt x="2012" y="2578"/>
                  </a:lnTo>
                  <a:lnTo>
                    <a:pt x="1085" y="2059"/>
                  </a:lnTo>
                  <a:lnTo>
                    <a:pt x="1050" y="2101"/>
                  </a:lnTo>
                  <a:lnTo>
                    <a:pt x="1011" y="2139"/>
                  </a:lnTo>
                  <a:lnTo>
                    <a:pt x="968" y="2174"/>
                  </a:lnTo>
                  <a:lnTo>
                    <a:pt x="924" y="2205"/>
                  </a:lnTo>
                  <a:lnTo>
                    <a:pt x="876" y="2233"/>
                  </a:lnTo>
                  <a:lnTo>
                    <a:pt x="825" y="2256"/>
                  </a:lnTo>
                  <a:lnTo>
                    <a:pt x="773" y="2273"/>
                  </a:lnTo>
                  <a:lnTo>
                    <a:pt x="719" y="2286"/>
                  </a:lnTo>
                  <a:lnTo>
                    <a:pt x="662" y="2295"/>
                  </a:lnTo>
                  <a:lnTo>
                    <a:pt x="604" y="2297"/>
                  </a:lnTo>
                  <a:lnTo>
                    <a:pt x="543" y="2294"/>
                  </a:lnTo>
                  <a:lnTo>
                    <a:pt x="483" y="2285"/>
                  </a:lnTo>
                  <a:lnTo>
                    <a:pt x="426" y="2270"/>
                  </a:lnTo>
                  <a:lnTo>
                    <a:pt x="370" y="2249"/>
                  </a:lnTo>
                  <a:lnTo>
                    <a:pt x="317" y="2225"/>
                  </a:lnTo>
                  <a:lnTo>
                    <a:pt x="267" y="2194"/>
                  </a:lnTo>
                  <a:lnTo>
                    <a:pt x="220" y="2159"/>
                  </a:lnTo>
                  <a:lnTo>
                    <a:pt x="178" y="2120"/>
                  </a:lnTo>
                  <a:lnTo>
                    <a:pt x="139" y="2077"/>
                  </a:lnTo>
                  <a:lnTo>
                    <a:pt x="104" y="2030"/>
                  </a:lnTo>
                  <a:lnTo>
                    <a:pt x="73" y="1980"/>
                  </a:lnTo>
                  <a:lnTo>
                    <a:pt x="47" y="1928"/>
                  </a:lnTo>
                  <a:lnTo>
                    <a:pt x="28" y="1872"/>
                  </a:lnTo>
                  <a:lnTo>
                    <a:pt x="12" y="1814"/>
                  </a:lnTo>
                  <a:lnTo>
                    <a:pt x="3" y="1754"/>
                  </a:lnTo>
                  <a:lnTo>
                    <a:pt x="0" y="1692"/>
                  </a:lnTo>
                  <a:lnTo>
                    <a:pt x="3" y="1630"/>
                  </a:lnTo>
                  <a:lnTo>
                    <a:pt x="12" y="1570"/>
                  </a:lnTo>
                  <a:lnTo>
                    <a:pt x="28" y="1513"/>
                  </a:lnTo>
                  <a:lnTo>
                    <a:pt x="47" y="1457"/>
                  </a:lnTo>
                  <a:lnTo>
                    <a:pt x="73" y="1403"/>
                  </a:lnTo>
                  <a:lnTo>
                    <a:pt x="104" y="1354"/>
                  </a:lnTo>
                  <a:lnTo>
                    <a:pt x="139" y="1308"/>
                  </a:lnTo>
                  <a:lnTo>
                    <a:pt x="177" y="1264"/>
                  </a:lnTo>
                  <a:lnTo>
                    <a:pt x="220" y="1225"/>
                  </a:lnTo>
                  <a:lnTo>
                    <a:pt x="266" y="1190"/>
                  </a:lnTo>
                  <a:lnTo>
                    <a:pt x="317" y="1160"/>
                  </a:lnTo>
                  <a:lnTo>
                    <a:pt x="369" y="1135"/>
                  </a:lnTo>
                  <a:lnTo>
                    <a:pt x="425" y="1114"/>
                  </a:lnTo>
                  <a:lnTo>
                    <a:pt x="482" y="1100"/>
                  </a:lnTo>
                  <a:lnTo>
                    <a:pt x="543" y="1090"/>
                  </a:lnTo>
                  <a:lnTo>
                    <a:pt x="603" y="1087"/>
                  </a:lnTo>
                  <a:lnTo>
                    <a:pt x="662" y="1089"/>
                  </a:lnTo>
                  <a:lnTo>
                    <a:pt x="718" y="1097"/>
                  </a:lnTo>
                  <a:lnTo>
                    <a:pt x="772" y="1111"/>
                  </a:lnTo>
                  <a:lnTo>
                    <a:pt x="825" y="1128"/>
                  </a:lnTo>
                  <a:lnTo>
                    <a:pt x="875" y="1151"/>
                  </a:lnTo>
                  <a:lnTo>
                    <a:pt x="923" y="1178"/>
                  </a:lnTo>
                  <a:lnTo>
                    <a:pt x="967" y="1210"/>
                  </a:lnTo>
                  <a:lnTo>
                    <a:pt x="1010" y="1244"/>
                  </a:lnTo>
                  <a:lnTo>
                    <a:pt x="1048" y="1283"/>
                  </a:lnTo>
                  <a:lnTo>
                    <a:pt x="1082" y="1324"/>
                  </a:lnTo>
                  <a:lnTo>
                    <a:pt x="2009" y="806"/>
                  </a:lnTo>
                  <a:lnTo>
                    <a:pt x="1994" y="758"/>
                  </a:lnTo>
                  <a:lnTo>
                    <a:pt x="1984" y="709"/>
                  </a:lnTo>
                  <a:lnTo>
                    <a:pt x="1977" y="658"/>
                  </a:lnTo>
                  <a:lnTo>
                    <a:pt x="1975" y="605"/>
                  </a:lnTo>
                  <a:lnTo>
                    <a:pt x="1978" y="543"/>
                  </a:lnTo>
                  <a:lnTo>
                    <a:pt x="1987" y="483"/>
                  </a:lnTo>
                  <a:lnTo>
                    <a:pt x="2002" y="426"/>
                  </a:lnTo>
                  <a:lnTo>
                    <a:pt x="2022" y="370"/>
                  </a:lnTo>
                  <a:lnTo>
                    <a:pt x="2048" y="318"/>
                  </a:lnTo>
                  <a:lnTo>
                    <a:pt x="2078" y="267"/>
                  </a:lnTo>
                  <a:lnTo>
                    <a:pt x="2113" y="221"/>
                  </a:lnTo>
                  <a:lnTo>
                    <a:pt x="2152" y="177"/>
                  </a:lnTo>
                  <a:lnTo>
                    <a:pt x="2195" y="138"/>
                  </a:lnTo>
                  <a:lnTo>
                    <a:pt x="2241" y="104"/>
                  </a:lnTo>
                  <a:lnTo>
                    <a:pt x="2291" y="73"/>
                  </a:lnTo>
                  <a:lnTo>
                    <a:pt x="2344" y="48"/>
                  </a:lnTo>
                  <a:lnTo>
                    <a:pt x="2399" y="28"/>
                  </a:lnTo>
                  <a:lnTo>
                    <a:pt x="2457" y="13"/>
                  </a:lnTo>
                  <a:lnTo>
                    <a:pt x="2517" y="3"/>
                  </a:lnTo>
                  <a:lnTo>
                    <a:pt x="257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22" tIns="25711" rIns="51422" bIns="2571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1E28857-01A8-4E13-B6BA-DDB623FC62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8567" y="2720288"/>
              <a:ext cx="717760" cy="769510"/>
            </a:xfrm>
            <a:custGeom>
              <a:avLst/>
              <a:gdLst>
                <a:gd name="T0" fmla="*/ 2558 w 3187"/>
                <a:gd name="T1" fmla="*/ 2917 h 3426"/>
                <a:gd name="T2" fmla="*/ 2525 w 3187"/>
                <a:gd name="T3" fmla="*/ 3108 h 3426"/>
                <a:gd name="T4" fmla="*/ 2672 w 3187"/>
                <a:gd name="T5" fmla="*/ 3232 h 3426"/>
                <a:gd name="T6" fmla="*/ 2855 w 3187"/>
                <a:gd name="T7" fmla="*/ 3166 h 3426"/>
                <a:gd name="T8" fmla="*/ 2888 w 3187"/>
                <a:gd name="T9" fmla="*/ 2973 h 3426"/>
                <a:gd name="T10" fmla="*/ 2741 w 3187"/>
                <a:gd name="T11" fmla="*/ 2850 h 3426"/>
                <a:gd name="T12" fmla="*/ 1063 w 3187"/>
                <a:gd name="T13" fmla="*/ 2893 h 3426"/>
                <a:gd name="T14" fmla="*/ 997 w 3187"/>
                <a:gd name="T15" fmla="*/ 3075 h 3426"/>
                <a:gd name="T16" fmla="*/ 1120 w 3187"/>
                <a:gd name="T17" fmla="*/ 3222 h 3426"/>
                <a:gd name="T18" fmla="*/ 1313 w 3187"/>
                <a:gd name="T19" fmla="*/ 3189 h 3426"/>
                <a:gd name="T20" fmla="*/ 1378 w 3187"/>
                <a:gd name="T21" fmla="*/ 3006 h 3426"/>
                <a:gd name="T22" fmla="*/ 1255 w 3187"/>
                <a:gd name="T23" fmla="*/ 2860 h 3426"/>
                <a:gd name="T24" fmla="*/ 722 w 3187"/>
                <a:gd name="T25" fmla="*/ 1936 h 3426"/>
                <a:gd name="T26" fmla="*/ 872 w 3187"/>
                <a:gd name="T27" fmla="*/ 2062 h 3426"/>
                <a:gd name="T28" fmla="*/ 2926 w 3187"/>
                <a:gd name="T29" fmla="*/ 2018 h 3426"/>
                <a:gd name="T30" fmla="*/ 2997 w 3187"/>
                <a:gd name="T31" fmla="*/ 1154 h 3426"/>
                <a:gd name="T32" fmla="*/ 656 w 3187"/>
                <a:gd name="T33" fmla="*/ 229 h 3426"/>
                <a:gd name="T34" fmla="*/ 668 w 3187"/>
                <a:gd name="T35" fmla="*/ 236 h 3426"/>
                <a:gd name="T36" fmla="*/ 680 w 3187"/>
                <a:gd name="T37" fmla="*/ 245 h 3426"/>
                <a:gd name="T38" fmla="*/ 694 w 3187"/>
                <a:gd name="T39" fmla="*/ 263 h 3426"/>
                <a:gd name="T40" fmla="*/ 700 w 3187"/>
                <a:gd name="T41" fmla="*/ 272 h 3426"/>
                <a:gd name="T42" fmla="*/ 704 w 3187"/>
                <a:gd name="T43" fmla="*/ 281 h 3426"/>
                <a:gd name="T44" fmla="*/ 707 w 3187"/>
                <a:gd name="T45" fmla="*/ 294 h 3426"/>
                <a:gd name="T46" fmla="*/ 710 w 3187"/>
                <a:gd name="T47" fmla="*/ 308 h 3426"/>
                <a:gd name="T48" fmla="*/ 3109 w 3187"/>
                <a:gd name="T49" fmla="*/ 979 h 3426"/>
                <a:gd name="T50" fmla="*/ 3119 w 3187"/>
                <a:gd name="T51" fmla="*/ 981 h 3426"/>
                <a:gd name="T52" fmla="*/ 3139 w 3187"/>
                <a:gd name="T53" fmla="*/ 990 h 3426"/>
                <a:gd name="T54" fmla="*/ 3151 w 3187"/>
                <a:gd name="T55" fmla="*/ 998 h 3426"/>
                <a:gd name="T56" fmla="*/ 3161 w 3187"/>
                <a:gd name="T57" fmla="*/ 1005 h 3426"/>
                <a:gd name="T58" fmla="*/ 3166 w 3187"/>
                <a:gd name="T59" fmla="*/ 1012 h 3426"/>
                <a:gd name="T60" fmla="*/ 3172 w 3187"/>
                <a:gd name="T61" fmla="*/ 1022 h 3426"/>
                <a:gd name="T62" fmla="*/ 3180 w 3187"/>
                <a:gd name="T63" fmla="*/ 1035 h 3426"/>
                <a:gd name="T64" fmla="*/ 3185 w 3187"/>
                <a:gd name="T65" fmla="*/ 1049 h 3426"/>
                <a:gd name="T66" fmla="*/ 3187 w 3187"/>
                <a:gd name="T67" fmla="*/ 1060 h 3426"/>
                <a:gd name="T68" fmla="*/ 3161 w 3187"/>
                <a:gd name="T69" fmla="*/ 2007 h 3426"/>
                <a:gd name="T70" fmla="*/ 2981 w 3187"/>
                <a:gd name="T71" fmla="*/ 2210 h 3426"/>
                <a:gd name="T72" fmla="*/ 865 w 3187"/>
                <a:gd name="T73" fmla="*/ 2253 h 3426"/>
                <a:gd name="T74" fmla="*/ 712 w 3187"/>
                <a:gd name="T75" fmla="*/ 2495 h 3426"/>
                <a:gd name="T76" fmla="*/ 838 w 3187"/>
                <a:gd name="T77" fmla="*/ 2646 h 3426"/>
                <a:gd name="T78" fmla="*/ 2844 w 3187"/>
                <a:gd name="T79" fmla="*/ 2683 h 3426"/>
                <a:gd name="T80" fmla="*/ 3045 w 3187"/>
                <a:gd name="T81" fmla="*/ 2862 h 3426"/>
                <a:gd name="T82" fmla="*/ 3078 w 3187"/>
                <a:gd name="T83" fmla="*/ 3136 h 3426"/>
                <a:gd name="T84" fmla="*/ 2925 w 3187"/>
                <a:gd name="T85" fmla="*/ 3356 h 3426"/>
                <a:gd name="T86" fmla="*/ 2657 w 3187"/>
                <a:gd name="T87" fmla="*/ 3423 h 3426"/>
                <a:gd name="T88" fmla="*/ 2418 w 3187"/>
                <a:gd name="T89" fmla="*/ 3296 h 3426"/>
                <a:gd name="T90" fmla="*/ 2321 w 3187"/>
                <a:gd name="T91" fmla="*/ 3042 h 3426"/>
                <a:gd name="T92" fmla="*/ 1518 w 3187"/>
                <a:gd name="T93" fmla="*/ 2848 h 3426"/>
                <a:gd name="T94" fmla="*/ 1568 w 3187"/>
                <a:gd name="T95" fmla="*/ 3090 h 3426"/>
                <a:gd name="T96" fmla="*/ 1442 w 3187"/>
                <a:gd name="T97" fmla="*/ 3328 h 3426"/>
                <a:gd name="T98" fmla="*/ 1187 w 3187"/>
                <a:gd name="T99" fmla="*/ 3426 h 3426"/>
                <a:gd name="T100" fmla="*/ 932 w 3187"/>
                <a:gd name="T101" fmla="*/ 3329 h 3426"/>
                <a:gd name="T102" fmla="*/ 806 w 3187"/>
                <a:gd name="T103" fmla="*/ 3090 h 3426"/>
                <a:gd name="T104" fmla="*/ 858 w 3187"/>
                <a:gd name="T105" fmla="*/ 2845 h 3426"/>
                <a:gd name="T106" fmla="*/ 617 w 3187"/>
                <a:gd name="T107" fmla="*/ 2717 h 3426"/>
                <a:gd name="T108" fmla="*/ 519 w 3187"/>
                <a:gd name="T109" fmla="*/ 2459 h 3426"/>
                <a:gd name="T110" fmla="*/ 3 w 3187"/>
                <a:gd name="T111" fmla="*/ 122 h 3426"/>
                <a:gd name="T112" fmla="*/ 49 w 3187"/>
                <a:gd name="T113" fmla="*/ 12 h 3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87" h="3426">
                  <a:moveTo>
                    <a:pt x="2707" y="2847"/>
                  </a:moveTo>
                  <a:lnTo>
                    <a:pt x="2672" y="2850"/>
                  </a:lnTo>
                  <a:lnTo>
                    <a:pt x="2639" y="2860"/>
                  </a:lnTo>
                  <a:lnTo>
                    <a:pt x="2608" y="2874"/>
                  </a:lnTo>
                  <a:lnTo>
                    <a:pt x="2582" y="2893"/>
                  </a:lnTo>
                  <a:lnTo>
                    <a:pt x="2558" y="2917"/>
                  </a:lnTo>
                  <a:lnTo>
                    <a:pt x="2539" y="2943"/>
                  </a:lnTo>
                  <a:lnTo>
                    <a:pt x="2525" y="2973"/>
                  </a:lnTo>
                  <a:lnTo>
                    <a:pt x="2515" y="3007"/>
                  </a:lnTo>
                  <a:lnTo>
                    <a:pt x="2512" y="3041"/>
                  </a:lnTo>
                  <a:lnTo>
                    <a:pt x="2515" y="3075"/>
                  </a:lnTo>
                  <a:lnTo>
                    <a:pt x="2525" y="3108"/>
                  </a:lnTo>
                  <a:lnTo>
                    <a:pt x="2539" y="3138"/>
                  </a:lnTo>
                  <a:lnTo>
                    <a:pt x="2558" y="3165"/>
                  </a:lnTo>
                  <a:lnTo>
                    <a:pt x="2582" y="3189"/>
                  </a:lnTo>
                  <a:lnTo>
                    <a:pt x="2608" y="3208"/>
                  </a:lnTo>
                  <a:lnTo>
                    <a:pt x="2639" y="3222"/>
                  </a:lnTo>
                  <a:lnTo>
                    <a:pt x="2672" y="3232"/>
                  </a:lnTo>
                  <a:lnTo>
                    <a:pt x="2707" y="3235"/>
                  </a:lnTo>
                  <a:lnTo>
                    <a:pt x="2741" y="3232"/>
                  </a:lnTo>
                  <a:lnTo>
                    <a:pt x="2773" y="3222"/>
                  </a:lnTo>
                  <a:lnTo>
                    <a:pt x="2804" y="3208"/>
                  </a:lnTo>
                  <a:lnTo>
                    <a:pt x="2831" y="3189"/>
                  </a:lnTo>
                  <a:lnTo>
                    <a:pt x="2855" y="3166"/>
                  </a:lnTo>
                  <a:lnTo>
                    <a:pt x="2874" y="3139"/>
                  </a:lnTo>
                  <a:lnTo>
                    <a:pt x="2888" y="3109"/>
                  </a:lnTo>
                  <a:lnTo>
                    <a:pt x="2898" y="3075"/>
                  </a:lnTo>
                  <a:lnTo>
                    <a:pt x="2901" y="3041"/>
                  </a:lnTo>
                  <a:lnTo>
                    <a:pt x="2898" y="3006"/>
                  </a:lnTo>
                  <a:lnTo>
                    <a:pt x="2888" y="2973"/>
                  </a:lnTo>
                  <a:lnTo>
                    <a:pt x="2874" y="2943"/>
                  </a:lnTo>
                  <a:lnTo>
                    <a:pt x="2855" y="2916"/>
                  </a:lnTo>
                  <a:lnTo>
                    <a:pt x="2831" y="2893"/>
                  </a:lnTo>
                  <a:lnTo>
                    <a:pt x="2804" y="2874"/>
                  </a:lnTo>
                  <a:lnTo>
                    <a:pt x="2773" y="2860"/>
                  </a:lnTo>
                  <a:lnTo>
                    <a:pt x="2741" y="2850"/>
                  </a:lnTo>
                  <a:lnTo>
                    <a:pt x="2707" y="2847"/>
                  </a:lnTo>
                  <a:close/>
                  <a:moveTo>
                    <a:pt x="1188" y="2847"/>
                  </a:moveTo>
                  <a:lnTo>
                    <a:pt x="1153" y="2850"/>
                  </a:lnTo>
                  <a:lnTo>
                    <a:pt x="1120" y="2860"/>
                  </a:lnTo>
                  <a:lnTo>
                    <a:pt x="1090" y="2874"/>
                  </a:lnTo>
                  <a:lnTo>
                    <a:pt x="1063" y="2893"/>
                  </a:lnTo>
                  <a:lnTo>
                    <a:pt x="1040" y="2917"/>
                  </a:lnTo>
                  <a:lnTo>
                    <a:pt x="1020" y="2943"/>
                  </a:lnTo>
                  <a:lnTo>
                    <a:pt x="1007" y="2973"/>
                  </a:lnTo>
                  <a:lnTo>
                    <a:pt x="997" y="3007"/>
                  </a:lnTo>
                  <a:lnTo>
                    <a:pt x="994" y="3041"/>
                  </a:lnTo>
                  <a:lnTo>
                    <a:pt x="997" y="3075"/>
                  </a:lnTo>
                  <a:lnTo>
                    <a:pt x="1007" y="3108"/>
                  </a:lnTo>
                  <a:lnTo>
                    <a:pt x="1020" y="3138"/>
                  </a:lnTo>
                  <a:lnTo>
                    <a:pt x="1040" y="3165"/>
                  </a:lnTo>
                  <a:lnTo>
                    <a:pt x="1063" y="3189"/>
                  </a:lnTo>
                  <a:lnTo>
                    <a:pt x="1090" y="3208"/>
                  </a:lnTo>
                  <a:lnTo>
                    <a:pt x="1120" y="3222"/>
                  </a:lnTo>
                  <a:lnTo>
                    <a:pt x="1153" y="3232"/>
                  </a:lnTo>
                  <a:lnTo>
                    <a:pt x="1188" y="3235"/>
                  </a:lnTo>
                  <a:lnTo>
                    <a:pt x="1223" y="3232"/>
                  </a:lnTo>
                  <a:lnTo>
                    <a:pt x="1255" y="3222"/>
                  </a:lnTo>
                  <a:lnTo>
                    <a:pt x="1285" y="3208"/>
                  </a:lnTo>
                  <a:lnTo>
                    <a:pt x="1313" y="3189"/>
                  </a:lnTo>
                  <a:lnTo>
                    <a:pt x="1336" y="3166"/>
                  </a:lnTo>
                  <a:lnTo>
                    <a:pt x="1355" y="3139"/>
                  </a:lnTo>
                  <a:lnTo>
                    <a:pt x="1370" y="3109"/>
                  </a:lnTo>
                  <a:lnTo>
                    <a:pt x="1378" y="3075"/>
                  </a:lnTo>
                  <a:lnTo>
                    <a:pt x="1381" y="3041"/>
                  </a:lnTo>
                  <a:lnTo>
                    <a:pt x="1378" y="3006"/>
                  </a:lnTo>
                  <a:lnTo>
                    <a:pt x="1370" y="2973"/>
                  </a:lnTo>
                  <a:lnTo>
                    <a:pt x="1355" y="2943"/>
                  </a:lnTo>
                  <a:lnTo>
                    <a:pt x="1336" y="2916"/>
                  </a:lnTo>
                  <a:lnTo>
                    <a:pt x="1313" y="2893"/>
                  </a:lnTo>
                  <a:lnTo>
                    <a:pt x="1285" y="2874"/>
                  </a:lnTo>
                  <a:lnTo>
                    <a:pt x="1255" y="2860"/>
                  </a:lnTo>
                  <a:lnTo>
                    <a:pt x="1223" y="2850"/>
                  </a:lnTo>
                  <a:lnTo>
                    <a:pt x="1188" y="2847"/>
                  </a:lnTo>
                  <a:close/>
                  <a:moveTo>
                    <a:pt x="709" y="840"/>
                  </a:moveTo>
                  <a:lnTo>
                    <a:pt x="709" y="1867"/>
                  </a:lnTo>
                  <a:lnTo>
                    <a:pt x="712" y="1903"/>
                  </a:lnTo>
                  <a:lnTo>
                    <a:pt x="722" y="1936"/>
                  </a:lnTo>
                  <a:lnTo>
                    <a:pt x="736" y="1967"/>
                  </a:lnTo>
                  <a:lnTo>
                    <a:pt x="756" y="1994"/>
                  </a:lnTo>
                  <a:lnTo>
                    <a:pt x="780" y="2018"/>
                  </a:lnTo>
                  <a:lnTo>
                    <a:pt x="807" y="2038"/>
                  </a:lnTo>
                  <a:lnTo>
                    <a:pt x="838" y="2053"/>
                  </a:lnTo>
                  <a:lnTo>
                    <a:pt x="872" y="2062"/>
                  </a:lnTo>
                  <a:lnTo>
                    <a:pt x="907" y="2065"/>
                  </a:lnTo>
                  <a:lnTo>
                    <a:pt x="2798" y="2065"/>
                  </a:lnTo>
                  <a:lnTo>
                    <a:pt x="2834" y="2062"/>
                  </a:lnTo>
                  <a:lnTo>
                    <a:pt x="2867" y="2053"/>
                  </a:lnTo>
                  <a:lnTo>
                    <a:pt x="2899" y="2038"/>
                  </a:lnTo>
                  <a:lnTo>
                    <a:pt x="2926" y="2018"/>
                  </a:lnTo>
                  <a:lnTo>
                    <a:pt x="2950" y="1994"/>
                  </a:lnTo>
                  <a:lnTo>
                    <a:pt x="2970" y="1967"/>
                  </a:lnTo>
                  <a:lnTo>
                    <a:pt x="2984" y="1936"/>
                  </a:lnTo>
                  <a:lnTo>
                    <a:pt x="2994" y="1902"/>
                  </a:lnTo>
                  <a:lnTo>
                    <a:pt x="2997" y="1866"/>
                  </a:lnTo>
                  <a:lnTo>
                    <a:pt x="2997" y="1154"/>
                  </a:lnTo>
                  <a:lnTo>
                    <a:pt x="709" y="840"/>
                  </a:lnTo>
                  <a:close/>
                  <a:moveTo>
                    <a:pt x="89" y="0"/>
                  </a:moveTo>
                  <a:lnTo>
                    <a:pt x="111" y="2"/>
                  </a:lnTo>
                  <a:lnTo>
                    <a:pt x="132" y="9"/>
                  </a:lnTo>
                  <a:lnTo>
                    <a:pt x="652" y="226"/>
                  </a:lnTo>
                  <a:lnTo>
                    <a:pt x="656" y="229"/>
                  </a:lnTo>
                  <a:lnTo>
                    <a:pt x="661" y="231"/>
                  </a:lnTo>
                  <a:lnTo>
                    <a:pt x="662" y="232"/>
                  </a:lnTo>
                  <a:lnTo>
                    <a:pt x="663" y="232"/>
                  </a:lnTo>
                  <a:lnTo>
                    <a:pt x="664" y="233"/>
                  </a:lnTo>
                  <a:lnTo>
                    <a:pt x="666" y="234"/>
                  </a:lnTo>
                  <a:lnTo>
                    <a:pt x="668" y="236"/>
                  </a:lnTo>
                  <a:lnTo>
                    <a:pt x="670" y="237"/>
                  </a:lnTo>
                  <a:lnTo>
                    <a:pt x="672" y="239"/>
                  </a:lnTo>
                  <a:lnTo>
                    <a:pt x="674" y="240"/>
                  </a:lnTo>
                  <a:lnTo>
                    <a:pt x="676" y="241"/>
                  </a:lnTo>
                  <a:lnTo>
                    <a:pt x="678" y="243"/>
                  </a:lnTo>
                  <a:lnTo>
                    <a:pt x="680" y="245"/>
                  </a:lnTo>
                  <a:lnTo>
                    <a:pt x="682" y="247"/>
                  </a:lnTo>
                  <a:lnTo>
                    <a:pt x="689" y="254"/>
                  </a:lnTo>
                  <a:lnTo>
                    <a:pt x="690" y="256"/>
                  </a:lnTo>
                  <a:lnTo>
                    <a:pt x="691" y="258"/>
                  </a:lnTo>
                  <a:lnTo>
                    <a:pt x="693" y="262"/>
                  </a:lnTo>
                  <a:lnTo>
                    <a:pt x="694" y="263"/>
                  </a:lnTo>
                  <a:lnTo>
                    <a:pt x="695" y="265"/>
                  </a:lnTo>
                  <a:lnTo>
                    <a:pt x="698" y="267"/>
                  </a:lnTo>
                  <a:lnTo>
                    <a:pt x="699" y="269"/>
                  </a:lnTo>
                  <a:lnTo>
                    <a:pt x="699" y="270"/>
                  </a:lnTo>
                  <a:lnTo>
                    <a:pt x="700" y="271"/>
                  </a:lnTo>
                  <a:lnTo>
                    <a:pt x="700" y="272"/>
                  </a:lnTo>
                  <a:lnTo>
                    <a:pt x="701" y="274"/>
                  </a:lnTo>
                  <a:lnTo>
                    <a:pt x="702" y="275"/>
                  </a:lnTo>
                  <a:lnTo>
                    <a:pt x="703" y="278"/>
                  </a:lnTo>
                  <a:lnTo>
                    <a:pt x="703" y="279"/>
                  </a:lnTo>
                  <a:lnTo>
                    <a:pt x="704" y="280"/>
                  </a:lnTo>
                  <a:lnTo>
                    <a:pt x="704" y="281"/>
                  </a:lnTo>
                  <a:lnTo>
                    <a:pt x="706" y="287"/>
                  </a:lnTo>
                  <a:lnTo>
                    <a:pt x="706" y="288"/>
                  </a:lnTo>
                  <a:lnTo>
                    <a:pt x="706" y="289"/>
                  </a:lnTo>
                  <a:lnTo>
                    <a:pt x="706" y="290"/>
                  </a:lnTo>
                  <a:lnTo>
                    <a:pt x="707" y="292"/>
                  </a:lnTo>
                  <a:lnTo>
                    <a:pt x="707" y="294"/>
                  </a:lnTo>
                  <a:lnTo>
                    <a:pt x="708" y="296"/>
                  </a:lnTo>
                  <a:lnTo>
                    <a:pt x="708" y="299"/>
                  </a:lnTo>
                  <a:lnTo>
                    <a:pt x="708" y="303"/>
                  </a:lnTo>
                  <a:lnTo>
                    <a:pt x="709" y="304"/>
                  </a:lnTo>
                  <a:lnTo>
                    <a:pt x="709" y="305"/>
                  </a:lnTo>
                  <a:lnTo>
                    <a:pt x="710" y="308"/>
                  </a:lnTo>
                  <a:lnTo>
                    <a:pt x="710" y="312"/>
                  </a:lnTo>
                  <a:lnTo>
                    <a:pt x="710" y="315"/>
                  </a:lnTo>
                  <a:lnTo>
                    <a:pt x="710" y="649"/>
                  </a:lnTo>
                  <a:lnTo>
                    <a:pt x="3105" y="979"/>
                  </a:lnTo>
                  <a:lnTo>
                    <a:pt x="3108" y="979"/>
                  </a:lnTo>
                  <a:lnTo>
                    <a:pt x="3109" y="979"/>
                  </a:lnTo>
                  <a:lnTo>
                    <a:pt x="3111" y="979"/>
                  </a:lnTo>
                  <a:lnTo>
                    <a:pt x="3112" y="979"/>
                  </a:lnTo>
                  <a:lnTo>
                    <a:pt x="3114" y="980"/>
                  </a:lnTo>
                  <a:lnTo>
                    <a:pt x="3116" y="980"/>
                  </a:lnTo>
                  <a:lnTo>
                    <a:pt x="3118" y="981"/>
                  </a:lnTo>
                  <a:lnTo>
                    <a:pt x="3119" y="981"/>
                  </a:lnTo>
                  <a:lnTo>
                    <a:pt x="3121" y="981"/>
                  </a:lnTo>
                  <a:lnTo>
                    <a:pt x="3122" y="982"/>
                  </a:lnTo>
                  <a:lnTo>
                    <a:pt x="3124" y="983"/>
                  </a:lnTo>
                  <a:lnTo>
                    <a:pt x="3126" y="983"/>
                  </a:lnTo>
                  <a:lnTo>
                    <a:pt x="3130" y="985"/>
                  </a:lnTo>
                  <a:lnTo>
                    <a:pt x="3139" y="990"/>
                  </a:lnTo>
                  <a:lnTo>
                    <a:pt x="3141" y="992"/>
                  </a:lnTo>
                  <a:lnTo>
                    <a:pt x="3144" y="993"/>
                  </a:lnTo>
                  <a:lnTo>
                    <a:pt x="3145" y="994"/>
                  </a:lnTo>
                  <a:lnTo>
                    <a:pt x="3147" y="995"/>
                  </a:lnTo>
                  <a:lnTo>
                    <a:pt x="3149" y="996"/>
                  </a:lnTo>
                  <a:lnTo>
                    <a:pt x="3151" y="998"/>
                  </a:lnTo>
                  <a:lnTo>
                    <a:pt x="3152" y="999"/>
                  </a:lnTo>
                  <a:lnTo>
                    <a:pt x="3153" y="1000"/>
                  </a:lnTo>
                  <a:lnTo>
                    <a:pt x="3154" y="1001"/>
                  </a:lnTo>
                  <a:lnTo>
                    <a:pt x="3159" y="1004"/>
                  </a:lnTo>
                  <a:lnTo>
                    <a:pt x="3160" y="1005"/>
                  </a:lnTo>
                  <a:lnTo>
                    <a:pt x="3161" y="1005"/>
                  </a:lnTo>
                  <a:lnTo>
                    <a:pt x="3161" y="1007"/>
                  </a:lnTo>
                  <a:lnTo>
                    <a:pt x="3162" y="1008"/>
                  </a:lnTo>
                  <a:lnTo>
                    <a:pt x="3163" y="1009"/>
                  </a:lnTo>
                  <a:lnTo>
                    <a:pt x="3164" y="1010"/>
                  </a:lnTo>
                  <a:lnTo>
                    <a:pt x="3165" y="1011"/>
                  </a:lnTo>
                  <a:lnTo>
                    <a:pt x="3166" y="1012"/>
                  </a:lnTo>
                  <a:lnTo>
                    <a:pt x="3167" y="1013"/>
                  </a:lnTo>
                  <a:lnTo>
                    <a:pt x="3168" y="1016"/>
                  </a:lnTo>
                  <a:lnTo>
                    <a:pt x="3169" y="1017"/>
                  </a:lnTo>
                  <a:lnTo>
                    <a:pt x="3169" y="1018"/>
                  </a:lnTo>
                  <a:lnTo>
                    <a:pt x="3171" y="1020"/>
                  </a:lnTo>
                  <a:lnTo>
                    <a:pt x="3172" y="1022"/>
                  </a:lnTo>
                  <a:lnTo>
                    <a:pt x="3173" y="1023"/>
                  </a:lnTo>
                  <a:lnTo>
                    <a:pt x="3174" y="1025"/>
                  </a:lnTo>
                  <a:lnTo>
                    <a:pt x="3176" y="1029"/>
                  </a:lnTo>
                  <a:lnTo>
                    <a:pt x="3177" y="1031"/>
                  </a:lnTo>
                  <a:lnTo>
                    <a:pt x="3179" y="1033"/>
                  </a:lnTo>
                  <a:lnTo>
                    <a:pt x="3180" y="1035"/>
                  </a:lnTo>
                  <a:lnTo>
                    <a:pt x="3181" y="1037"/>
                  </a:lnTo>
                  <a:lnTo>
                    <a:pt x="3182" y="1040"/>
                  </a:lnTo>
                  <a:lnTo>
                    <a:pt x="3183" y="1042"/>
                  </a:lnTo>
                  <a:lnTo>
                    <a:pt x="3183" y="1044"/>
                  </a:lnTo>
                  <a:lnTo>
                    <a:pt x="3184" y="1046"/>
                  </a:lnTo>
                  <a:lnTo>
                    <a:pt x="3185" y="1049"/>
                  </a:lnTo>
                  <a:lnTo>
                    <a:pt x="3185" y="1051"/>
                  </a:lnTo>
                  <a:lnTo>
                    <a:pt x="3186" y="1053"/>
                  </a:lnTo>
                  <a:lnTo>
                    <a:pt x="3186" y="1055"/>
                  </a:lnTo>
                  <a:lnTo>
                    <a:pt x="3186" y="1057"/>
                  </a:lnTo>
                  <a:lnTo>
                    <a:pt x="3187" y="1058"/>
                  </a:lnTo>
                  <a:lnTo>
                    <a:pt x="3187" y="1060"/>
                  </a:lnTo>
                  <a:lnTo>
                    <a:pt x="3187" y="1062"/>
                  </a:lnTo>
                  <a:lnTo>
                    <a:pt x="3187" y="1065"/>
                  </a:lnTo>
                  <a:lnTo>
                    <a:pt x="3187" y="1867"/>
                  </a:lnTo>
                  <a:lnTo>
                    <a:pt x="3184" y="1915"/>
                  </a:lnTo>
                  <a:lnTo>
                    <a:pt x="3175" y="1962"/>
                  </a:lnTo>
                  <a:lnTo>
                    <a:pt x="3161" y="2007"/>
                  </a:lnTo>
                  <a:lnTo>
                    <a:pt x="3142" y="2050"/>
                  </a:lnTo>
                  <a:lnTo>
                    <a:pt x="3117" y="2088"/>
                  </a:lnTo>
                  <a:lnTo>
                    <a:pt x="3089" y="2125"/>
                  </a:lnTo>
                  <a:lnTo>
                    <a:pt x="3056" y="2157"/>
                  </a:lnTo>
                  <a:lnTo>
                    <a:pt x="3020" y="2185"/>
                  </a:lnTo>
                  <a:lnTo>
                    <a:pt x="2981" y="2210"/>
                  </a:lnTo>
                  <a:lnTo>
                    <a:pt x="2938" y="2229"/>
                  </a:lnTo>
                  <a:lnTo>
                    <a:pt x="2893" y="2244"/>
                  </a:lnTo>
                  <a:lnTo>
                    <a:pt x="2846" y="2252"/>
                  </a:lnTo>
                  <a:lnTo>
                    <a:pt x="2798" y="2255"/>
                  </a:lnTo>
                  <a:lnTo>
                    <a:pt x="907" y="2255"/>
                  </a:lnTo>
                  <a:lnTo>
                    <a:pt x="865" y="2253"/>
                  </a:lnTo>
                  <a:lnTo>
                    <a:pt x="823" y="2247"/>
                  </a:lnTo>
                  <a:lnTo>
                    <a:pt x="783" y="2235"/>
                  </a:lnTo>
                  <a:lnTo>
                    <a:pt x="745" y="2221"/>
                  </a:lnTo>
                  <a:lnTo>
                    <a:pt x="709" y="2202"/>
                  </a:lnTo>
                  <a:lnTo>
                    <a:pt x="709" y="2459"/>
                  </a:lnTo>
                  <a:lnTo>
                    <a:pt x="712" y="2495"/>
                  </a:lnTo>
                  <a:lnTo>
                    <a:pt x="722" y="2528"/>
                  </a:lnTo>
                  <a:lnTo>
                    <a:pt x="736" y="2559"/>
                  </a:lnTo>
                  <a:lnTo>
                    <a:pt x="756" y="2588"/>
                  </a:lnTo>
                  <a:lnTo>
                    <a:pt x="780" y="2612"/>
                  </a:lnTo>
                  <a:lnTo>
                    <a:pt x="807" y="2630"/>
                  </a:lnTo>
                  <a:lnTo>
                    <a:pt x="838" y="2646"/>
                  </a:lnTo>
                  <a:lnTo>
                    <a:pt x="872" y="2655"/>
                  </a:lnTo>
                  <a:lnTo>
                    <a:pt x="907" y="2658"/>
                  </a:lnTo>
                  <a:lnTo>
                    <a:pt x="2705" y="2658"/>
                  </a:lnTo>
                  <a:lnTo>
                    <a:pt x="2754" y="2661"/>
                  </a:lnTo>
                  <a:lnTo>
                    <a:pt x="2801" y="2670"/>
                  </a:lnTo>
                  <a:lnTo>
                    <a:pt x="2844" y="2683"/>
                  </a:lnTo>
                  <a:lnTo>
                    <a:pt x="2886" y="2703"/>
                  </a:lnTo>
                  <a:lnTo>
                    <a:pt x="2925" y="2727"/>
                  </a:lnTo>
                  <a:lnTo>
                    <a:pt x="2960" y="2755"/>
                  </a:lnTo>
                  <a:lnTo>
                    <a:pt x="2993" y="2787"/>
                  </a:lnTo>
                  <a:lnTo>
                    <a:pt x="3021" y="2823"/>
                  </a:lnTo>
                  <a:lnTo>
                    <a:pt x="3045" y="2862"/>
                  </a:lnTo>
                  <a:lnTo>
                    <a:pt x="3064" y="2903"/>
                  </a:lnTo>
                  <a:lnTo>
                    <a:pt x="3078" y="2947"/>
                  </a:lnTo>
                  <a:lnTo>
                    <a:pt x="3087" y="2994"/>
                  </a:lnTo>
                  <a:lnTo>
                    <a:pt x="3090" y="3042"/>
                  </a:lnTo>
                  <a:lnTo>
                    <a:pt x="3087" y="3090"/>
                  </a:lnTo>
                  <a:lnTo>
                    <a:pt x="3078" y="3136"/>
                  </a:lnTo>
                  <a:lnTo>
                    <a:pt x="3064" y="3180"/>
                  </a:lnTo>
                  <a:lnTo>
                    <a:pt x="3045" y="3221"/>
                  </a:lnTo>
                  <a:lnTo>
                    <a:pt x="3021" y="3261"/>
                  </a:lnTo>
                  <a:lnTo>
                    <a:pt x="2993" y="3296"/>
                  </a:lnTo>
                  <a:lnTo>
                    <a:pt x="2960" y="3328"/>
                  </a:lnTo>
                  <a:lnTo>
                    <a:pt x="2925" y="3356"/>
                  </a:lnTo>
                  <a:lnTo>
                    <a:pt x="2886" y="3380"/>
                  </a:lnTo>
                  <a:lnTo>
                    <a:pt x="2844" y="3400"/>
                  </a:lnTo>
                  <a:lnTo>
                    <a:pt x="2801" y="3413"/>
                  </a:lnTo>
                  <a:lnTo>
                    <a:pt x="2754" y="3423"/>
                  </a:lnTo>
                  <a:lnTo>
                    <a:pt x="2705" y="3426"/>
                  </a:lnTo>
                  <a:lnTo>
                    <a:pt x="2657" y="3423"/>
                  </a:lnTo>
                  <a:lnTo>
                    <a:pt x="2612" y="3413"/>
                  </a:lnTo>
                  <a:lnTo>
                    <a:pt x="2568" y="3400"/>
                  </a:lnTo>
                  <a:lnTo>
                    <a:pt x="2526" y="3380"/>
                  </a:lnTo>
                  <a:lnTo>
                    <a:pt x="2486" y="3357"/>
                  </a:lnTo>
                  <a:lnTo>
                    <a:pt x="2451" y="3329"/>
                  </a:lnTo>
                  <a:lnTo>
                    <a:pt x="2418" y="3296"/>
                  </a:lnTo>
                  <a:lnTo>
                    <a:pt x="2390" y="3261"/>
                  </a:lnTo>
                  <a:lnTo>
                    <a:pt x="2367" y="3222"/>
                  </a:lnTo>
                  <a:lnTo>
                    <a:pt x="2347" y="3181"/>
                  </a:lnTo>
                  <a:lnTo>
                    <a:pt x="2334" y="3136"/>
                  </a:lnTo>
                  <a:lnTo>
                    <a:pt x="2324" y="3090"/>
                  </a:lnTo>
                  <a:lnTo>
                    <a:pt x="2321" y="3042"/>
                  </a:lnTo>
                  <a:lnTo>
                    <a:pt x="2323" y="3000"/>
                  </a:lnTo>
                  <a:lnTo>
                    <a:pt x="2331" y="2960"/>
                  </a:lnTo>
                  <a:lnTo>
                    <a:pt x="2341" y="2920"/>
                  </a:lnTo>
                  <a:lnTo>
                    <a:pt x="2356" y="2884"/>
                  </a:lnTo>
                  <a:lnTo>
                    <a:pt x="2374" y="2848"/>
                  </a:lnTo>
                  <a:lnTo>
                    <a:pt x="1518" y="2848"/>
                  </a:lnTo>
                  <a:lnTo>
                    <a:pt x="1537" y="2883"/>
                  </a:lnTo>
                  <a:lnTo>
                    <a:pt x="1552" y="2920"/>
                  </a:lnTo>
                  <a:lnTo>
                    <a:pt x="1562" y="2960"/>
                  </a:lnTo>
                  <a:lnTo>
                    <a:pt x="1569" y="3000"/>
                  </a:lnTo>
                  <a:lnTo>
                    <a:pt x="1572" y="3042"/>
                  </a:lnTo>
                  <a:lnTo>
                    <a:pt x="1568" y="3090"/>
                  </a:lnTo>
                  <a:lnTo>
                    <a:pt x="1560" y="3136"/>
                  </a:lnTo>
                  <a:lnTo>
                    <a:pt x="1545" y="3180"/>
                  </a:lnTo>
                  <a:lnTo>
                    <a:pt x="1527" y="3221"/>
                  </a:lnTo>
                  <a:lnTo>
                    <a:pt x="1503" y="3261"/>
                  </a:lnTo>
                  <a:lnTo>
                    <a:pt x="1474" y="3296"/>
                  </a:lnTo>
                  <a:lnTo>
                    <a:pt x="1442" y="3328"/>
                  </a:lnTo>
                  <a:lnTo>
                    <a:pt x="1407" y="3356"/>
                  </a:lnTo>
                  <a:lnTo>
                    <a:pt x="1368" y="3380"/>
                  </a:lnTo>
                  <a:lnTo>
                    <a:pt x="1326" y="3400"/>
                  </a:lnTo>
                  <a:lnTo>
                    <a:pt x="1281" y="3413"/>
                  </a:lnTo>
                  <a:lnTo>
                    <a:pt x="1235" y="3423"/>
                  </a:lnTo>
                  <a:lnTo>
                    <a:pt x="1187" y="3426"/>
                  </a:lnTo>
                  <a:lnTo>
                    <a:pt x="1139" y="3423"/>
                  </a:lnTo>
                  <a:lnTo>
                    <a:pt x="1092" y="3413"/>
                  </a:lnTo>
                  <a:lnTo>
                    <a:pt x="1048" y="3400"/>
                  </a:lnTo>
                  <a:lnTo>
                    <a:pt x="1007" y="3380"/>
                  </a:lnTo>
                  <a:lnTo>
                    <a:pt x="968" y="3357"/>
                  </a:lnTo>
                  <a:lnTo>
                    <a:pt x="932" y="3329"/>
                  </a:lnTo>
                  <a:lnTo>
                    <a:pt x="900" y="3296"/>
                  </a:lnTo>
                  <a:lnTo>
                    <a:pt x="872" y="3261"/>
                  </a:lnTo>
                  <a:lnTo>
                    <a:pt x="848" y="3222"/>
                  </a:lnTo>
                  <a:lnTo>
                    <a:pt x="829" y="3181"/>
                  </a:lnTo>
                  <a:lnTo>
                    <a:pt x="814" y="3136"/>
                  </a:lnTo>
                  <a:lnTo>
                    <a:pt x="806" y="3090"/>
                  </a:lnTo>
                  <a:lnTo>
                    <a:pt x="803" y="3042"/>
                  </a:lnTo>
                  <a:lnTo>
                    <a:pt x="805" y="2999"/>
                  </a:lnTo>
                  <a:lnTo>
                    <a:pt x="812" y="2958"/>
                  </a:lnTo>
                  <a:lnTo>
                    <a:pt x="824" y="2918"/>
                  </a:lnTo>
                  <a:lnTo>
                    <a:pt x="838" y="2880"/>
                  </a:lnTo>
                  <a:lnTo>
                    <a:pt x="858" y="2845"/>
                  </a:lnTo>
                  <a:lnTo>
                    <a:pt x="811" y="2836"/>
                  </a:lnTo>
                  <a:lnTo>
                    <a:pt x="766" y="2821"/>
                  </a:lnTo>
                  <a:lnTo>
                    <a:pt x="725" y="2801"/>
                  </a:lnTo>
                  <a:lnTo>
                    <a:pt x="685" y="2777"/>
                  </a:lnTo>
                  <a:lnTo>
                    <a:pt x="649" y="2749"/>
                  </a:lnTo>
                  <a:lnTo>
                    <a:pt x="617" y="2717"/>
                  </a:lnTo>
                  <a:lnTo>
                    <a:pt x="588" y="2680"/>
                  </a:lnTo>
                  <a:lnTo>
                    <a:pt x="564" y="2642"/>
                  </a:lnTo>
                  <a:lnTo>
                    <a:pt x="545" y="2599"/>
                  </a:lnTo>
                  <a:lnTo>
                    <a:pt x="530" y="2555"/>
                  </a:lnTo>
                  <a:lnTo>
                    <a:pt x="522" y="2508"/>
                  </a:lnTo>
                  <a:lnTo>
                    <a:pt x="519" y="2459"/>
                  </a:lnTo>
                  <a:lnTo>
                    <a:pt x="519" y="378"/>
                  </a:lnTo>
                  <a:lnTo>
                    <a:pt x="57" y="184"/>
                  </a:lnTo>
                  <a:lnTo>
                    <a:pt x="39" y="172"/>
                  </a:lnTo>
                  <a:lnTo>
                    <a:pt x="23" y="159"/>
                  </a:lnTo>
                  <a:lnTo>
                    <a:pt x="10" y="141"/>
                  </a:lnTo>
                  <a:lnTo>
                    <a:pt x="3" y="122"/>
                  </a:lnTo>
                  <a:lnTo>
                    <a:pt x="0" y="101"/>
                  </a:lnTo>
                  <a:lnTo>
                    <a:pt x="1" y="79"/>
                  </a:lnTo>
                  <a:lnTo>
                    <a:pt x="7" y="59"/>
                  </a:lnTo>
                  <a:lnTo>
                    <a:pt x="18" y="40"/>
                  </a:lnTo>
                  <a:lnTo>
                    <a:pt x="32" y="24"/>
                  </a:lnTo>
                  <a:lnTo>
                    <a:pt x="49" y="12"/>
                  </a:lnTo>
                  <a:lnTo>
                    <a:pt x="69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C419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1422" tIns="25711" rIns="51422" bIns="2571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2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1B74338-AF4A-4825-AC59-EEFEDF1E20B4}"/>
                </a:ext>
              </a:extLst>
            </p:cNvPr>
            <p:cNvGrpSpPr/>
            <p:nvPr/>
          </p:nvGrpSpPr>
          <p:grpSpPr>
            <a:xfrm>
              <a:off x="4708678" y="4739233"/>
              <a:ext cx="650261" cy="762760"/>
              <a:chOff x="1671638" y="5013325"/>
              <a:chExt cx="458787" cy="538162"/>
            </a:xfrm>
            <a:solidFill>
              <a:schemeClr val="accent1"/>
            </a:solidFill>
          </p:grpSpPr>
          <p:sp>
            <p:nvSpPr>
              <p:cNvPr id="70" name="Freeform 21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F2F6F446-F759-4087-8577-501C5E588D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4350" y="5013325"/>
                <a:ext cx="233362" cy="290512"/>
              </a:xfrm>
              <a:custGeom>
                <a:avLst/>
                <a:gdLst>
                  <a:gd name="T0" fmla="*/ 662 w 1465"/>
                  <a:gd name="T1" fmla="*/ 193 h 1829"/>
                  <a:gd name="T2" fmla="*/ 555 w 1465"/>
                  <a:gd name="T3" fmla="*/ 214 h 1829"/>
                  <a:gd name="T4" fmla="*/ 441 w 1465"/>
                  <a:gd name="T5" fmla="*/ 263 h 1829"/>
                  <a:gd name="T6" fmla="*/ 332 w 1465"/>
                  <a:gd name="T7" fmla="*/ 351 h 1829"/>
                  <a:gd name="T8" fmla="*/ 247 w 1465"/>
                  <a:gd name="T9" fmla="*/ 489 h 1829"/>
                  <a:gd name="T10" fmla="*/ 199 w 1465"/>
                  <a:gd name="T11" fmla="*/ 688 h 1829"/>
                  <a:gd name="T12" fmla="*/ 193 w 1465"/>
                  <a:gd name="T13" fmla="*/ 755 h 1829"/>
                  <a:gd name="T14" fmla="*/ 190 w 1465"/>
                  <a:gd name="T15" fmla="*/ 808 h 1829"/>
                  <a:gd name="T16" fmla="*/ 190 w 1465"/>
                  <a:gd name="T17" fmla="*/ 943 h 1829"/>
                  <a:gd name="T18" fmla="*/ 209 w 1465"/>
                  <a:gd name="T19" fmla="*/ 1123 h 1829"/>
                  <a:gd name="T20" fmla="*/ 264 w 1465"/>
                  <a:gd name="T21" fmla="*/ 1317 h 1829"/>
                  <a:gd name="T22" fmla="*/ 367 w 1465"/>
                  <a:gd name="T23" fmla="*/ 1489 h 1829"/>
                  <a:gd name="T24" fmla="*/ 523 w 1465"/>
                  <a:gd name="T25" fmla="*/ 1601 h 1829"/>
                  <a:gd name="T26" fmla="*/ 729 w 1465"/>
                  <a:gd name="T27" fmla="*/ 1639 h 1829"/>
                  <a:gd name="T28" fmla="*/ 895 w 1465"/>
                  <a:gd name="T29" fmla="*/ 1617 h 1829"/>
                  <a:gd name="T30" fmla="*/ 1063 w 1465"/>
                  <a:gd name="T31" fmla="*/ 1524 h 1829"/>
                  <a:gd name="T32" fmla="*/ 1181 w 1465"/>
                  <a:gd name="T33" fmla="*/ 1363 h 1829"/>
                  <a:gd name="T34" fmla="*/ 1246 w 1465"/>
                  <a:gd name="T35" fmla="*/ 1172 h 1829"/>
                  <a:gd name="T36" fmla="*/ 1272 w 1465"/>
                  <a:gd name="T37" fmla="*/ 985 h 1829"/>
                  <a:gd name="T38" fmla="*/ 1276 w 1465"/>
                  <a:gd name="T39" fmla="*/ 836 h 1829"/>
                  <a:gd name="T40" fmla="*/ 1272 w 1465"/>
                  <a:gd name="T41" fmla="*/ 759 h 1829"/>
                  <a:gd name="T42" fmla="*/ 1270 w 1465"/>
                  <a:gd name="T43" fmla="*/ 748 h 1829"/>
                  <a:gd name="T44" fmla="*/ 1234 w 1465"/>
                  <a:gd name="T45" fmla="*/ 534 h 1829"/>
                  <a:gd name="T46" fmla="*/ 1156 w 1465"/>
                  <a:gd name="T47" fmla="*/ 383 h 1829"/>
                  <a:gd name="T48" fmla="*/ 1052 w 1465"/>
                  <a:gd name="T49" fmla="*/ 282 h 1829"/>
                  <a:gd name="T50" fmla="*/ 934 w 1465"/>
                  <a:gd name="T51" fmla="*/ 223 h 1829"/>
                  <a:gd name="T52" fmla="*/ 817 w 1465"/>
                  <a:gd name="T53" fmla="*/ 197 h 1829"/>
                  <a:gd name="T54" fmla="*/ 728 w 1465"/>
                  <a:gd name="T55" fmla="*/ 190 h 1829"/>
                  <a:gd name="T56" fmla="*/ 878 w 1465"/>
                  <a:gd name="T57" fmla="*/ 13 h 1829"/>
                  <a:gd name="T58" fmla="*/ 1119 w 1465"/>
                  <a:gd name="T59" fmla="*/ 99 h 1829"/>
                  <a:gd name="T60" fmla="*/ 1225 w 1465"/>
                  <a:gd name="T61" fmla="*/ 176 h 1829"/>
                  <a:gd name="T62" fmla="*/ 1326 w 1465"/>
                  <a:gd name="T63" fmla="*/ 292 h 1829"/>
                  <a:gd name="T64" fmla="*/ 1407 w 1465"/>
                  <a:gd name="T65" fmla="*/ 454 h 1829"/>
                  <a:gd name="T66" fmla="*/ 1455 w 1465"/>
                  <a:gd name="T67" fmla="*/ 673 h 1829"/>
                  <a:gd name="T68" fmla="*/ 1463 w 1465"/>
                  <a:gd name="T69" fmla="*/ 789 h 1829"/>
                  <a:gd name="T70" fmla="*/ 1464 w 1465"/>
                  <a:gd name="T71" fmla="*/ 933 h 1829"/>
                  <a:gd name="T72" fmla="*/ 1445 w 1465"/>
                  <a:gd name="T73" fmla="*/ 1134 h 1829"/>
                  <a:gd name="T74" fmla="*/ 1388 w 1465"/>
                  <a:gd name="T75" fmla="*/ 1356 h 1829"/>
                  <a:gd name="T76" fmla="*/ 1277 w 1465"/>
                  <a:gd name="T77" fmla="*/ 1568 h 1829"/>
                  <a:gd name="T78" fmla="*/ 1102 w 1465"/>
                  <a:gd name="T79" fmla="*/ 1731 h 1829"/>
                  <a:gd name="T80" fmla="*/ 874 w 1465"/>
                  <a:gd name="T81" fmla="*/ 1817 h 1829"/>
                  <a:gd name="T82" fmla="*/ 653 w 1465"/>
                  <a:gd name="T83" fmla="*/ 1826 h 1829"/>
                  <a:gd name="T84" fmla="*/ 415 w 1465"/>
                  <a:gd name="T85" fmla="*/ 1760 h 1829"/>
                  <a:gd name="T86" fmla="*/ 226 w 1465"/>
                  <a:gd name="T87" fmla="*/ 1615 h 1829"/>
                  <a:gd name="T88" fmla="*/ 99 w 1465"/>
                  <a:gd name="T89" fmla="*/ 1412 h 1829"/>
                  <a:gd name="T90" fmla="*/ 31 w 1465"/>
                  <a:gd name="T91" fmla="*/ 1189 h 1829"/>
                  <a:gd name="T92" fmla="*/ 3 w 1465"/>
                  <a:gd name="T93" fmla="*/ 980 h 1829"/>
                  <a:gd name="T94" fmla="*/ 1 w 1465"/>
                  <a:gd name="T95" fmla="*/ 818 h 1829"/>
                  <a:gd name="T96" fmla="*/ 6 w 1465"/>
                  <a:gd name="T97" fmla="*/ 737 h 1829"/>
                  <a:gd name="T98" fmla="*/ 42 w 1465"/>
                  <a:gd name="T99" fmla="*/ 502 h 1829"/>
                  <a:gd name="T100" fmla="*/ 118 w 1465"/>
                  <a:gd name="T101" fmla="*/ 325 h 1829"/>
                  <a:gd name="T102" fmla="*/ 216 w 1465"/>
                  <a:gd name="T103" fmla="*/ 198 h 1829"/>
                  <a:gd name="T104" fmla="*/ 324 w 1465"/>
                  <a:gd name="T105" fmla="*/ 112 h 1829"/>
                  <a:gd name="T106" fmla="*/ 514 w 1465"/>
                  <a:gd name="T107" fmla="*/ 29 h 1829"/>
                  <a:gd name="T108" fmla="*/ 696 w 1465"/>
                  <a:gd name="T109" fmla="*/ 0 h 1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65" h="1829">
                    <a:moveTo>
                      <a:pt x="728" y="190"/>
                    </a:moveTo>
                    <a:lnTo>
                      <a:pt x="708" y="190"/>
                    </a:lnTo>
                    <a:lnTo>
                      <a:pt x="685" y="191"/>
                    </a:lnTo>
                    <a:lnTo>
                      <a:pt x="662" y="193"/>
                    </a:lnTo>
                    <a:lnTo>
                      <a:pt x="637" y="197"/>
                    </a:lnTo>
                    <a:lnTo>
                      <a:pt x="610" y="201"/>
                    </a:lnTo>
                    <a:lnTo>
                      <a:pt x="583" y="207"/>
                    </a:lnTo>
                    <a:lnTo>
                      <a:pt x="555" y="214"/>
                    </a:lnTo>
                    <a:lnTo>
                      <a:pt x="526" y="223"/>
                    </a:lnTo>
                    <a:lnTo>
                      <a:pt x="497" y="234"/>
                    </a:lnTo>
                    <a:lnTo>
                      <a:pt x="469" y="247"/>
                    </a:lnTo>
                    <a:lnTo>
                      <a:pt x="441" y="263"/>
                    </a:lnTo>
                    <a:lnTo>
                      <a:pt x="412" y="280"/>
                    </a:lnTo>
                    <a:lnTo>
                      <a:pt x="385" y="301"/>
                    </a:lnTo>
                    <a:lnTo>
                      <a:pt x="358" y="325"/>
                    </a:lnTo>
                    <a:lnTo>
                      <a:pt x="332" y="351"/>
                    </a:lnTo>
                    <a:lnTo>
                      <a:pt x="308" y="380"/>
                    </a:lnTo>
                    <a:lnTo>
                      <a:pt x="286" y="413"/>
                    </a:lnTo>
                    <a:lnTo>
                      <a:pt x="266" y="449"/>
                    </a:lnTo>
                    <a:lnTo>
                      <a:pt x="247" y="489"/>
                    </a:lnTo>
                    <a:lnTo>
                      <a:pt x="231" y="532"/>
                    </a:lnTo>
                    <a:lnTo>
                      <a:pt x="218" y="580"/>
                    </a:lnTo>
                    <a:lnTo>
                      <a:pt x="206" y="632"/>
                    </a:lnTo>
                    <a:lnTo>
                      <a:pt x="199" y="688"/>
                    </a:lnTo>
                    <a:lnTo>
                      <a:pt x="194" y="748"/>
                    </a:lnTo>
                    <a:lnTo>
                      <a:pt x="194" y="750"/>
                    </a:lnTo>
                    <a:lnTo>
                      <a:pt x="194" y="752"/>
                    </a:lnTo>
                    <a:lnTo>
                      <a:pt x="193" y="755"/>
                    </a:lnTo>
                    <a:lnTo>
                      <a:pt x="193" y="759"/>
                    </a:lnTo>
                    <a:lnTo>
                      <a:pt x="192" y="769"/>
                    </a:lnTo>
                    <a:lnTo>
                      <a:pt x="191" y="786"/>
                    </a:lnTo>
                    <a:lnTo>
                      <a:pt x="190" y="808"/>
                    </a:lnTo>
                    <a:lnTo>
                      <a:pt x="189" y="836"/>
                    </a:lnTo>
                    <a:lnTo>
                      <a:pt x="189" y="867"/>
                    </a:lnTo>
                    <a:lnTo>
                      <a:pt x="189" y="903"/>
                    </a:lnTo>
                    <a:lnTo>
                      <a:pt x="190" y="943"/>
                    </a:lnTo>
                    <a:lnTo>
                      <a:pt x="193" y="985"/>
                    </a:lnTo>
                    <a:lnTo>
                      <a:pt x="197" y="1029"/>
                    </a:lnTo>
                    <a:lnTo>
                      <a:pt x="202" y="1076"/>
                    </a:lnTo>
                    <a:lnTo>
                      <a:pt x="209" y="1123"/>
                    </a:lnTo>
                    <a:lnTo>
                      <a:pt x="220" y="1172"/>
                    </a:lnTo>
                    <a:lnTo>
                      <a:pt x="231" y="1221"/>
                    </a:lnTo>
                    <a:lnTo>
                      <a:pt x="246" y="1269"/>
                    </a:lnTo>
                    <a:lnTo>
                      <a:pt x="264" y="1317"/>
                    </a:lnTo>
                    <a:lnTo>
                      <a:pt x="285" y="1363"/>
                    </a:lnTo>
                    <a:lnTo>
                      <a:pt x="308" y="1408"/>
                    </a:lnTo>
                    <a:lnTo>
                      <a:pt x="336" y="1450"/>
                    </a:lnTo>
                    <a:lnTo>
                      <a:pt x="367" y="1489"/>
                    </a:lnTo>
                    <a:lnTo>
                      <a:pt x="401" y="1524"/>
                    </a:lnTo>
                    <a:lnTo>
                      <a:pt x="440" y="1554"/>
                    </a:lnTo>
                    <a:lnTo>
                      <a:pt x="480" y="1580"/>
                    </a:lnTo>
                    <a:lnTo>
                      <a:pt x="523" y="1601"/>
                    </a:lnTo>
                    <a:lnTo>
                      <a:pt x="570" y="1617"/>
                    </a:lnTo>
                    <a:lnTo>
                      <a:pt x="619" y="1630"/>
                    </a:lnTo>
                    <a:lnTo>
                      <a:pt x="672" y="1637"/>
                    </a:lnTo>
                    <a:lnTo>
                      <a:pt x="729" y="1639"/>
                    </a:lnTo>
                    <a:lnTo>
                      <a:pt x="736" y="1639"/>
                    </a:lnTo>
                    <a:lnTo>
                      <a:pt x="792" y="1637"/>
                    </a:lnTo>
                    <a:lnTo>
                      <a:pt x="846" y="1630"/>
                    </a:lnTo>
                    <a:lnTo>
                      <a:pt x="895" y="1617"/>
                    </a:lnTo>
                    <a:lnTo>
                      <a:pt x="942" y="1601"/>
                    </a:lnTo>
                    <a:lnTo>
                      <a:pt x="985" y="1580"/>
                    </a:lnTo>
                    <a:lnTo>
                      <a:pt x="1025" y="1554"/>
                    </a:lnTo>
                    <a:lnTo>
                      <a:pt x="1063" y="1524"/>
                    </a:lnTo>
                    <a:lnTo>
                      <a:pt x="1098" y="1489"/>
                    </a:lnTo>
                    <a:lnTo>
                      <a:pt x="1130" y="1450"/>
                    </a:lnTo>
                    <a:lnTo>
                      <a:pt x="1156" y="1408"/>
                    </a:lnTo>
                    <a:lnTo>
                      <a:pt x="1181" y="1363"/>
                    </a:lnTo>
                    <a:lnTo>
                      <a:pt x="1202" y="1317"/>
                    </a:lnTo>
                    <a:lnTo>
                      <a:pt x="1219" y="1269"/>
                    </a:lnTo>
                    <a:lnTo>
                      <a:pt x="1234" y="1221"/>
                    </a:lnTo>
                    <a:lnTo>
                      <a:pt x="1246" y="1172"/>
                    </a:lnTo>
                    <a:lnTo>
                      <a:pt x="1256" y="1123"/>
                    </a:lnTo>
                    <a:lnTo>
                      <a:pt x="1263" y="1076"/>
                    </a:lnTo>
                    <a:lnTo>
                      <a:pt x="1269" y="1029"/>
                    </a:lnTo>
                    <a:lnTo>
                      <a:pt x="1272" y="985"/>
                    </a:lnTo>
                    <a:lnTo>
                      <a:pt x="1275" y="943"/>
                    </a:lnTo>
                    <a:lnTo>
                      <a:pt x="1276" y="903"/>
                    </a:lnTo>
                    <a:lnTo>
                      <a:pt x="1276" y="868"/>
                    </a:lnTo>
                    <a:lnTo>
                      <a:pt x="1276" y="836"/>
                    </a:lnTo>
                    <a:lnTo>
                      <a:pt x="1275" y="808"/>
                    </a:lnTo>
                    <a:lnTo>
                      <a:pt x="1274" y="787"/>
                    </a:lnTo>
                    <a:lnTo>
                      <a:pt x="1272" y="769"/>
                    </a:lnTo>
                    <a:lnTo>
                      <a:pt x="1272" y="759"/>
                    </a:lnTo>
                    <a:lnTo>
                      <a:pt x="1271" y="755"/>
                    </a:lnTo>
                    <a:lnTo>
                      <a:pt x="1271" y="752"/>
                    </a:lnTo>
                    <a:lnTo>
                      <a:pt x="1271" y="750"/>
                    </a:lnTo>
                    <a:lnTo>
                      <a:pt x="1270" y="748"/>
                    </a:lnTo>
                    <a:lnTo>
                      <a:pt x="1266" y="688"/>
                    </a:lnTo>
                    <a:lnTo>
                      <a:pt x="1259" y="634"/>
                    </a:lnTo>
                    <a:lnTo>
                      <a:pt x="1247" y="582"/>
                    </a:lnTo>
                    <a:lnTo>
                      <a:pt x="1234" y="534"/>
                    </a:lnTo>
                    <a:lnTo>
                      <a:pt x="1218" y="491"/>
                    </a:lnTo>
                    <a:lnTo>
                      <a:pt x="1200" y="452"/>
                    </a:lnTo>
                    <a:lnTo>
                      <a:pt x="1179" y="416"/>
                    </a:lnTo>
                    <a:lnTo>
                      <a:pt x="1156" y="383"/>
                    </a:lnTo>
                    <a:lnTo>
                      <a:pt x="1133" y="353"/>
                    </a:lnTo>
                    <a:lnTo>
                      <a:pt x="1107" y="327"/>
                    </a:lnTo>
                    <a:lnTo>
                      <a:pt x="1080" y="303"/>
                    </a:lnTo>
                    <a:lnTo>
                      <a:pt x="1052" y="282"/>
                    </a:lnTo>
                    <a:lnTo>
                      <a:pt x="1023" y="265"/>
                    </a:lnTo>
                    <a:lnTo>
                      <a:pt x="994" y="248"/>
                    </a:lnTo>
                    <a:lnTo>
                      <a:pt x="964" y="235"/>
                    </a:lnTo>
                    <a:lnTo>
                      <a:pt x="934" y="223"/>
                    </a:lnTo>
                    <a:lnTo>
                      <a:pt x="904" y="214"/>
                    </a:lnTo>
                    <a:lnTo>
                      <a:pt x="874" y="207"/>
                    </a:lnTo>
                    <a:lnTo>
                      <a:pt x="846" y="201"/>
                    </a:lnTo>
                    <a:lnTo>
                      <a:pt x="817" y="197"/>
                    </a:lnTo>
                    <a:lnTo>
                      <a:pt x="789" y="193"/>
                    </a:lnTo>
                    <a:lnTo>
                      <a:pt x="762" y="191"/>
                    </a:lnTo>
                    <a:lnTo>
                      <a:pt x="736" y="190"/>
                    </a:lnTo>
                    <a:lnTo>
                      <a:pt x="728" y="190"/>
                    </a:lnTo>
                    <a:close/>
                    <a:moveTo>
                      <a:pt x="729" y="0"/>
                    </a:moveTo>
                    <a:lnTo>
                      <a:pt x="740" y="0"/>
                    </a:lnTo>
                    <a:lnTo>
                      <a:pt x="810" y="4"/>
                    </a:lnTo>
                    <a:lnTo>
                      <a:pt x="878" y="13"/>
                    </a:lnTo>
                    <a:lnTo>
                      <a:pt x="942" y="27"/>
                    </a:lnTo>
                    <a:lnTo>
                      <a:pt x="1004" y="47"/>
                    </a:lnTo>
                    <a:lnTo>
                      <a:pt x="1062" y="70"/>
                    </a:lnTo>
                    <a:lnTo>
                      <a:pt x="1119" y="99"/>
                    </a:lnTo>
                    <a:lnTo>
                      <a:pt x="1145" y="115"/>
                    </a:lnTo>
                    <a:lnTo>
                      <a:pt x="1171" y="132"/>
                    </a:lnTo>
                    <a:lnTo>
                      <a:pt x="1198" y="153"/>
                    </a:lnTo>
                    <a:lnTo>
                      <a:pt x="1225" y="176"/>
                    </a:lnTo>
                    <a:lnTo>
                      <a:pt x="1250" y="201"/>
                    </a:lnTo>
                    <a:lnTo>
                      <a:pt x="1276" y="228"/>
                    </a:lnTo>
                    <a:lnTo>
                      <a:pt x="1302" y="259"/>
                    </a:lnTo>
                    <a:lnTo>
                      <a:pt x="1326" y="292"/>
                    </a:lnTo>
                    <a:lnTo>
                      <a:pt x="1349" y="327"/>
                    </a:lnTo>
                    <a:lnTo>
                      <a:pt x="1370" y="366"/>
                    </a:lnTo>
                    <a:lnTo>
                      <a:pt x="1390" y="408"/>
                    </a:lnTo>
                    <a:lnTo>
                      <a:pt x="1407" y="454"/>
                    </a:lnTo>
                    <a:lnTo>
                      <a:pt x="1423" y="503"/>
                    </a:lnTo>
                    <a:lnTo>
                      <a:pt x="1436" y="556"/>
                    </a:lnTo>
                    <a:lnTo>
                      <a:pt x="1447" y="613"/>
                    </a:lnTo>
                    <a:lnTo>
                      <a:pt x="1455" y="673"/>
                    </a:lnTo>
                    <a:lnTo>
                      <a:pt x="1460" y="737"/>
                    </a:lnTo>
                    <a:lnTo>
                      <a:pt x="1460" y="747"/>
                    </a:lnTo>
                    <a:lnTo>
                      <a:pt x="1462" y="765"/>
                    </a:lnTo>
                    <a:lnTo>
                      <a:pt x="1463" y="789"/>
                    </a:lnTo>
                    <a:lnTo>
                      <a:pt x="1464" y="818"/>
                    </a:lnTo>
                    <a:lnTo>
                      <a:pt x="1465" y="852"/>
                    </a:lnTo>
                    <a:lnTo>
                      <a:pt x="1465" y="891"/>
                    </a:lnTo>
                    <a:lnTo>
                      <a:pt x="1464" y="933"/>
                    </a:lnTo>
                    <a:lnTo>
                      <a:pt x="1462" y="980"/>
                    </a:lnTo>
                    <a:lnTo>
                      <a:pt x="1458" y="1028"/>
                    </a:lnTo>
                    <a:lnTo>
                      <a:pt x="1453" y="1080"/>
                    </a:lnTo>
                    <a:lnTo>
                      <a:pt x="1445" y="1134"/>
                    </a:lnTo>
                    <a:lnTo>
                      <a:pt x="1435" y="1189"/>
                    </a:lnTo>
                    <a:lnTo>
                      <a:pt x="1422" y="1244"/>
                    </a:lnTo>
                    <a:lnTo>
                      <a:pt x="1406" y="1300"/>
                    </a:lnTo>
                    <a:lnTo>
                      <a:pt x="1388" y="1356"/>
                    </a:lnTo>
                    <a:lnTo>
                      <a:pt x="1366" y="1412"/>
                    </a:lnTo>
                    <a:lnTo>
                      <a:pt x="1340" y="1465"/>
                    </a:lnTo>
                    <a:lnTo>
                      <a:pt x="1311" y="1517"/>
                    </a:lnTo>
                    <a:lnTo>
                      <a:pt x="1277" y="1568"/>
                    </a:lnTo>
                    <a:lnTo>
                      <a:pt x="1239" y="1615"/>
                    </a:lnTo>
                    <a:lnTo>
                      <a:pt x="1197" y="1659"/>
                    </a:lnTo>
                    <a:lnTo>
                      <a:pt x="1150" y="1698"/>
                    </a:lnTo>
                    <a:lnTo>
                      <a:pt x="1102" y="1731"/>
                    </a:lnTo>
                    <a:lnTo>
                      <a:pt x="1049" y="1760"/>
                    </a:lnTo>
                    <a:lnTo>
                      <a:pt x="994" y="1784"/>
                    </a:lnTo>
                    <a:lnTo>
                      <a:pt x="936" y="1803"/>
                    </a:lnTo>
                    <a:lnTo>
                      <a:pt x="874" y="1817"/>
                    </a:lnTo>
                    <a:lnTo>
                      <a:pt x="810" y="1826"/>
                    </a:lnTo>
                    <a:lnTo>
                      <a:pt x="743" y="1829"/>
                    </a:lnTo>
                    <a:lnTo>
                      <a:pt x="721" y="1829"/>
                    </a:lnTo>
                    <a:lnTo>
                      <a:pt x="653" y="1826"/>
                    </a:lnTo>
                    <a:lnTo>
                      <a:pt x="589" y="1817"/>
                    </a:lnTo>
                    <a:lnTo>
                      <a:pt x="528" y="1803"/>
                    </a:lnTo>
                    <a:lnTo>
                      <a:pt x="471" y="1784"/>
                    </a:lnTo>
                    <a:lnTo>
                      <a:pt x="415" y="1760"/>
                    </a:lnTo>
                    <a:lnTo>
                      <a:pt x="363" y="1731"/>
                    </a:lnTo>
                    <a:lnTo>
                      <a:pt x="315" y="1698"/>
                    </a:lnTo>
                    <a:lnTo>
                      <a:pt x="268" y="1659"/>
                    </a:lnTo>
                    <a:lnTo>
                      <a:pt x="226" y="1615"/>
                    </a:lnTo>
                    <a:lnTo>
                      <a:pt x="188" y="1568"/>
                    </a:lnTo>
                    <a:lnTo>
                      <a:pt x="155" y="1517"/>
                    </a:lnTo>
                    <a:lnTo>
                      <a:pt x="125" y="1465"/>
                    </a:lnTo>
                    <a:lnTo>
                      <a:pt x="99" y="1412"/>
                    </a:lnTo>
                    <a:lnTo>
                      <a:pt x="77" y="1356"/>
                    </a:lnTo>
                    <a:lnTo>
                      <a:pt x="58" y="1300"/>
                    </a:lnTo>
                    <a:lnTo>
                      <a:pt x="43" y="1244"/>
                    </a:lnTo>
                    <a:lnTo>
                      <a:pt x="31" y="1189"/>
                    </a:lnTo>
                    <a:lnTo>
                      <a:pt x="20" y="1134"/>
                    </a:lnTo>
                    <a:lnTo>
                      <a:pt x="13" y="1080"/>
                    </a:lnTo>
                    <a:lnTo>
                      <a:pt x="7" y="1028"/>
                    </a:lnTo>
                    <a:lnTo>
                      <a:pt x="3" y="980"/>
                    </a:lnTo>
                    <a:lnTo>
                      <a:pt x="1" y="933"/>
                    </a:lnTo>
                    <a:lnTo>
                      <a:pt x="0" y="891"/>
                    </a:lnTo>
                    <a:lnTo>
                      <a:pt x="0" y="852"/>
                    </a:lnTo>
                    <a:lnTo>
                      <a:pt x="1" y="818"/>
                    </a:lnTo>
                    <a:lnTo>
                      <a:pt x="2" y="789"/>
                    </a:lnTo>
                    <a:lnTo>
                      <a:pt x="3" y="765"/>
                    </a:lnTo>
                    <a:lnTo>
                      <a:pt x="5" y="747"/>
                    </a:lnTo>
                    <a:lnTo>
                      <a:pt x="6" y="737"/>
                    </a:lnTo>
                    <a:lnTo>
                      <a:pt x="10" y="672"/>
                    </a:lnTo>
                    <a:lnTo>
                      <a:pt x="18" y="612"/>
                    </a:lnTo>
                    <a:lnTo>
                      <a:pt x="29" y="555"/>
                    </a:lnTo>
                    <a:lnTo>
                      <a:pt x="42" y="502"/>
                    </a:lnTo>
                    <a:lnTo>
                      <a:pt x="58" y="453"/>
                    </a:lnTo>
                    <a:lnTo>
                      <a:pt x="76" y="406"/>
                    </a:lnTo>
                    <a:lnTo>
                      <a:pt x="97" y="364"/>
                    </a:lnTo>
                    <a:lnTo>
                      <a:pt x="118" y="325"/>
                    </a:lnTo>
                    <a:lnTo>
                      <a:pt x="141" y="289"/>
                    </a:lnTo>
                    <a:lnTo>
                      <a:pt x="166" y="255"/>
                    </a:lnTo>
                    <a:lnTo>
                      <a:pt x="191" y="225"/>
                    </a:lnTo>
                    <a:lnTo>
                      <a:pt x="216" y="198"/>
                    </a:lnTo>
                    <a:lnTo>
                      <a:pt x="243" y="173"/>
                    </a:lnTo>
                    <a:lnTo>
                      <a:pt x="270" y="150"/>
                    </a:lnTo>
                    <a:lnTo>
                      <a:pt x="297" y="130"/>
                    </a:lnTo>
                    <a:lnTo>
                      <a:pt x="324" y="112"/>
                    </a:lnTo>
                    <a:lnTo>
                      <a:pt x="351" y="96"/>
                    </a:lnTo>
                    <a:lnTo>
                      <a:pt x="406" y="68"/>
                    </a:lnTo>
                    <a:lnTo>
                      <a:pt x="460" y="46"/>
                    </a:lnTo>
                    <a:lnTo>
                      <a:pt x="514" y="29"/>
                    </a:lnTo>
                    <a:lnTo>
                      <a:pt x="566" y="17"/>
                    </a:lnTo>
                    <a:lnTo>
                      <a:pt x="613" y="8"/>
                    </a:lnTo>
                    <a:lnTo>
                      <a:pt x="658" y="3"/>
                    </a:lnTo>
                    <a:lnTo>
                      <a:pt x="696" y="0"/>
                    </a:lnTo>
                    <a:lnTo>
                      <a:pt x="729" y="0"/>
                    </a:lnTo>
                    <a:close/>
                  </a:path>
                </a:pathLst>
              </a:custGeom>
              <a:solidFill>
                <a:srgbClr val="0C419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1422" tIns="25711" rIns="51422" bIns="2571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Freeform 21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C8C1A9A-11E5-4E13-8D6B-250C38A5E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638" y="5302250"/>
                <a:ext cx="458787" cy="249237"/>
              </a:xfrm>
              <a:custGeom>
                <a:avLst/>
                <a:gdLst>
                  <a:gd name="T0" fmla="*/ 1041 w 2887"/>
                  <a:gd name="T1" fmla="*/ 40 h 1572"/>
                  <a:gd name="T2" fmla="*/ 1047 w 2887"/>
                  <a:gd name="T3" fmla="*/ 141 h 1572"/>
                  <a:gd name="T4" fmla="*/ 994 w 2887"/>
                  <a:gd name="T5" fmla="*/ 189 h 1572"/>
                  <a:gd name="T6" fmla="*/ 876 w 2887"/>
                  <a:gd name="T7" fmla="*/ 260 h 1572"/>
                  <a:gd name="T8" fmla="*/ 681 w 2887"/>
                  <a:gd name="T9" fmla="*/ 358 h 1572"/>
                  <a:gd name="T10" fmla="*/ 432 w 2887"/>
                  <a:gd name="T11" fmla="*/ 451 h 1572"/>
                  <a:gd name="T12" fmla="*/ 269 w 2887"/>
                  <a:gd name="T13" fmla="*/ 541 h 1572"/>
                  <a:gd name="T14" fmla="*/ 207 w 2887"/>
                  <a:gd name="T15" fmla="*/ 688 h 1572"/>
                  <a:gd name="T16" fmla="*/ 190 w 2887"/>
                  <a:gd name="T17" fmla="*/ 860 h 1572"/>
                  <a:gd name="T18" fmla="*/ 192 w 2887"/>
                  <a:gd name="T19" fmla="*/ 988 h 1572"/>
                  <a:gd name="T20" fmla="*/ 251 w 2887"/>
                  <a:gd name="T21" fmla="*/ 1119 h 1572"/>
                  <a:gd name="T22" fmla="*/ 462 w 2887"/>
                  <a:gd name="T23" fmla="*/ 1211 h 1572"/>
                  <a:gd name="T24" fmla="*/ 794 w 2887"/>
                  <a:gd name="T25" fmla="*/ 1311 h 1572"/>
                  <a:gd name="T26" fmla="*/ 1237 w 2887"/>
                  <a:gd name="T27" fmla="*/ 1376 h 1572"/>
                  <a:gd name="T28" fmla="*/ 1748 w 2887"/>
                  <a:gd name="T29" fmla="*/ 1368 h 1572"/>
                  <a:gd name="T30" fmla="*/ 2170 w 2887"/>
                  <a:gd name="T31" fmla="*/ 1293 h 1572"/>
                  <a:gd name="T32" fmla="*/ 2479 w 2887"/>
                  <a:gd name="T33" fmla="*/ 1191 h 1572"/>
                  <a:gd name="T34" fmla="*/ 2662 w 2887"/>
                  <a:gd name="T35" fmla="*/ 1107 h 1572"/>
                  <a:gd name="T36" fmla="*/ 2697 w 2887"/>
                  <a:gd name="T37" fmla="*/ 950 h 1572"/>
                  <a:gd name="T38" fmla="*/ 2694 w 2887"/>
                  <a:gd name="T39" fmla="*/ 791 h 1572"/>
                  <a:gd name="T40" fmla="*/ 2663 w 2887"/>
                  <a:gd name="T41" fmla="*/ 625 h 1572"/>
                  <a:gd name="T42" fmla="*/ 2572 w 2887"/>
                  <a:gd name="T43" fmla="*/ 498 h 1572"/>
                  <a:gd name="T44" fmla="*/ 2350 w 2887"/>
                  <a:gd name="T45" fmla="*/ 416 h 1572"/>
                  <a:gd name="T46" fmla="*/ 2119 w 2887"/>
                  <a:gd name="T47" fmla="*/ 318 h 1572"/>
                  <a:gd name="T48" fmla="*/ 1953 w 2887"/>
                  <a:gd name="T49" fmla="*/ 227 h 1572"/>
                  <a:gd name="T50" fmla="*/ 1873 w 2887"/>
                  <a:gd name="T51" fmla="*/ 176 h 1572"/>
                  <a:gd name="T52" fmla="*/ 1828 w 2887"/>
                  <a:gd name="T53" fmla="*/ 101 h 1572"/>
                  <a:gd name="T54" fmla="*/ 1877 w 2887"/>
                  <a:gd name="T55" fmla="*/ 12 h 1572"/>
                  <a:gd name="T56" fmla="*/ 1977 w 2887"/>
                  <a:gd name="T57" fmla="*/ 18 h 1572"/>
                  <a:gd name="T58" fmla="*/ 2035 w 2887"/>
                  <a:gd name="T59" fmla="*/ 55 h 1572"/>
                  <a:gd name="T60" fmla="*/ 2188 w 2887"/>
                  <a:gd name="T61" fmla="*/ 141 h 1572"/>
                  <a:gd name="T62" fmla="*/ 2408 w 2887"/>
                  <a:gd name="T63" fmla="*/ 236 h 1572"/>
                  <a:gd name="T64" fmla="*/ 2568 w 2887"/>
                  <a:gd name="T65" fmla="*/ 285 h 1572"/>
                  <a:gd name="T66" fmla="*/ 2745 w 2887"/>
                  <a:gd name="T67" fmla="*/ 399 h 1572"/>
                  <a:gd name="T68" fmla="*/ 2839 w 2887"/>
                  <a:gd name="T69" fmla="*/ 557 h 1572"/>
                  <a:gd name="T70" fmla="*/ 2878 w 2887"/>
                  <a:gd name="T71" fmla="*/ 721 h 1572"/>
                  <a:gd name="T72" fmla="*/ 2886 w 2887"/>
                  <a:gd name="T73" fmla="*/ 855 h 1572"/>
                  <a:gd name="T74" fmla="*/ 2887 w 2887"/>
                  <a:gd name="T75" fmla="*/ 907 h 1572"/>
                  <a:gd name="T76" fmla="*/ 2879 w 2887"/>
                  <a:gd name="T77" fmla="*/ 1064 h 1572"/>
                  <a:gd name="T78" fmla="*/ 2844 w 2887"/>
                  <a:gd name="T79" fmla="*/ 1209 h 1572"/>
                  <a:gd name="T80" fmla="*/ 2788 w 2887"/>
                  <a:gd name="T81" fmla="*/ 1253 h 1572"/>
                  <a:gd name="T82" fmla="*/ 2651 w 2887"/>
                  <a:gd name="T83" fmla="*/ 1324 h 1572"/>
                  <a:gd name="T84" fmla="*/ 2411 w 2887"/>
                  <a:gd name="T85" fmla="*/ 1419 h 1572"/>
                  <a:gd name="T86" fmla="*/ 2071 w 2887"/>
                  <a:gd name="T87" fmla="*/ 1510 h 1572"/>
                  <a:gd name="T88" fmla="*/ 1640 w 2887"/>
                  <a:gd name="T89" fmla="*/ 1567 h 1572"/>
                  <a:gd name="T90" fmla="*/ 1143 w 2887"/>
                  <a:gd name="T91" fmla="*/ 1558 h 1572"/>
                  <a:gd name="T92" fmla="*/ 718 w 2887"/>
                  <a:gd name="T93" fmla="*/ 1488 h 1572"/>
                  <a:gd name="T94" fmla="*/ 392 w 2887"/>
                  <a:gd name="T95" fmla="*/ 1389 h 1572"/>
                  <a:gd name="T96" fmla="*/ 177 w 2887"/>
                  <a:gd name="T97" fmla="*/ 1295 h 1572"/>
                  <a:gd name="T98" fmla="*/ 77 w 2887"/>
                  <a:gd name="T99" fmla="*/ 1239 h 1572"/>
                  <a:gd name="T100" fmla="*/ 27 w 2887"/>
                  <a:gd name="T101" fmla="*/ 1164 h 1572"/>
                  <a:gd name="T102" fmla="*/ 3 w 2887"/>
                  <a:gd name="T103" fmla="*/ 994 h 1572"/>
                  <a:gd name="T104" fmla="*/ 0 w 2887"/>
                  <a:gd name="T105" fmla="*/ 873 h 1572"/>
                  <a:gd name="T106" fmla="*/ 4 w 2887"/>
                  <a:gd name="T107" fmla="*/ 780 h 1572"/>
                  <a:gd name="T108" fmla="*/ 27 w 2887"/>
                  <a:gd name="T109" fmla="*/ 624 h 1572"/>
                  <a:gd name="T110" fmla="*/ 95 w 2887"/>
                  <a:gd name="T111" fmla="*/ 459 h 1572"/>
                  <a:gd name="T112" fmla="*/ 237 w 2887"/>
                  <a:gd name="T113" fmla="*/ 322 h 1572"/>
                  <a:gd name="T114" fmla="*/ 379 w 2887"/>
                  <a:gd name="T115" fmla="*/ 269 h 1572"/>
                  <a:gd name="T116" fmla="*/ 619 w 2887"/>
                  <a:gd name="T117" fmla="*/ 179 h 1572"/>
                  <a:gd name="T118" fmla="*/ 800 w 2887"/>
                  <a:gd name="T119" fmla="*/ 85 h 1572"/>
                  <a:gd name="T120" fmla="*/ 900 w 2887"/>
                  <a:gd name="T121" fmla="*/ 24 h 1572"/>
                  <a:gd name="T122" fmla="*/ 970 w 2887"/>
                  <a:gd name="T123" fmla="*/ 0 h 1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87" h="1572">
                    <a:moveTo>
                      <a:pt x="970" y="0"/>
                    </a:moveTo>
                    <a:lnTo>
                      <a:pt x="991" y="3"/>
                    </a:lnTo>
                    <a:lnTo>
                      <a:pt x="1010" y="11"/>
                    </a:lnTo>
                    <a:lnTo>
                      <a:pt x="1027" y="24"/>
                    </a:lnTo>
                    <a:lnTo>
                      <a:pt x="1041" y="40"/>
                    </a:lnTo>
                    <a:lnTo>
                      <a:pt x="1053" y="59"/>
                    </a:lnTo>
                    <a:lnTo>
                      <a:pt x="1058" y="80"/>
                    </a:lnTo>
                    <a:lnTo>
                      <a:pt x="1059" y="100"/>
                    </a:lnTo>
                    <a:lnTo>
                      <a:pt x="1055" y="121"/>
                    </a:lnTo>
                    <a:lnTo>
                      <a:pt x="1047" y="141"/>
                    </a:lnTo>
                    <a:lnTo>
                      <a:pt x="1035" y="158"/>
                    </a:lnTo>
                    <a:lnTo>
                      <a:pt x="1018" y="173"/>
                    </a:lnTo>
                    <a:lnTo>
                      <a:pt x="1014" y="175"/>
                    </a:lnTo>
                    <a:lnTo>
                      <a:pt x="1006" y="181"/>
                    </a:lnTo>
                    <a:lnTo>
                      <a:pt x="994" y="189"/>
                    </a:lnTo>
                    <a:lnTo>
                      <a:pt x="977" y="199"/>
                    </a:lnTo>
                    <a:lnTo>
                      <a:pt x="956" y="212"/>
                    </a:lnTo>
                    <a:lnTo>
                      <a:pt x="934" y="226"/>
                    </a:lnTo>
                    <a:lnTo>
                      <a:pt x="906" y="243"/>
                    </a:lnTo>
                    <a:lnTo>
                      <a:pt x="876" y="260"/>
                    </a:lnTo>
                    <a:lnTo>
                      <a:pt x="842" y="279"/>
                    </a:lnTo>
                    <a:lnTo>
                      <a:pt x="806" y="298"/>
                    </a:lnTo>
                    <a:lnTo>
                      <a:pt x="766" y="317"/>
                    </a:lnTo>
                    <a:lnTo>
                      <a:pt x="725" y="338"/>
                    </a:lnTo>
                    <a:lnTo>
                      <a:pt x="681" y="358"/>
                    </a:lnTo>
                    <a:lnTo>
                      <a:pt x="635" y="378"/>
                    </a:lnTo>
                    <a:lnTo>
                      <a:pt x="587" y="398"/>
                    </a:lnTo>
                    <a:lnTo>
                      <a:pt x="536" y="416"/>
                    </a:lnTo>
                    <a:lnTo>
                      <a:pt x="484" y="434"/>
                    </a:lnTo>
                    <a:lnTo>
                      <a:pt x="432" y="451"/>
                    </a:lnTo>
                    <a:lnTo>
                      <a:pt x="377" y="466"/>
                    </a:lnTo>
                    <a:lnTo>
                      <a:pt x="344" y="479"/>
                    </a:lnTo>
                    <a:lnTo>
                      <a:pt x="315" y="497"/>
                    </a:lnTo>
                    <a:lnTo>
                      <a:pt x="290" y="518"/>
                    </a:lnTo>
                    <a:lnTo>
                      <a:pt x="269" y="541"/>
                    </a:lnTo>
                    <a:lnTo>
                      <a:pt x="251" y="566"/>
                    </a:lnTo>
                    <a:lnTo>
                      <a:pt x="237" y="594"/>
                    </a:lnTo>
                    <a:lnTo>
                      <a:pt x="224" y="624"/>
                    </a:lnTo>
                    <a:lnTo>
                      <a:pt x="214" y="655"/>
                    </a:lnTo>
                    <a:lnTo>
                      <a:pt x="207" y="688"/>
                    </a:lnTo>
                    <a:lnTo>
                      <a:pt x="200" y="721"/>
                    </a:lnTo>
                    <a:lnTo>
                      <a:pt x="196" y="755"/>
                    </a:lnTo>
                    <a:lnTo>
                      <a:pt x="193" y="791"/>
                    </a:lnTo>
                    <a:lnTo>
                      <a:pt x="191" y="825"/>
                    </a:lnTo>
                    <a:lnTo>
                      <a:pt x="190" y="860"/>
                    </a:lnTo>
                    <a:lnTo>
                      <a:pt x="189" y="868"/>
                    </a:lnTo>
                    <a:lnTo>
                      <a:pt x="189" y="877"/>
                    </a:lnTo>
                    <a:lnTo>
                      <a:pt x="189" y="911"/>
                    </a:lnTo>
                    <a:lnTo>
                      <a:pt x="190" y="949"/>
                    </a:lnTo>
                    <a:lnTo>
                      <a:pt x="192" y="988"/>
                    </a:lnTo>
                    <a:lnTo>
                      <a:pt x="195" y="1027"/>
                    </a:lnTo>
                    <a:lnTo>
                      <a:pt x="198" y="1063"/>
                    </a:lnTo>
                    <a:lnTo>
                      <a:pt x="203" y="1094"/>
                    </a:lnTo>
                    <a:lnTo>
                      <a:pt x="225" y="1106"/>
                    </a:lnTo>
                    <a:lnTo>
                      <a:pt x="251" y="1119"/>
                    </a:lnTo>
                    <a:lnTo>
                      <a:pt x="283" y="1136"/>
                    </a:lnTo>
                    <a:lnTo>
                      <a:pt x="320" y="1152"/>
                    </a:lnTo>
                    <a:lnTo>
                      <a:pt x="362" y="1172"/>
                    </a:lnTo>
                    <a:lnTo>
                      <a:pt x="409" y="1191"/>
                    </a:lnTo>
                    <a:lnTo>
                      <a:pt x="462" y="1211"/>
                    </a:lnTo>
                    <a:lnTo>
                      <a:pt x="519" y="1232"/>
                    </a:lnTo>
                    <a:lnTo>
                      <a:pt x="580" y="1252"/>
                    </a:lnTo>
                    <a:lnTo>
                      <a:pt x="647" y="1273"/>
                    </a:lnTo>
                    <a:lnTo>
                      <a:pt x="719" y="1293"/>
                    </a:lnTo>
                    <a:lnTo>
                      <a:pt x="794" y="1311"/>
                    </a:lnTo>
                    <a:lnTo>
                      <a:pt x="875" y="1328"/>
                    </a:lnTo>
                    <a:lnTo>
                      <a:pt x="959" y="1343"/>
                    </a:lnTo>
                    <a:lnTo>
                      <a:pt x="1047" y="1357"/>
                    </a:lnTo>
                    <a:lnTo>
                      <a:pt x="1140" y="1368"/>
                    </a:lnTo>
                    <a:lnTo>
                      <a:pt x="1237" y="1376"/>
                    </a:lnTo>
                    <a:lnTo>
                      <a:pt x="1339" y="1382"/>
                    </a:lnTo>
                    <a:lnTo>
                      <a:pt x="1444" y="1383"/>
                    </a:lnTo>
                    <a:lnTo>
                      <a:pt x="1549" y="1382"/>
                    </a:lnTo>
                    <a:lnTo>
                      <a:pt x="1651" y="1376"/>
                    </a:lnTo>
                    <a:lnTo>
                      <a:pt x="1748" y="1368"/>
                    </a:lnTo>
                    <a:lnTo>
                      <a:pt x="1841" y="1357"/>
                    </a:lnTo>
                    <a:lnTo>
                      <a:pt x="1929" y="1343"/>
                    </a:lnTo>
                    <a:lnTo>
                      <a:pt x="2014" y="1328"/>
                    </a:lnTo>
                    <a:lnTo>
                      <a:pt x="2095" y="1311"/>
                    </a:lnTo>
                    <a:lnTo>
                      <a:pt x="2170" y="1293"/>
                    </a:lnTo>
                    <a:lnTo>
                      <a:pt x="2241" y="1273"/>
                    </a:lnTo>
                    <a:lnTo>
                      <a:pt x="2307" y="1253"/>
                    </a:lnTo>
                    <a:lnTo>
                      <a:pt x="2369" y="1233"/>
                    </a:lnTo>
                    <a:lnTo>
                      <a:pt x="2426" y="1212"/>
                    </a:lnTo>
                    <a:lnTo>
                      <a:pt x="2479" y="1191"/>
                    </a:lnTo>
                    <a:lnTo>
                      <a:pt x="2525" y="1172"/>
                    </a:lnTo>
                    <a:lnTo>
                      <a:pt x="2568" y="1153"/>
                    </a:lnTo>
                    <a:lnTo>
                      <a:pt x="2604" y="1136"/>
                    </a:lnTo>
                    <a:lnTo>
                      <a:pt x="2636" y="1120"/>
                    </a:lnTo>
                    <a:lnTo>
                      <a:pt x="2662" y="1107"/>
                    </a:lnTo>
                    <a:lnTo>
                      <a:pt x="2682" y="1094"/>
                    </a:lnTo>
                    <a:lnTo>
                      <a:pt x="2688" y="1063"/>
                    </a:lnTo>
                    <a:lnTo>
                      <a:pt x="2692" y="1027"/>
                    </a:lnTo>
                    <a:lnTo>
                      <a:pt x="2695" y="989"/>
                    </a:lnTo>
                    <a:lnTo>
                      <a:pt x="2697" y="950"/>
                    </a:lnTo>
                    <a:lnTo>
                      <a:pt x="2697" y="911"/>
                    </a:lnTo>
                    <a:lnTo>
                      <a:pt x="2698" y="877"/>
                    </a:lnTo>
                    <a:lnTo>
                      <a:pt x="2697" y="860"/>
                    </a:lnTo>
                    <a:lnTo>
                      <a:pt x="2696" y="826"/>
                    </a:lnTo>
                    <a:lnTo>
                      <a:pt x="2694" y="791"/>
                    </a:lnTo>
                    <a:lnTo>
                      <a:pt x="2691" y="756"/>
                    </a:lnTo>
                    <a:lnTo>
                      <a:pt x="2687" y="722"/>
                    </a:lnTo>
                    <a:lnTo>
                      <a:pt x="2680" y="688"/>
                    </a:lnTo>
                    <a:lnTo>
                      <a:pt x="2673" y="656"/>
                    </a:lnTo>
                    <a:lnTo>
                      <a:pt x="2663" y="625"/>
                    </a:lnTo>
                    <a:lnTo>
                      <a:pt x="2650" y="595"/>
                    </a:lnTo>
                    <a:lnTo>
                      <a:pt x="2636" y="567"/>
                    </a:lnTo>
                    <a:lnTo>
                      <a:pt x="2617" y="541"/>
                    </a:lnTo>
                    <a:lnTo>
                      <a:pt x="2597" y="519"/>
                    </a:lnTo>
                    <a:lnTo>
                      <a:pt x="2572" y="498"/>
                    </a:lnTo>
                    <a:lnTo>
                      <a:pt x="2543" y="481"/>
                    </a:lnTo>
                    <a:lnTo>
                      <a:pt x="2510" y="466"/>
                    </a:lnTo>
                    <a:lnTo>
                      <a:pt x="2455" y="452"/>
                    </a:lnTo>
                    <a:lnTo>
                      <a:pt x="2401" y="435"/>
                    </a:lnTo>
                    <a:lnTo>
                      <a:pt x="2350" y="416"/>
                    </a:lnTo>
                    <a:lnTo>
                      <a:pt x="2300" y="398"/>
                    </a:lnTo>
                    <a:lnTo>
                      <a:pt x="2252" y="379"/>
                    </a:lnTo>
                    <a:lnTo>
                      <a:pt x="2205" y="359"/>
                    </a:lnTo>
                    <a:lnTo>
                      <a:pt x="2162" y="339"/>
                    </a:lnTo>
                    <a:lnTo>
                      <a:pt x="2119" y="318"/>
                    </a:lnTo>
                    <a:lnTo>
                      <a:pt x="2080" y="299"/>
                    </a:lnTo>
                    <a:lnTo>
                      <a:pt x="2044" y="279"/>
                    </a:lnTo>
                    <a:lnTo>
                      <a:pt x="2011" y="261"/>
                    </a:lnTo>
                    <a:lnTo>
                      <a:pt x="1980" y="244"/>
                    </a:lnTo>
                    <a:lnTo>
                      <a:pt x="1953" y="227"/>
                    </a:lnTo>
                    <a:lnTo>
                      <a:pt x="1929" y="213"/>
                    </a:lnTo>
                    <a:lnTo>
                      <a:pt x="1910" y="200"/>
                    </a:lnTo>
                    <a:lnTo>
                      <a:pt x="1893" y="190"/>
                    </a:lnTo>
                    <a:lnTo>
                      <a:pt x="1881" y="182"/>
                    </a:lnTo>
                    <a:lnTo>
                      <a:pt x="1873" y="176"/>
                    </a:lnTo>
                    <a:lnTo>
                      <a:pt x="1868" y="173"/>
                    </a:lnTo>
                    <a:lnTo>
                      <a:pt x="1852" y="158"/>
                    </a:lnTo>
                    <a:lnTo>
                      <a:pt x="1840" y="142"/>
                    </a:lnTo>
                    <a:lnTo>
                      <a:pt x="1831" y="122"/>
                    </a:lnTo>
                    <a:lnTo>
                      <a:pt x="1828" y="101"/>
                    </a:lnTo>
                    <a:lnTo>
                      <a:pt x="1829" y="81"/>
                    </a:lnTo>
                    <a:lnTo>
                      <a:pt x="1834" y="60"/>
                    </a:lnTo>
                    <a:lnTo>
                      <a:pt x="1845" y="41"/>
                    </a:lnTo>
                    <a:lnTo>
                      <a:pt x="1859" y="25"/>
                    </a:lnTo>
                    <a:lnTo>
                      <a:pt x="1877" y="12"/>
                    </a:lnTo>
                    <a:lnTo>
                      <a:pt x="1896" y="4"/>
                    </a:lnTo>
                    <a:lnTo>
                      <a:pt x="1917" y="1"/>
                    </a:lnTo>
                    <a:lnTo>
                      <a:pt x="1938" y="2"/>
                    </a:lnTo>
                    <a:lnTo>
                      <a:pt x="1957" y="7"/>
                    </a:lnTo>
                    <a:lnTo>
                      <a:pt x="1977" y="18"/>
                    </a:lnTo>
                    <a:lnTo>
                      <a:pt x="1980" y="20"/>
                    </a:lnTo>
                    <a:lnTo>
                      <a:pt x="1987" y="25"/>
                    </a:lnTo>
                    <a:lnTo>
                      <a:pt x="2000" y="32"/>
                    </a:lnTo>
                    <a:lnTo>
                      <a:pt x="2015" y="42"/>
                    </a:lnTo>
                    <a:lnTo>
                      <a:pt x="2035" y="55"/>
                    </a:lnTo>
                    <a:lnTo>
                      <a:pt x="2060" y="69"/>
                    </a:lnTo>
                    <a:lnTo>
                      <a:pt x="2086" y="86"/>
                    </a:lnTo>
                    <a:lnTo>
                      <a:pt x="2117" y="102"/>
                    </a:lnTo>
                    <a:lnTo>
                      <a:pt x="2150" y="121"/>
                    </a:lnTo>
                    <a:lnTo>
                      <a:pt x="2188" y="141"/>
                    </a:lnTo>
                    <a:lnTo>
                      <a:pt x="2227" y="159"/>
                    </a:lnTo>
                    <a:lnTo>
                      <a:pt x="2269" y="179"/>
                    </a:lnTo>
                    <a:lnTo>
                      <a:pt x="2313" y="198"/>
                    </a:lnTo>
                    <a:lnTo>
                      <a:pt x="2359" y="218"/>
                    </a:lnTo>
                    <a:lnTo>
                      <a:pt x="2408" y="236"/>
                    </a:lnTo>
                    <a:lnTo>
                      <a:pt x="2457" y="253"/>
                    </a:lnTo>
                    <a:lnTo>
                      <a:pt x="2508" y="269"/>
                    </a:lnTo>
                    <a:lnTo>
                      <a:pt x="2561" y="283"/>
                    </a:lnTo>
                    <a:lnTo>
                      <a:pt x="2564" y="284"/>
                    </a:lnTo>
                    <a:lnTo>
                      <a:pt x="2568" y="285"/>
                    </a:lnTo>
                    <a:lnTo>
                      <a:pt x="2611" y="303"/>
                    </a:lnTo>
                    <a:lnTo>
                      <a:pt x="2650" y="323"/>
                    </a:lnTo>
                    <a:lnTo>
                      <a:pt x="2685" y="346"/>
                    </a:lnTo>
                    <a:lnTo>
                      <a:pt x="2718" y="371"/>
                    </a:lnTo>
                    <a:lnTo>
                      <a:pt x="2745" y="399"/>
                    </a:lnTo>
                    <a:lnTo>
                      <a:pt x="2770" y="428"/>
                    </a:lnTo>
                    <a:lnTo>
                      <a:pt x="2791" y="459"/>
                    </a:lnTo>
                    <a:lnTo>
                      <a:pt x="2810" y="491"/>
                    </a:lnTo>
                    <a:lnTo>
                      <a:pt x="2826" y="524"/>
                    </a:lnTo>
                    <a:lnTo>
                      <a:pt x="2839" y="557"/>
                    </a:lnTo>
                    <a:lnTo>
                      <a:pt x="2851" y="590"/>
                    </a:lnTo>
                    <a:lnTo>
                      <a:pt x="2860" y="624"/>
                    </a:lnTo>
                    <a:lnTo>
                      <a:pt x="2867" y="657"/>
                    </a:lnTo>
                    <a:lnTo>
                      <a:pt x="2872" y="690"/>
                    </a:lnTo>
                    <a:lnTo>
                      <a:pt x="2878" y="721"/>
                    </a:lnTo>
                    <a:lnTo>
                      <a:pt x="2881" y="751"/>
                    </a:lnTo>
                    <a:lnTo>
                      <a:pt x="2883" y="780"/>
                    </a:lnTo>
                    <a:lnTo>
                      <a:pt x="2884" y="807"/>
                    </a:lnTo>
                    <a:lnTo>
                      <a:pt x="2885" y="832"/>
                    </a:lnTo>
                    <a:lnTo>
                      <a:pt x="2886" y="855"/>
                    </a:lnTo>
                    <a:lnTo>
                      <a:pt x="2886" y="864"/>
                    </a:lnTo>
                    <a:lnTo>
                      <a:pt x="2887" y="872"/>
                    </a:lnTo>
                    <a:lnTo>
                      <a:pt x="2887" y="874"/>
                    </a:lnTo>
                    <a:lnTo>
                      <a:pt x="2887" y="888"/>
                    </a:lnTo>
                    <a:lnTo>
                      <a:pt x="2887" y="907"/>
                    </a:lnTo>
                    <a:lnTo>
                      <a:pt x="2886" y="933"/>
                    </a:lnTo>
                    <a:lnTo>
                      <a:pt x="2886" y="962"/>
                    </a:lnTo>
                    <a:lnTo>
                      <a:pt x="2884" y="994"/>
                    </a:lnTo>
                    <a:lnTo>
                      <a:pt x="2882" y="1029"/>
                    </a:lnTo>
                    <a:lnTo>
                      <a:pt x="2879" y="1064"/>
                    </a:lnTo>
                    <a:lnTo>
                      <a:pt x="2875" y="1099"/>
                    </a:lnTo>
                    <a:lnTo>
                      <a:pt x="2868" y="1133"/>
                    </a:lnTo>
                    <a:lnTo>
                      <a:pt x="2861" y="1165"/>
                    </a:lnTo>
                    <a:lnTo>
                      <a:pt x="2853" y="1191"/>
                    </a:lnTo>
                    <a:lnTo>
                      <a:pt x="2844" y="1209"/>
                    </a:lnTo>
                    <a:lnTo>
                      <a:pt x="2831" y="1225"/>
                    </a:lnTo>
                    <a:lnTo>
                      <a:pt x="2817" y="1236"/>
                    </a:lnTo>
                    <a:lnTo>
                      <a:pt x="2812" y="1239"/>
                    </a:lnTo>
                    <a:lnTo>
                      <a:pt x="2802" y="1245"/>
                    </a:lnTo>
                    <a:lnTo>
                      <a:pt x="2788" y="1253"/>
                    </a:lnTo>
                    <a:lnTo>
                      <a:pt x="2769" y="1264"/>
                    </a:lnTo>
                    <a:lnTo>
                      <a:pt x="2746" y="1276"/>
                    </a:lnTo>
                    <a:lnTo>
                      <a:pt x="2720" y="1291"/>
                    </a:lnTo>
                    <a:lnTo>
                      <a:pt x="2688" y="1306"/>
                    </a:lnTo>
                    <a:lnTo>
                      <a:pt x="2651" y="1324"/>
                    </a:lnTo>
                    <a:lnTo>
                      <a:pt x="2612" y="1341"/>
                    </a:lnTo>
                    <a:lnTo>
                      <a:pt x="2568" y="1360"/>
                    </a:lnTo>
                    <a:lnTo>
                      <a:pt x="2519" y="1380"/>
                    </a:lnTo>
                    <a:lnTo>
                      <a:pt x="2467" y="1399"/>
                    </a:lnTo>
                    <a:lnTo>
                      <a:pt x="2411" y="1419"/>
                    </a:lnTo>
                    <a:lnTo>
                      <a:pt x="2351" y="1438"/>
                    </a:lnTo>
                    <a:lnTo>
                      <a:pt x="2287" y="1458"/>
                    </a:lnTo>
                    <a:lnTo>
                      <a:pt x="2219" y="1477"/>
                    </a:lnTo>
                    <a:lnTo>
                      <a:pt x="2146" y="1494"/>
                    </a:lnTo>
                    <a:lnTo>
                      <a:pt x="2071" y="1510"/>
                    </a:lnTo>
                    <a:lnTo>
                      <a:pt x="1992" y="1525"/>
                    </a:lnTo>
                    <a:lnTo>
                      <a:pt x="1910" y="1539"/>
                    </a:lnTo>
                    <a:lnTo>
                      <a:pt x="1823" y="1550"/>
                    </a:lnTo>
                    <a:lnTo>
                      <a:pt x="1734" y="1559"/>
                    </a:lnTo>
                    <a:lnTo>
                      <a:pt x="1640" y="1567"/>
                    </a:lnTo>
                    <a:lnTo>
                      <a:pt x="1544" y="1571"/>
                    </a:lnTo>
                    <a:lnTo>
                      <a:pt x="1444" y="1572"/>
                    </a:lnTo>
                    <a:lnTo>
                      <a:pt x="1341" y="1571"/>
                    </a:lnTo>
                    <a:lnTo>
                      <a:pt x="1240" y="1566"/>
                    </a:lnTo>
                    <a:lnTo>
                      <a:pt x="1143" y="1558"/>
                    </a:lnTo>
                    <a:lnTo>
                      <a:pt x="1050" y="1548"/>
                    </a:lnTo>
                    <a:lnTo>
                      <a:pt x="962" y="1536"/>
                    </a:lnTo>
                    <a:lnTo>
                      <a:pt x="876" y="1522"/>
                    </a:lnTo>
                    <a:lnTo>
                      <a:pt x="795" y="1506"/>
                    </a:lnTo>
                    <a:lnTo>
                      <a:pt x="718" y="1488"/>
                    </a:lnTo>
                    <a:lnTo>
                      <a:pt x="645" y="1469"/>
                    </a:lnTo>
                    <a:lnTo>
                      <a:pt x="575" y="1450"/>
                    </a:lnTo>
                    <a:lnTo>
                      <a:pt x="510" y="1430"/>
                    </a:lnTo>
                    <a:lnTo>
                      <a:pt x="449" y="1409"/>
                    </a:lnTo>
                    <a:lnTo>
                      <a:pt x="392" y="1389"/>
                    </a:lnTo>
                    <a:lnTo>
                      <a:pt x="341" y="1368"/>
                    </a:lnTo>
                    <a:lnTo>
                      <a:pt x="293" y="1349"/>
                    </a:lnTo>
                    <a:lnTo>
                      <a:pt x="250" y="1330"/>
                    </a:lnTo>
                    <a:lnTo>
                      <a:pt x="211" y="1311"/>
                    </a:lnTo>
                    <a:lnTo>
                      <a:pt x="177" y="1295"/>
                    </a:lnTo>
                    <a:lnTo>
                      <a:pt x="148" y="1279"/>
                    </a:lnTo>
                    <a:lnTo>
                      <a:pt x="123" y="1266"/>
                    </a:lnTo>
                    <a:lnTo>
                      <a:pt x="103" y="1254"/>
                    </a:lnTo>
                    <a:lnTo>
                      <a:pt x="88" y="1246"/>
                    </a:lnTo>
                    <a:lnTo>
                      <a:pt x="77" y="1239"/>
                    </a:lnTo>
                    <a:lnTo>
                      <a:pt x="72" y="1236"/>
                    </a:lnTo>
                    <a:lnTo>
                      <a:pt x="57" y="1225"/>
                    </a:lnTo>
                    <a:lnTo>
                      <a:pt x="44" y="1209"/>
                    </a:lnTo>
                    <a:lnTo>
                      <a:pt x="36" y="1191"/>
                    </a:lnTo>
                    <a:lnTo>
                      <a:pt x="27" y="1164"/>
                    </a:lnTo>
                    <a:lnTo>
                      <a:pt x="20" y="1133"/>
                    </a:lnTo>
                    <a:lnTo>
                      <a:pt x="13" y="1098"/>
                    </a:lnTo>
                    <a:lnTo>
                      <a:pt x="8" y="1063"/>
                    </a:lnTo>
                    <a:lnTo>
                      <a:pt x="5" y="1028"/>
                    </a:lnTo>
                    <a:lnTo>
                      <a:pt x="3" y="994"/>
                    </a:lnTo>
                    <a:lnTo>
                      <a:pt x="1" y="961"/>
                    </a:lnTo>
                    <a:lnTo>
                      <a:pt x="0" y="932"/>
                    </a:lnTo>
                    <a:lnTo>
                      <a:pt x="0" y="907"/>
                    </a:lnTo>
                    <a:lnTo>
                      <a:pt x="0" y="887"/>
                    </a:lnTo>
                    <a:lnTo>
                      <a:pt x="0" y="873"/>
                    </a:lnTo>
                    <a:lnTo>
                      <a:pt x="0" y="871"/>
                    </a:lnTo>
                    <a:lnTo>
                      <a:pt x="1" y="854"/>
                    </a:lnTo>
                    <a:lnTo>
                      <a:pt x="1" y="832"/>
                    </a:lnTo>
                    <a:lnTo>
                      <a:pt x="2" y="807"/>
                    </a:lnTo>
                    <a:lnTo>
                      <a:pt x="4" y="780"/>
                    </a:lnTo>
                    <a:lnTo>
                      <a:pt x="6" y="751"/>
                    </a:lnTo>
                    <a:lnTo>
                      <a:pt x="9" y="721"/>
                    </a:lnTo>
                    <a:lnTo>
                      <a:pt x="13" y="689"/>
                    </a:lnTo>
                    <a:lnTo>
                      <a:pt x="20" y="657"/>
                    </a:lnTo>
                    <a:lnTo>
                      <a:pt x="27" y="624"/>
                    </a:lnTo>
                    <a:lnTo>
                      <a:pt x="36" y="590"/>
                    </a:lnTo>
                    <a:lnTo>
                      <a:pt x="48" y="557"/>
                    </a:lnTo>
                    <a:lnTo>
                      <a:pt x="61" y="523"/>
                    </a:lnTo>
                    <a:lnTo>
                      <a:pt x="76" y="491"/>
                    </a:lnTo>
                    <a:lnTo>
                      <a:pt x="95" y="459"/>
                    </a:lnTo>
                    <a:lnTo>
                      <a:pt x="117" y="428"/>
                    </a:lnTo>
                    <a:lnTo>
                      <a:pt x="142" y="399"/>
                    </a:lnTo>
                    <a:lnTo>
                      <a:pt x="169" y="371"/>
                    </a:lnTo>
                    <a:lnTo>
                      <a:pt x="200" y="345"/>
                    </a:lnTo>
                    <a:lnTo>
                      <a:pt x="237" y="322"/>
                    </a:lnTo>
                    <a:lnTo>
                      <a:pt x="276" y="302"/>
                    </a:lnTo>
                    <a:lnTo>
                      <a:pt x="319" y="285"/>
                    </a:lnTo>
                    <a:lnTo>
                      <a:pt x="322" y="284"/>
                    </a:lnTo>
                    <a:lnTo>
                      <a:pt x="326" y="283"/>
                    </a:lnTo>
                    <a:lnTo>
                      <a:pt x="379" y="269"/>
                    </a:lnTo>
                    <a:lnTo>
                      <a:pt x="430" y="252"/>
                    </a:lnTo>
                    <a:lnTo>
                      <a:pt x="479" y="236"/>
                    </a:lnTo>
                    <a:lnTo>
                      <a:pt x="528" y="217"/>
                    </a:lnTo>
                    <a:lnTo>
                      <a:pt x="574" y="197"/>
                    </a:lnTo>
                    <a:lnTo>
                      <a:pt x="619" y="179"/>
                    </a:lnTo>
                    <a:lnTo>
                      <a:pt x="660" y="159"/>
                    </a:lnTo>
                    <a:lnTo>
                      <a:pt x="699" y="140"/>
                    </a:lnTo>
                    <a:lnTo>
                      <a:pt x="736" y="120"/>
                    </a:lnTo>
                    <a:lnTo>
                      <a:pt x="769" y="102"/>
                    </a:lnTo>
                    <a:lnTo>
                      <a:pt x="800" y="85"/>
                    </a:lnTo>
                    <a:lnTo>
                      <a:pt x="827" y="69"/>
                    </a:lnTo>
                    <a:lnTo>
                      <a:pt x="851" y="55"/>
                    </a:lnTo>
                    <a:lnTo>
                      <a:pt x="872" y="42"/>
                    </a:lnTo>
                    <a:lnTo>
                      <a:pt x="887" y="32"/>
                    </a:lnTo>
                    <a:lnTo>
                      <a:pt x="900" y="24"/>
                    </a:lnTo>
                    <a:lnTo>
                      <a:pt x="907" y="19"/>
                    </a:lnTo>
                    <a:lnTo>
                      <a:pt x="910" y="17"/>
                    </a:lnTo>
                    <a:lnTo>
                      <a:pt x="929" y="6"/>
                    </a:lnTo>
                    <a:lnTo>
                      <a:pt x="949" y="1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rgbClr val="0C419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51422" tIns="25711" rIns="51422" bIns="2571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315670" y="195486"/>
            <a:ext cx="4697506" cy="376833"/>
            <a:chOff x="198723" y="125090"/>
            <a:chExt cx="6263341" cy="502444"/>
          </a:xfrm>
        </p:grpSpPr>
        <p:sp>
          <p:nvSpPr>
            <p:cNvPr id="31" name="Rectangle 3"/>
            <p:cNvSpPr txBox="1">
              <a:spLocks noChangeArrowheads="1"/>
            </p:cNvSpPr>
            <p:nvPr/>
          </p:nvSpPr>
          <p:spPr>
            <a:xfrm>
              <a:off x="920806" y="125090"/>
              <a:ext cx="5541258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金财工程应用支撑平台</a:t>
              </a:r>
              <a:r>
                <a:rPr lang="en-US" altLang="zh-CN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2.0 </a:t>
              </a:r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云化目标</a:t>
              </a:r>
              <a:endPara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8"/>
              <a:ext cx="618625" cy="41814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01824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5670" y="195486"/>
            <a:ext cx="3617387" cy="376833"/>
            <a:chOff x="198723" y="125090"/>
            <a:chExt cx="4823182" cy="502444"/>
          </a:xfrm>
        </p:grpSpPr>
        <p:sp>
          <p:nvSpPr>
            <p:cNvPr id="31" name="Rectangle 3"/>
            <p:cNvSpPr txBox="1">
              <a:spLocks noChangeArrowheads="1"/>
            </p:cNvSpPr>
            <p:nvPr/>
          </p:nvSpPr>
          <p:spPr>
            <a:xfrm>
              <a:off x="920806" y="125090"/>
              <a:ext cx="4101099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en-US" altLang="zh-CN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2.0</a:t>
              </a:r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</a:t>
              </a:r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化思路</a:t>
              </a:r>
              <a:endPara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8"/>
              <a:ext cx="618625" cy="418144"/>
            </a:xfrm>
            <a:prstGeom prst="rect">
              <a:avLst/>
            </a:prstGeom>
            <a:effectLst/>
          </p:spPr>
        </p:pic>
      </p:grpSp>
      <p:sp>
        <p:nvSpPr>
          <p:cNvPr id="2" name="文本框 1"/>
          <p:cNvSpPr txBox="1"/>
          <p:nvPr/>
        </p:nvSpPr>
        <p:spPr>
          <a:xfrm>
            <a:off x="620688" y="915566"/>
            <a:ext cx="51845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云平台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提供财政信息化标准执行能力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实现“三化五统一”的要求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完成国产化要求</a:t>
            </a:r>
          </a:p>
        </p:txBody>
      </p:sp>
    </p:spTree>
    <p:extLst>
      <p:ext uri="{BB962C8B-B14F-4D97-AF65-F5344CB8AC3E}">
        <p14:creationId xmlns:p14="http://schemas.microsoft.com/office/powerpoint/2010/main" val="40842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圆角矩形 607"/>
          <p:cNvSpPr/>
          <p:nvPr/>
        </p:nvSpPr>
        <p:spPr bwMode="auto">
          <a:xfrm>
            <a:off x="214290" y="3241909"/>
            <a:ext cx="3513849" cy="10491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350" dirty="0"/>
          </a:p>
        </p:txBody>
      </p:sp>
      <p:pic>
        <p:nvPicPr>
          <p:cNvPr id="609" name="图片 2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9" y="3356873"/>
            <a:ext cx="634758" cy="60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0" name="TextBox 19"/>
          <p:cNvSpPr txBox="1">
            <a:spLocks noChangeArrowheads="1"/>
          </p:cNvSpPr>
          <p:nvPr/>
        </p:nvSpPr>
        <p:spPr bwMode="auto">
          <a:xfrm>
            <a:off x="322012" y="4005659"/>
            <a:ext cx="799964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750" dirty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平台管理中心</a:t>
            </a:r>
            <a:endParaRPr lang="en-US" altLang="zh-CN" sz="750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pic>
        <p:nvPicPr>
          <p:cNvPr id="612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22" y="3452905"/>
            <a:ext cx="706637" cy="44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TextBox 19"/>
          <p:cNvSpPr txBox="1">
            <a:spLocks noChangeArrowheads="1"/>
          </p:cNvSpPr>
          <p:nvPr/>
        </p:nvSpPr>
        <p:spPr bwMode="auto">
          <a:xfrm>
            <a:off x="2904826" y="3944837"/>
            <a:ext cx="7263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50" dirty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Docker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750" dirty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镜像仓库</a:t>
            </a:r>
            <a:endParaRPr lang="en-US" altLang="zh-CN" sz="750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cxnSp>
        <p:nvCxnSpPr>
          <p:cNvPr id="651" name="直接连接符 650"/>
          <p:cNvCxnSpPr/>
          <p:nvPr/>
        </p:nvCxnSpPr>
        <p:spPr bwMode="auto">
          <a:xfrm>
            <a:off x="1078386" y="3401566"/>
            <a:ext cx="0" cy="520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3" name="TextBox 19"/>
          <p:cNvSpPr txBox="1">
            <a:spLocks noChangeArrowheads="1"/>
          </p:cNvSpPr>
          <p:nvPr/>
        </p:nvSpPr>
        <p:spPr bwMode="auto">
          <a:xfrm>
            <a:off x="1226529" y="4005659"/>
            <a:ext cx="637894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750" dirty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配置中心</a:t>
            </a:r>
            <a:endParaRPr lang="en-US" altLang="zh-CN" sz="750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pic>
        <p:nvPicPr>
          <p:cNvPr id="654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88" y="3398854"/>
            <a:ext cx="490436" cy="52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5" name="直接连接符 654"/>
          <p:cNvCxnSpPr/>
          <p:nvPr/>
        </p:nvCxnSpPr>
        <p:spPr bwMode="auto">
          <a:xfrm>
            <a:off x="1946594" y="3401566"/>
            <a:ext cx="0" cy="520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6" name="TextBox 19"/>
          <p:cNvSpPr txBox="1">
            <a:spLocks noChangeArrowheads="1"/>
          </p:cNvSpPr>
          <p:nvPr/>
        </p:nvSpPr>
        <p:spPr bwMode="auto">
          <a:xfrm>
            <a:off x="2060848" y="3988779"/>
            <a:ext cx="579527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750" dirty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应用仓库</a:t>
            </a:r>
            <a:endParaRPr lang="en-US" altLang="zh-CN" sz="750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pic>
        <p:nvPicPr>
          <p:cNvPr id="667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54" y="3388153"/>
            <a:ext cx="418528" cy="51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5" name="直接连接符 664"/>
          <p:cNvCxnSpPr/>
          <p:nvPr/>
        </p:nvCxnSpPr>
        <p:spPr bwMode="auto">
          <a:xfrm>
            <a:off x="2756219" y="3401566"/>
            <a:ext cx="0" cy="520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68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57" y="3565489"/>
            <a:ext cx="254107" cy="40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3" name="组合 672"/>
          <p:cNvGrpSpPr/>
          <p:nvPr/>
        </p:nvGrpSpPr>
        <p:grpSpPr>
          <a:xfrm>
            <a:off x="214290" y="1202559"/>
            <a:ext cx="3463001" cy="1957666"/>
            <a:chOff x="-468560" y="771550"/>
            <a:chExt cx="5543550" cy="2855913"/>
          </a:xfrm>
        </p:grpSpPr>
        <p:sp>
          <p:nvSpPr>
            <p:cNvPr id="614" name="圆角矩形 613"/>
            <p:cNvSpPr>
              <a:spLocks noChangeArrowheads="1"/>
            </p:cNvSpPr>
            <p:nvPr/>
          </p:nvSpPr>
          <p:spPr bwMode="auto">
            <a:xfrm>
              <a:off x="-468560" y="771550"/>
              <a:ext cx="5543550" cy="2855913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8EB4E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 sz="1350"/>
            </a:p>
          </p:txBody>
        </p:sp>
        <p:grpSp>
          <p:nvGrpSpPr>
            <p:cNvPr id="623" name="组合 622"/>
            <p:cNvGrpSpPr>
              <a:grpSpLocks/>
            </p:cNvGrpSpPr>
            <p:nvPr/>
          </p:nvGrpSpPr>
          <p:grpSpPr bwMode="auto">
            <a:xfrm>
              <a:off x="2442915" y="938238"/>
              <a:ext cx="2540483" cy="2520950"/>
              <a:chOff x="2136055" y="1485027"/>
              <a:chExt cx="2541163" cy="2519964"/>
            </a:xfrm>
          </p:grpSpPr>
          <p:sp>
            <p:nvSpPr>
              <p:cNvPr id="624" name="圆角矩形 102"/>
              <p:cNvSpPr>
                <a:spLocks noChangeArrowheads="1"/>
              </p:cNvSpPr>
              <p:nvPr/>
            </p:nvSpPr>
            <p:spPr bwMode="auto">
              <a:xfrm>
                <a:off x="2151053" y="1485027"/>
                <a:ext cx="2444698" cy="2519964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 algn="ctr">
                <a:solidFill>
                  <a:srgbClr val="EEE1F7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itchFamily="34" charset="0"/>
                  <a:buNone/>
                </a:pPr>
                <a:endParaRPr lang="zh-CN" altLang="en-US" sz="1350"/>
              </a:p>
            </p:txBody>
          </p:sp>
          <p:pic>
            <p:nvPicPr>
              <p:cNvPr id="625" name="图片 1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0453" y="1773023"/>
                <a:ext cx="571783" cy="470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6" name="TextBox 19"/>
              <p:cNvSpPr txBox="1">
                <a:spLocks noChangeArrowheads="1"/>
              </p:cNvSpPr>
              <p:nvPr/>
            </p:nvSpPr>
            <p:spPr bwMode="auto">
              <a:xfrm>
                <a:off x="2136426" y="2359397"/>
                <a:ext cx="1265928" cy="311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zh-CN" altLang="en-US" sz="788" dirty="0">
                    <a:solidFill>
                      <a:schemeClr val="accent5">
                        <a:lumMod val="1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rPr>
                  <a:t>日志管理中心</a:t>
                </a:r>
                <a:endParaRPr lang="en-US" altLang="zh-CN" sz="788" dirty="0">
                  <a:solidFill>
                    <a:schemeClr val="accent5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627" name="TextBox 19"/>
              <p:cNvSpPr txBox="1">
                <a:spLocks noChangeArrowheads="1"/>
              </p:cNvSpPr>
              <p:nvPr/>
            </p:nvSpPr>
            <p:spPr bwMode="auto">
              <a:xfrm>
                <a:off x="2396475" y="3584468"/>
                <a:ext cx="942516" cy="311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zh-CN" altLang="en-US" sz="788" dirty="0">
                    <a:solidFill>
                      <a:schemeClr val="accent5">
                        <a:lumMod val="1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rPr>
                  <a:t>日志存储</a:t>
                </a:r>
                <a:endParaRPr lang="en-US" altLang="zh-CN" sz="788" dirty="0">
                  <a:solidFill>
                    <a:schemeClr val="accent5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endParaRPr>
              </a:p>
            </p:txBody>
          </p:sp>
          <p:pic>
            <p:nvPicPr>
              <p:cNvPr id="628" name="图片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3755" y="2932234"/>
                <a:ext cx="465177" cy="531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9" name="TextBox 19"/>
              <p:cNvSpPr txBox="1">
                <a:spLocks noChangeArrowheads="1"/>
              </p:cNvSpPr>
              <p:nvPr/>
            </p:nvSpPr>
            <p:spPr bwMode="auto">
              <a:xfrm>
                <a:off x="3404807" y="2359397"/>
                <a:ext cx="1265928" cy="311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zh-CN" altLang="en-US" sz="788" dirty="0">
                    <a:solidFill>
                      <a:schemeClr val="accent5">
                        <a:lumMod val="1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rPr>
                  <a:t>平台监控中心</a:t>
                </a:r>
                <a:endParaRPr lang="en-US" altLang="zh-CN" sz="788" dirty="0">
                  <a:solidFill>
                    <a:schemeClr val="accent5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630" name="TextBox 19"/>
              <p:cNvSpPr txBox="1">
                <a:spLocks noChangeArrowheads="1"/>
              </p:cNvSpPr>
              <p:nvPr/>
            </p:nvSpPr>
            <p:spPr bwMode="auto">
              <a:xfrm>
                <a:off x="3398455" y="3584468"/>
                <a:ext cx="1278763" cy="311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88" dirty="0" err="1">
                    <a:solidFill>
                      <a:schemeClr val="accent5">
                        <a:lumMod val="1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rPr>
                  <a:t>Elasticsearch</a:t>
                </a:r>
                <a:endParaRPr lang="en-US" altLang="zh-CN" sz="788" dirty="0">
                  <a:solidFill>
                    <a:schemeClr val="accent5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endParaRPr>
              </a:p>
            </p:txBody>
          </p:sp>
          <p:pic>
            <p:nvPicPr>
              <p:cNvPr id="631" name="图片 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0261" y="1723416"/>
                <a:ext cx="857763" cy="51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2" name="图片 631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7766" y="2925007"/>
                <a:ext cx="688259" cy="494685"/>
              </a:xfrm>
              <a:prstGeom prst="rect">
                <a:avLst/>
              </a:prstGeom>
            </p:spPr>
          </p:pic>
          <p:cxnSp>
            <p:nvCxnSpPr>
              <p:cNvPr id="633" name="直接连接符 2055"/>
              <p:cNvCxnSpPr>
                <a:cxnSpLocks noChangeShapeType="1"/>
              </p:cNvCxnSpPr>
              <p:nvPr/>
            </p:nvCxnSpPr>
            <p:spPr bwMode="auto">
              <a:xfrm>
                <a:off x="3360038" y="1485027"/>
                <a:ext cx="0" cy="2519964"/>
              </a:xfrm>
              <a:prstGeom prst="line">
                <a:avLst/>
              </a:prstGeom>
              <a:noFill/>
              <a:ln w="9525" algn="ctr">
                <a:solidFill>
                  <a:srgbClr val="8EB4E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4" name="直接连接符 2059"/>
              <p:cNvCxnSpPr>
                <a:cxnSpLocks noChangeShapeType="1"/>
              </p:cNvCxnSpPr>
              <p:nvPr/>
            </p:nvCxnSpPr>
            <p:spPr bwMode="auto">
              <a:xfrm>
                <a:off x="2136055" y="2781009"/>
                <a:ext cx="2451185" cy="291"/>
              </a:xfrm>
              <a:prstGeom prst="line">
                <a:avLst/>
              </a:prstGeom>
              <a:noFill/>
              <a:ln w="9525" algn="ctr">
                <a:solidFill>
                  <a:srgbClr val="8EB4E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35" name="组合 634"/>
            <p:cNvGrpSpPr>
              <a:grpSpLocks/>
            </p:cNvGrpSpPr>
            <p:nvPr/>
          </p:nvGrpSpPr>
          <p:grpSpPr bwMode="auto">
            <a:xfrm>
              <a:off x="-290760" y="938238"/>
              <a:ext cx="1232776" cy="2520950"/>
              <a:chOff x="831932" y="1485027"/>
              <a:chExt cx="1232610" cy="2519964"/>
            </a:xfrm>
          </p:grpSpPr>
          <p:grpSp>
            <p:nvGrpSpPr>
              <p:cNvPr id="636" name="组合 16413"/>
              <p:cNvGrpSpPr>
                <a:grpSpLocks/>
              </p:cNvGrpSpPr>
              <p:nvPr/>
            </p:nvGrpSpPr>
            <p:grpSpPr bwMode="auto">
              <a:xfrm>
                <a:off x="831932" y="1485027"/>
                <a:ext cx="1232610" cy="2519964"/>
                <a:chOff x="831932" y="1485027"/>
                <a:chExt cx="1232610" cy="2519964"/>
              </a:xfrm>
            </p:grpSpPr>
            <p:sp>
              <p:nvSpPr>
                <p:cNvPr id="638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831932" y="1485027"/>
                  <a:ext cx="1179354" cy="251996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 algn="ctr">
                  <a:solidFill>
                    <a:srgbClr val="EEE1F7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buFont typeface="Arial" pitchFamily="34" charset="0"/>
                    <a:buNone/>
                  </a:pPr>
                  <a:endParaRPr lang="zh-CN" altLang="en-US" sz="1350"/>
                </a:p>
              </p:txBody>
            </p:sp>
            <p:grpSp>
              <p:nvGrpSpPr>
                <p:cNvPr id="639" name="组合 16412"/>
                <p:cNvGrpSpPr>
                  <a:grpSpLocks/>
                </p:cNvGrpSpPr>
                <p:nvPr/>
              </p:nvGrpSpPr>
              <p:grpSpPr bwMode="auto">
                <a:xfrm>
                  <a:off x="935106" y="1738382"/>
                  <a:ext cx="1129436" cy="2157549"/>
                  <a:chOff x="935106" y="1738382"/>
                  <a:chExt cx="1129436" cy="2157549"/>
                </a:xfrm>
              </p:grpSpPr>
              <p:pic>
                <p:nvPicPr>
                  <p:cNvPr id="640" name="图片 13"/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70694" y="1738382"/>
                    <a:ext cx="686495" cy="5386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41" name="Text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0818" y="2360984"/>
                    <a:ext cx="713788" cy="3114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788" dirty="0" err="1">
                        <a:solidFill>
                          <a:schemeClr val="accent5">
                            <a:lumMod val="1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Calibri" pitchFamily="34" charset="0"/>
                      </a:rPr>
                      <a:t>Redis</a:t>
                    </a:r>
                    <a:endParaRPr lang="en-US" altLang="zh-CN" sz="788" dirty="0">
                      <a:solidFill>
                        <a:schemeClr val="accent5">
                          <a:lumMod val="10000"/>
                        </a:schemeClr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endParaRPr>
                  </a:p>
                </p:txBody>
              </p:sp>
              <p:pic>
                <p:nvPicPr>
                  <p:cNvPr id="642" name="图片 14"/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6707" y="2946338"/>
                    <a:ext cx="1012859" cy="55466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43" name="Text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5106" y="3584468"/>
                    <a:ext cx="1129436" cy="3114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defRPr>
                        <a:solidFill>
                          <a:schemeClr val="tx1"/>
                        </a:solidFill>
                        <a:latin typeface="Calibri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788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sym typeface="Calibri" pitchFamily="34" charset="0"/>
                      </a:rPr>
                      <a:t>Zookeeper</a:t>
                    </a:r>
                  </a:p>
                </p:txBody>
              </p:sp>
            </p:grpSp>
          </p:grpSp>
          <p:cxnSp>
            <p:nvCxnSpPr>
              <p:cNvPr id="637" name="直接连接符 2062"/>
              <p:cNvCxnSpPr>
                <a:cxnSpLocks noChangeShapeType="1"/>
              </p:cNvCxnSpPr>
              <p:nvPr/>
            </p:nvCxnSpPr>
            <p:spPr bwMode="auto">
              <a:xfrm>
                <a:off x="831932" y="2781009"/>
                <a:ext cx="1179354" cy="0"/>
              </a:xfrm>
              <a:prstGeom prst="line">
                <a:avLst/>
              </a:prstGeom>
              <a:noFill/>
              <a:ln w="9525" algn="ctr">
                <a:solidFill>
                  <a:srgbClr val="8EB4E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44" name="组合 643"/>
            <p:cNvGrpSpPr>
              <a:grpSpLocks/>
            </p:cNvGrpSpPr>
            <p:nvPr/>
          </p:nvGrpSpPr>
          <p:grpSpPr bwMode="auto">
            <a:xfrm>
              <a:off x="1036391" y="938238"/>
              <a:ext cx="1278906" cy="2631569"/>
              <a:chOff x="4727272" y="1485027"/>
              <a:chExt cx="1277894" cy="2630540"/>
            </a:xfrm>
          </p:grpSpPr>
          <p:sp>
            <p:nvSpPr>
              <p:cNvPr id="645" name="圆角矩形 103"/>
              <p:cNvSpPr>
                <a:spLocks noChangeArrowheads="1"/>
              </p:cNvSpPr>
              <p:nvPr/>
            </p:nvSpPr>
            <p:spPr bwMode="auto">
              <a:xfrm>
                <a:off x="4727272" y="1485027"/>
                <a:ext cx="1257892" cy="2519964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 algn="ctr">
                <a:solidFill>
                  <a:srgbClr val="EEE1F7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itchFamily="34" charset="0"/>
                  <a:buNone/>
                </a:pPr>
                <a:endParaRPr lang="zh-CN" altLang="en-US" sz="1350"/>
              </a:p>
            </p:txBody>
          </p:sp>
          <p:pic>
            <p:nvPicPr>
              <p:cNvPr id="646" name="图片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5885" y="1663293"/>
                <a:ext cx="546434" cy="540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7" name="图片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7572" y="2898326"/>
                <a:ext cx="530698" cy="566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8" name="TextBox 19"/>
              <p:cNvSpPr txBox="1">
                <a:spLocks noChangeArrowheads="1"/>
              </p:cNvSpPr>
              <p:nvPr/>
            </p:nvSpPr>
            <p:spPr bwMode="auto">
              <a:xfrm>
                <a:off x="4740578" y="2308617"/>
                <a:ext cx="1264588" cy="47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ts val="900"/>
                  </a:lnSpc>
                  <a:defRPr/>
                </a:pPr>
                <a:r>
                  <a:rPr lang="zh-CN" altLang="en-US" sz="788" dirty="0">
                    <a:solidFill>
                      <a:schemeClr val="accent5">
                        <a:lumMod val="1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rPr>
                  <a:t>前端反向代理</a:t>
                </a:r>
                <a:endParaRPr lang="en-US" altLang="zh-CN" sz="788" dirty="0">
                  <a:solidFill>
                    <a:schemeClr val="accent5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endParaRPr>
              </a:p>
              <a:p>
                <a:pPr algn="ctr" eaLnBrk="1" hangingPunct="1">
                  <a:lnSpc>
                    <a:spcPts val="900"/>
                  </a:lnSpc>
                  <a:defRPr/>
                </a:pPr>
                <a:r>
                  <a:rPr lang="en-US" altLang="zh-CN" sz="788" dirty="0">
                    <a:solidFill>
                      <a:schemeClr val="accent5">
                        <a:lumMod val="1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rPr>
                  <a:t>(Nginx)</a:t>
                </a:r>
              </a:p>
            </p:txBody>
          </p:sp>
          <p:sp>
            <p:nvSpPr>
              <p:cNvPr id="649" name="TextBox 19"/>
              <p:cNvSpPr txBox="1">
                <a:spLocks noChangeArrowheads="1"/>
              </p:cNvSpPr>
              <p:nvPr/>
            </p:nvSpPr>
            <p:spPr bwMode="auto">
              <a:xfrm>
                <a:off x="4740578" y="3532100"/>
                <a:ext cx="1264588" cy="583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eaLnBrk="1" hangingPunct="1">
                  <a:lnSpc>
                    <a:spcPts val="1200"/>
                  </a:lnSpc>
                  <a:defRPr sz="1200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zh-CN" altLang="en-US" sz="788" dirty="0">
                    <a:solidFill>
                      <a:schemeClr val="accent5">
                        <a:lumMod val="10000"/>
                      </a:schemeClr>
                    </a:solidFill>
                    <a:sym typeface="Calibri" pitchFamily="34" charset="0"/>
                  </a:rPr>
                  <a:t>后端反向代理</a:t>
                </a:r>
                <a:endParaRPr lang="en-US" altLang="zh-CN" sz="788" dirty="0">
                  <a:solidFill>
                    <a:schemeClr val="accent5">
                      <a:lumMod val="10000"/>
                    </a:schemeClr>
                  </a:solidFill>
                  <a:sym typeface="Calibri" pitchFamily="34" charset="0"/>
                </a:endParaRPr>
              </a:p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788" dirty="0">
                    <a:solidFill>
                      <a:schemeClr val="accent5">
                        <a:lumMod val="10000"/>
                      </a:schemeClr>
                    </a:solidFill>
                    <a:sym typeface="Calibri" pitchFamily="34" charset="0"/>
                  </a:rPr>
                  <a:t>(Nginx)</a:t>
                </a:r>
              </a:p>
            </p:txBody>
          </p:sp>
          <p:cxnSp>
            <p:nvCxnSpPr>
              <p:cNvPr id="650" name="直接连接符 172"/>
              <p:cNvCxnSpPr>
                <a:cxnSpLocks noChangeShapeType="1"/>
              </p:cNvCxnSpPr>
              <p:nvPr/>
            </p:nvCxnSpPr>
            <p:spPr bwMode="auto">
              <a:xfrm>
                <a:off x="4738914" y="2781009"/>
                <a:ext cx="1246250" cy="0"/>
              </a:xfrm>
              <a:prstGeom prst="line">
                <a:avLst/>
              </a:prstGeom>
              <a:noFill/>
              <a:ln w="9525" algn="ctr">
                <a:solidFill>
                  <a:srgbClr val="8EB4E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669" name="图片 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153" y="1952650"/>
              <a:ext cx="5588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6" name="圆角矩形 105"/>
          <p:cNvSpPr>
            <a:spLocks noChangeArrowheads="1"/>
          </p:cNvSpPr>
          <p:nvPr/>
        </p:nvSpPr>
        <p:spPr bwMode="auto">
          <a:xfrm>
            <a:off x="3922901" y="1289707"/>
            <a:ext cx="1821062" cy="1731385"/>
          </a:xfrm>
          <a:prstGeom prst="roundRect">
            <a:avLst>
              <a:gd name="adj" fmla="val 11375"/>
            </a:avLst>
          </a:prstGeom>
          <a:solidFill>
            <a:srgbClr val="8EB4E3"/>
          </a:solidFill>
          <a:ln w="3175" algn="ctr">
            <a:solidFill>
              <a:srgbClr val="CCE9AD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 sz="1350"/>
          </a:p>
        </p:txBody>
      </p:sp>
      <p:pic>
        <p:nvPicPr>
          <p:cNvPr id="598" name="Picture 15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490" y="2356003"/>
            <a:ext cx="403615" cy="44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9" name="图片 163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269" y="1725164"/>
            <a:ext cx="364166" cy="3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0" name="TextBox 19"/>
          <p:cNvSpPr txBox="1">
            <a:spLocks noChangeArrowheads="1"/>
          </p:cNvSpPr>
          <p:nvPr/>
        </p:nvSpPr>
        <p:spPr bwMode="auto">
          <a:xfrm>
            <a:off x="4105516" y="2081260"/>
            <a:ext cx="36580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825" dirty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DIC</a:t>
            </a:r>
          </a:p>
        </p:txBody>
      </p:sp>
      <p:sp>
        <p:nvSpPr>
          <p:cNvPr id="601" name="TextBox 19"/>
          <p:cNvSpPr txBox="1">
            <a:spLocks noChangeArrowheads="1"/>
          </p:cNvSpPr>
          <p:nvPr/>
        </p:nvSpPr>
        <p:spPr bwMode="auto">
          <a:xfrm>
            <a:off x="4746595" y="2081260"/>
            <a:ext cx="37382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825" dirty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SEC</a:t>
            </a:r>
          </a:p>
        </p:txBody>
      </p:sp>
      <p:pic>
        <p:nvPicPr>
          <p:cNvPr id="602" name="图片 1639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854" y="1651958"/>
            <a:ext cx="377018" cy="409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3" name="TextBox 19"/>
          <p:cNvSpPr txBox="1">
            <a:spLocks noChangeArrowheads="1"/>
          </p:cNvSpPr>
          <p:nvPr/>
        </p:nvSpPr>
        <p:spPr bwMode="auto">
          <a:xfrm>
            <a:off x="5323265" y="2081260"/>
            <a:ext cx="31771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825" dirty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GL</a:t>
            </a:r>
          </a:p>
        </p:txBody>
      </p:sp>
      <p:sp>
        <p:nvSpPr>
          <p:cNvPr id="604" name="TextBox 19"/>
          <p:cNvSpPr txBox="1">
            <a:spLocks noChangeArrowheads="1"/>
          </p:cNvSpPr>
          <p:nvPr/>
        </p:nvSpPr>
        <p:spPr bwMode="auto">
          <a:xfrm>
            <a:off x="4102722" y="2804124"/>
            <a:ext cx="36740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825" dirty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FSB</a:t>
            </a:r>
          </a:p>
        </p:txBody>
      </p:sp>
      <p:pic>
        <p:nvPicPr>
          <p:cNvPr id="605" name="图片 1639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40" y="1635984"/>
            <a:ext cx="416844" cy="45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6" name="TextBox 19"/>
          <p:cNvSpPr txBox="1">
            <a:spLocks noChangeArrowheads="1"/>
          </p:cNvSpPr>
          <p:nvPr/>
        </p:nvSpPr>
        <p:spPr bwMode="auto">
          <a:xfrm>
            <a:off x="5229643" y="2804124"/>
            <a:ext cx="593432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825" dirty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PORTAL</a:t>
            </a:r>
          </a:p>
        </p:txBody>
      </p:sp>
      <p:pic>
        <p:nvPicPr>
          <p:cNvPr id="607" name="图片 1640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944" y="2399414"/>
            <a:ext cx="302946" cy="36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3" name="直接连接符 214"/>
          <p:cNvCxnSpPr>
            <a:cxnSpLocks noChangeShapeType="1"/>
          </p:cNvCxnSpPr>
          <p:nvPr/>
        </p:nvCxnSpPr>
        <p:spPr bwMode="auto">
          <a:xfrm>
            <a:off x="3925748" y="2279070"/>
            <a:ext cx="1818215" cy="0"/>
          </a:xfrm>
          <a:prstGeom prst="line">
            <a:avLst/>
          </a:prstGeom>
          <a:noFill/>
          <a:ln w="9525" algn="ctr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" name="直接连接符 16401"/>
          <p:cNvCxnSpPr>
            <a:cxnSpLocks noChangeShapeType="1"/>
          </p:cNvCxnSpPr>
          <p:nvPr/>
        </p:nvCxnSpPr>
        <p:spPr bwMode="auto">
          <a:xfrm>
            <a:off x="4601396" y="1597773"/>
            <a:ext cx="0" cy="1423319"/>
          </a:xfrm>
          <a:prstGeom prst="line">
            <a:avLst/>
          </a:prstGeom>
          <a:noFill/>
          <a:ln w="9525" algn="ctr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" name="直接连接符 220"/>
          <p:cNvCxnSpPr>
            <a:cxnSpLocks noChangeShapeType="1"/>
          </p:cNvCxnSpPr>
          <p:nvPr/>
        </p:nvCxnSpPr>
        <p:spPr bwMode="auto">
          <a:xfrm>
            <a:off x="5167863" y="1597773"/>
            <a:ext cx="0" cy="1423319"/>
          </a:xfrm>
          <a:prstGeom prst="line">
            <a:avLst/>
          </a:prstGeom>
          <a:noFill/>
          <a:ln w="9525" algn="ctr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91" name="图片 1640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04" y="2341056"/>
            <a:ext cx="458059" cy="46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9" name="TextBox 19"/>
          <p:cNvSpPr txBox="1">
            <a:spLocks noChangeArrowheads="1"/>
          </p:cNvSpPr>
          <p:nvPr/>
        </p:nvSpPr>
        <p:spPr bwMode="auto">
          <a:xfrm>
            <a:off x="4738968" y="2804124"/>
            <a:ext cx="36580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825" dirty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MU</a:t>
            </a:r>
          </a:p>
        </p:txBody>
      </p:sp>
      <p:sp>
        <p:nvSpPr>
          <p:cNvPr id="615" name="圆角矩形 614"/>
          <p:cNvSpPr>
            <a:spLocks noChangeArrowheads="1"/>
          </p:cNvSpPr>
          <p:nvPr/>
        </p:nvSpPr>
        <p:spPr bwMode="auto">
          <a:xfrm>
            <a:off x="3860193" y="1167595"/>
            <a:ext cx="2808313" cy="1977791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 sz="1350"/>
          </a:p>
        </p:txBody>
      </p:sp>
      <p:grpSp>
        <p:nvGrpSpPr>
          <p:cNvPr id="616" name="组合 615"/>
          <p:cNvGrpSpPr>
            <a:grpSpLocks/>
          </p:cNvGrpSpPr>
          <p:nvPr/>
        </p:nvGrpSpPr>
        <p:grpSpPr bwMode="auto">
          <a:xfrm>
            <a:off x="3922901" y="1289708"/>
            <a:ext cx="1821062" cy="309709"/>
            <a:chOff x="6554073" y="1485028"/>
            <a:chExt cx="3429514" cy="450787"/>
          </a:xfrm>
        </p:grpSpPr>
        <p:sp>
          <p:nvSpPr>
            <p:cNvPr id="617" name="同侧圆角矩形 616"/>
            <p:cNvSpPr/>
            <p:nvPr/>
          </p:nvSpPr>
          <p:spPr bwMode="auto">
            <a:xfrm>
              <a:off x="6554073" y="1485028"/>
              <a:ext cx="3429514" cy="43482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58ED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/>
            </a:p>
          </p:txBody>
        </p:sp>
        <p:sp>
          <p:nvSpPr>
            <p:cNvPr id="618" name="TextBox 115"/>
            <p:cNvSpPr txBox="1"/>
            <p:nvPr/>
          </p:nvSpPr>
          <p:spPr>
            <a:xfrm>
              <a:off x="7234572" y="1532637"/>
              <a:ext cx="2068522" cy="4031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200" b="1" spc="22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平台组件域</a:t>
              </a:r>
            </a:p>
          </p:txBody>
        </p:sp>
      </p:grpSp>
      <p:grpSp>
        <p:nvGrpSpPr>
          <p:cNvPr id="656" name="组合 655"/>
          <p:cNvGrpSpPr>
            <a:grpSpLocks/>
          </p:cNvGrpSpPr>
          <p:nvPr/>
        </p:nvGrpSpPr>
        <p:grpSpPr bwMode="auto">
          <a:xfrm>
            <a:off x="5824896" y="1289707"/>
            <a:ext cx="753039" cy="1731385"/>
            <a:chOff x="10135968" y="1485027"/>
            <a:chExt cx="1418055" cy="2519964"/>
          </a:xfrm>
        </p:grpSpPr>
        <p:sp>
          <p:nvSpPr>
            <p:cNvPr id="657" name="圆角矩形 106"/>
            <p:cNvSpPr>
              <a:spLocks noChangeArrowheads="1"/>
            </p:cNvSpPr>
            <p:nvPr/>
          </p:nvSpPr>
          <p:spPr bwMode="auto">
            <a:xfrm>
              <a:off x="10135968" y="1485027"/>
              <a:ext cx="1370116" cy="2519964"/>
            </a:xfrm>
            <a:prstGeom prst="roundRect">
              <a:avLst>
                <a:gd name="adj" fmla="val 11491"/>
              </a:avLst>
            </a:prstGeom>
            <a:solidFill>
              <a:srgbClr val="8EB4E3"/>
            </a:solidFill>
            <a:ln w="3175" algn="ctr">
              <a:solidFill>
                <a:srgbClr val="CCE9AD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 sz="1350" baseline="-25000"/>
            </a:p>
          </p:txBody>
        </p:sp>
        <p:pic>
          <p:nvPicPr>
            <p:cNvPr id="658" name="图片 16394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5581" y="1604364"/>
              <a:ext cx="781884" cy="744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TextBox 19"/>
            <p:cNvSpPr txBox="1">
              <a:spLocks noChangeArrowheads="1"/>
            </p:cNvSpPr>
            <p:nvPr/>
          </p:nvSpPr>
          <p:spPr bwMode="auto">
            <a:xfrm>
              <a:off x="10276194" y="2432393"/>
              <a:ext cx="1139243" cy="319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825" dirty="0">
                  <a:solidFill>
                    <a:schemeClr val="accent5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交换组件</a:t>
              </a:r>
              <a:endParaRPr lang="en-US" altLang="zh-CN" sz="825" dirty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cxnSp>
          <p:nvCxnSpPr>
            <p:cNvPr id="660" name="直接连接符 201"/>
            <p:cNvCxnSpPr>
              <a:cxnSpLocks noChangeShapeType="1"/>
            </p:cNvCxnSpPr>
            <p:nvPr/>
          </p:nvCxnSpPr>
          <p:spPr bwMode="auto">
            <a:xfrm>
              <a:off x="10236083" y="2781009"/>
              <a:ext cx="1179354" cy="0"/>
            </a:xfrm>
            <a:prstGeom prst="line">
              <a:avLst/>
            </a:prstGeom>
            <a:noFill/>
            <a:ln w="9525" algn="ctr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61" name="图片 16403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9512" y="2993121"/>
              <a:ext cx="636378" cy="556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2" name="TextBox 19"/>
            <p:cNvSpPr txBox="1">
              <a:spLocks noChangeArrowheads="1"/>
            </p:cNvSpPr>
            <p:nvPr/>
          </p:nvSpPr>
          <p:spPr bwMode="auto">
            <a:xfrm>
              <a:off x="10210129" y="3623513"/>
              <a:ext cx="1343894" cy="319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825" dirty="0">
                  <a:solidFill>
                    <a:schemeClr val="accent5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文件服务器</a:t>
              </a:r>
              <a:endParaRPr lang="en-US" altLang="zh-CN" sz="825" dirty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pic>
        <p:nvPicPr>
          <p:cNvPr id="670" name="图片 4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67" y="1974411"/>
            <a:ext cx="262199" cy="4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5" name="组合 674"/>
          <p:cNvGrpSpPr/>
          <p:nvPr/>
        </p:nvGrpSpPr>
        <p:grpSpPr>
          <a:xfrm>
            <a:off x="3832692" y="3236773"/>
            <a:ext cx="2808313" cy="1054304"/>
            <a:chOff x="5219453" y="3817963"/>
            <a:chExt cx="5287962" cy="1590675"/>
          </a:xfrm>
        </p:grpSpPr>
        <p:grpSp>
          <p:nvGrpSpPr>
            <p:cNvPr id="577" name="组合 576"/>
            <p:cNvGrpSpPr>
              <a:grpSpLocks/>
            </p:cNvGrpSpPr>
            <p:nvPr/>
          </p:nvGrpSpPr>
          <p:grpSpPr bwMode="auto">
            <a:xfrm>
              <a:off x="5219453" y="3825900"/>
              <a:ext cx="5287962" cy="1582738"/>
              <a:chOff x="6383996" y="4443558"/>
              <a:chExt cx="5287972" cy="1583978"/>
            </a:xfrm>
          </p:grpSpPr>
          <p:sp>
            <p:nvSpPr>
              <p:cNvPr id="578" name="圆角矩形 141"/>
              <p:cNvSpPr>
                <a:spLocks noChangeArrowheads="1"/>
              </p:cNvSpPr>
              <p:nvPr/>
            </p:nvSpPr>
            <p:spPr bwMode="auto">
              <a:xfrm>
                <a:off x="6383996" y="4443558"/>
                <a:ext cx="5287972" cy="1583978"/>
              </a:xfrm>
              <a:prstGeom prst="roundRect">
                <a:avLst>
                  <a:gd name="adj" fmla="val 16667"/>
                </a:avLst>
              </a:prstGeom>
              <a:solidFill>
                <a:srgbClr val="E2EBF6"/>
              </a:solidFill>
              <a:ln w="9525" algn="ctr">
                <a:solidFill>
                  <a:srgbClr val="7DC7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itchFamily="34" charset="0"/>
                  <a:buNone/>
                </a:pPr>
                <a:endParaRPr lang="zh-CN" altLang="en-US" sz="1350"/>
              </a:p>
            </p:txBody>
          </p:sp>
          <p:sp>
            <p:nvSpPr>
              <p:cNvPr id="579" name="矩形 578"/>
              <p:cNvSpPr/>
              <p:nvPr/>
            </p:nvSpPr>
            <p:spPr>
              <a:xfrm>
                <a:off x="6784287" y="5682777"/>
                <a:ext cx="1144581" cy="331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zh-CN" altLang="en-US" sz="825" dirty="0">
                    <a:solidFill>
                      <a:schemeClr val="accent5">
                        <a:lumMod val="1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预算管理</a:t>
                </a:r>
              </a:p>
            </p:txBody>
          </p:sp>
          <p:sp>
            <p:nvSpPr>
              <p:cNvPr id="580" name="矩形 579"/>
              <p:cNvSpPr/>
              <p:nvPr/>
            </p:nvSpPr>
            <p:spPr>
              <a:xfrm>
                <a:off x="8546944" y="5682777"/>
                <a:ext cx="1144581" cy="331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zh-CN" altLang="en-US" sz="825" dirty="0">
                    <a:solidFill>
                      <a:schemeClr val="accent5">
                        <a:lumMod val="1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预算执行</a:t>
                </a:r>
              </a:p>
            </p:txBody>
          </p:sp>
          <p:sp>
            <p:nvSpPr>
              <p:cNvPr id="581" name="矩形 580"/>
              <p:cNvSpPr/>
              <p:nvPr/>
            </p:nvSpPr>
            <p:spPr>
              <a:xfrm>
                <a:off x="10301265" y="5682777"/>
                <a:ext cx="746150" cy="331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zh-CN" altLang="en-US" sz="825" dirty="0">
                    <a:solidFill>
                      <a:schemeClr val="accent5">
                        <a:lumMod val="1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其他</a:t>
                </a:r>
              </a:p>
            </p:txBody>
          </p:sp>
          <p:cxnSp>
            <p:nvCxnSpPr>
              <p:cNvPr id="582" name="直接连接符 179"/>
              <p:cNvCxnSpPr>
                <a:cxnSpLocks noChangeShapeType="1"/>
              </p:cNvCxnSpPr>
              <p:nvPr/>
            </p:nvCxnSpPr>
            <p:spPr bwMode="auto">
              <a:xfrm>
                <a:off x="8183612" y="5117687"/>
                <a:ext cx="0" cy="564788"/>
              </a:xfrm>
              <a:prstGeom prst="line">
                <a:avLst/>
              </a:prstGeom>
              <a:noFill/>
              <a:ln w="9525" algn="ctr">
                <a:solidFill>
                  <a:srgbClr val="9B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583" name="Picture 3" descr="C:\Users\lt\Desktop\预算执行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1510" y="4989777"/>
                <a:ext cx="788837" cy="654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4" name="Picture 4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35367" y="5016501"/>
                <a:ext cx="810685" cy="612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5" name="Picture 5" descr="C:\Users\lt\Desktop\预算管理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1700" y="5016041"/>
                <a:ext cx="689902" cy="586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86" name="直接连接符 207"/>
              <p:cNvCxnSpPr>
                <a:cxnSpLocks noChangeShapeType="1"/>
              </p:cNvCxnSpPr>
              <p:nvPr/>
            </p:nvCxnSpPr>
            <p:spPr bwMode="auto">
              <a:xfrm>
                <a:off x="9839589" y="5117687"/>
                <a:ext cx="0" cy="564788"/>
              </a:xfrm>
              <a:prstGeom prst="line">
                <a:avLst/>
              </a:prstGeom>
              <a:noFill/>
              <a:ln w="9525" algn="ctr">
                <a:solidFill>
                  <a:srgbClr val="9B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19" name="TextBox 116"/>
            <p:cNvSpPr txBox="1"/>
            <p:nvPr/>
          </p:nvSpPr>
          <p:spPr>
            <a:xfrm>
              <a:off x="6737983" y="3825901"/>
              <a:ext cx="2249314" cy="452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350" b="1" spc="22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业务应用域</a:t>
              </a:r>
            </a:p>
          </p:txBody>
        </p:sp>
        <p:grpSp>
          <p:nvGrpSpPr>
            <p:cNvPr id="620" name="组合 619"/>
            <p:cNvGrpSpPr>
              <a:grpSpLocks/>
            </p:cNvGrpSpPr>
            <p:nvPr/>
          </p:nvGrpSpPr>
          <p:grpSpPr bwMode="auto">
            <a:xfrm>
              <a:off x="5219453" y="3817963"/>
              <a:ext cx="5286375" cy="462371"/>
              <a:chOff x="6383996" y="4436986"/>
              <a:chExt cx="5287852" cy="461678"/>
            </a:xfrm>
          </p:grpSpPr>
          <p:sp>
            <p:nvSpPr>
              <p:cNvPr id="621" name="同侧圆角矩形 620"/>
              <p:cNvSpPr/>
              <p:nvPr/>
            </p:nvSpPr>
            <p:spPr bwMode="auto">
              <a:xfrm>
                <a:off x="6383996" y="4436986"/>
                <a:ext cx="5287852" cy="42639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558ED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350"/>
              </a:p>
            </p:txBody>
          </p:sp>
          <p:sp>
            <p:nvSpPr>
              <p:cNvPr id="622" name="TextBox 143"/>
              <p:cNvSpPr txBox="1"/>
              <p:nvPr/>
            </p:nvSpPr>
            <p:spPr>
              <a:xfrm>
                <a:off x="7993526" y="4481369"/>
                <a:ext cx="2068790" cy="4172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zh-CN" altLang="en-US" sz="1200" b="1" spc="225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业务应用域</a:t>
                </a:r>
              </a:p>
            </p:txBody>
          </p:sp>
        </p:grpSp>
        <p:pic>
          <p:nvPicPr>
            <p:cNvPr id="671" name="图片 5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2916" y="4431340"/>
              <a:ext cx="544512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3" name="组合 92"/>
          <p:cNvGrpSpPr/>
          <p:nvPr/>
        </p:nvGrpSpPr>
        <p:grpSpPr>
          <a:xfrm>
            <a:off x="315670" y="195486"/>
            <a:ext cx="3617387" cy="376833"/>
            <a:chOff x="198723" y="125090"/>
            <a:chExt cx="4823182" cy="502444"/>
          </a:xfrm>
        </p:grpSpPr>
        <p:sp>
          <p:nvSpPr>
            <p:cNvPr id="94" name="Rectangle 3"/>
            <p:cNvSpPr txBox="1">
              <a:spLocks noChangeArrowheads="1"/>
            </p:cNvSpPr>
            <p:nvPr/>
          </p:nvSpPr>
          <p:spPr>
            <a:xfrm>
              <a:off x="920806" y="125090"/>
              <a:ext cx="4101099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en-US" altLang="zh-CN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2.0</a:t>
              </a:r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云化系统架构</a:t>
              </a:r>
              <a:endPara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8"/>
              <a:ext cx="618625" cy="41814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43211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 bwMode="gray">
          <a:xfrm>
            <a:off x="1714488" y="3777891"/>
            <a:ext cx="3696917" cy="375050"/>
          </a:xfrm>
          <a:prstGeom prst="rect">
            <a:avLst/>
          </a:prstGeom>
          <a:solidFill>
            <a:schemeClr val="tx2"/>
          </a:solidFill>
          <a:ln w="28575" algn="ctr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rtlCol="0" anchor="ctr"/>
          <a:lstStyle/>
          <a:p>
            <a:pPr algn="ctr"/>
            <a:endParaRPr lang="zh-CN" altLang="en-US" sz="1350"/>
          </a:p>
        </p:txBody>
      </p:sp>
      <p:sp>
        <p:nvSpPr>
          <p:cNvPr id="100" name="矩形 99"/>
          <p:cNvSpPr/>
          <p:nvPr/>
        </p:nvSpPr>
        <p:spPr bwMode="gray">
          <a:xfrm>
            <a:off x="1714488" y="2869936"/>
            <a:ext cx="3696917" cy="375050"/>
          </a:xfrm>
          <a:prstGeom prst="rect">
            <a:avLst/>
          </a:prstGeom>
          <a:solidFill>
            <a:srgbClr val="0070C0"/>
          </a:solidFill>
          <a:ln w="28575" algn="ctr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rtlCol="0" anchor="ctr"/>
          <a:lstStyle/>
          <a:p>
            <a:pPr algn="ctr"/>
            <a:endParaRPr lang="zh-CN" altLang="en-US" sz="1350"/>
          </a:p>
        </p:txBody>
      </p:sp>
      <p:sp>
        <p:nvSpPr>
          <p:cNvPr id="99" name="矩形 98"/>
          <p:cNvSpPr/>
          <p:nvPr/>
        </p:nvSpPr>
        <p:spPr bwMode="gray">
          <a:xfrm>
            <a:off x="1714488" y="1987951"/>
            <a:ext cx="3696917" cy="375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 algn="ctr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rtlCol="0" anchor="ctr"/>
          <a:lstStyle/>
          <a:p>
            <a:pPr algn="ctr"/>
            <a:endParaRPr lang="zh-CN" altLang="en-US" sz="1350"/>
          </a:p>
        </p:txBody>
      </p:sp>
      <p:sp>
        <p:nvSpPr>
          <p:cNvPr id="98" name="矩形 97"/>
          <p:cNvSpPr/>
          <p:nvPr/>
        </p:nvSpPr>
        <p:spPr bwMode="gray">
          <a:xfrm>
            <a:off x="1714488" y="1113160"/>
            <a:ext cx="3696917" cy="375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algn="ctr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458670" y="123478"/>
            <a:ext cx="2322258" cy="3725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3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3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553929" y="596063"/>
            <a:ext cx="5737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33"/>
          <p:cNvGrpSpPr/>
          <p:nvPr/>
        </p:nvGrpSpPr>
        <p:grpSpPr>
          <a:xfrm>
            <a:off x="5967282" y="169501"/>
            <a:ext cx="324036" cy="324626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9" name="组合 36"/>
          <p:cNvGrpSpPr/>
          <p:nvPr/>
        </p:nvGrpSpPr>
        <p:grpSpPr>
          <a:xfrm>
            <a:off x="4995174" y="169796"/>
            <a:ext cx="324036" cy="324036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10" name="组合 39"/>
          <p:cNvGrpSpPr/>
          <p:nvPr/>
        </p:nvGrpSpPr>
        <p:grpSpPr>
          <a:xfrm>
            <a:off x="5481236" y="169501"/>
            <a:ext cx="324625" cy="324626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11" name="组合 43"/>
          <p:cNvGrpSpPr/>
          <p:nvPr/>
        </p:nvGrpSpPr>
        <p:grpSpPr>
          <a:xfrm>
            <a:off x="4023069" y="169501"/>
            <a:ext cx="324625" cy="324626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12" name="组合 76"/>
          <p:cNvGrpSpPr/>
          <p:nvPr/>
        </p:nvGrpSpPr>
        <p:grpSpPr>
          <a:xfrm>
            <a:off x="4509128" y="169501"/>
            <a:ext cx="324625" cy="324626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sp>
        <p:nvSpPr>
          <p:cNvPr id="51" name="Text Box 5"/>
          <p:cNvSpPr txBox="1">
            <a:spLocks noChangeArrowheads="1"/>
          </p:cNvSpPr>
          <p:nvPr/>
        </p:nvSpPr>
        <p:spPr bwMode="black">
          <a:xfrm>
            <a:off x="2016926" y="3811788"/>
            <a:ext cx="3086100" cy="3000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zh-CN" altLang="en-US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en-US" altLang="zh-CN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2.0</a:t>
            </a:r>
            <a:r>
              <a:rPr lang="zh-CN" altLang="en-US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云化方案</a:t>
            </a:r>
            <a:endParaRPr lang="en-US" altLang="zh-CN" sz="13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black">
          <a:xfrm>
            <a:off x="2016926" y="2903837"/>
            <a:ext cx="3086100" cy="3000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zh-CN" altLang="en-US" sz="13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财政信息化建设指导思想</a:t>
            </a:r>
            <a:endParaRPr lang="en-US" altLang="zh-CN" sz="13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black">
          <a:xfrm>
            <a:off x="2016926" y="2029006"/>
            <a:ext cx="3086100" cy="3000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zh-CN" altLang="en-US" sz="13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常规云平台技术</a:t>
            </a:r>
            <a:r>
              <a:rPr lang="zh-CN" altLang="en-US" sz="13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13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AutoShape 16"/>
          <p:cNvSpPr>
            <a:spLocks noChangeArrowheads="1"/>
          </p:cNvSpPr>
          <p:nvPr/>
        </p:nvSpPr>
        <p:spPr bwMode="gray">
          <a:xfrm>
            <a:off x="1450188" y="1920081"/>
            <a:ext cx="514350" cy="51435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762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gray">
          <a:xfrm>
            <a:off x="1542395" y="1982358"/>
            <a:ext cx="30168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74" name="AutoShape 18"/>
          <p:cNvSpPr>
            <a:spLocks noChangeArrowheads="1"/>
          </p:cNvSpPr>
          <p:nvPr/>
        </p:nvSpPr>
        <p:spPr bwMode="gray">
          <a:xfrm>
            <a:off x="1450188" y="2787774"/>
            <a:ext cx="514350" cy="51435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762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gray">
          <a:xfrm>
            <a:off x="1542395" y="2850051"/>
            <a:ext cx="30168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80" name="AutoShape 20"/>
          <p:cNvSpPr>
            <a:spLocks noChangeArrowheads="1"/>
          </p:cNvSpPr>
          <p:nvPr/>
        </p:nvSpPr>
        <p:spPr bwMode="gray">
          <a:xfrm>
            <a:off x="1446596" y="3713584"/>
            <a:ext cx="514350" cy="514350"/>
          </a:xfrm>
          <a:prstGeom prst="diamond">
            <a:avLst/>
          </a:prstGeom>
          <a:solidFill>
            <a:schemeClr val="tx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76200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" name="Text Box 21"/>
          <p:cNvSpPr txBox="1">
            <a:spLocks noChangeArrowheads="1"/>
          </p:cNvSpPr>
          <p:nvPr/>
        </p:nvSpPr>
        <p:spPr bwMode="gray">
          <a:xfrm>
            <a:off x="1541204" y="3775861"/>
            <a:ext cx="30168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black">
          <a:xfrm>
            <a:off x="2016926" y="1147073"/>
            <a:ext cx="3086100" cy="3000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zh-CN" altLang="en-US" sz="13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平台技术架构</a:t>
            </a:r>
            <a:endParaRPr lang="en-US" altLang="zh-CN" sz="135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26"/>
          <p:cNvSpPr>
            <a:spLocks noChangeArrowheads="1"/>
          </p:cNvSpPr>
          <p:nvPr/>
        </p:nvSpPr>
        <p:spPr bwMode="gray">
          <a:xfrm>
            <a:off x="1450188" y="1059582"/>
            <a:ext cx="514350" cy="51435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762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7" name="Text Box 27"/>
          <p:cNvSpPr txBox="1">
            <a:spLocks noChangeArrowheads="1"/>
          </p:cNvSpPr>
          <p:nvPr/>
        </p:nvSpPr>
        <p:spPr bwMode="gray">
          <a:xfrm>
            <a:off x="1542395" y="1121859"/>
            <a:ext cx="30168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24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44858" y="1278432"/>
          <a:ext cx="3587149" cy="3122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Visio" r:id="rId4" imgW="7253175" imgH="6871951" progId="">
                  <p:embed/>
                </p:oleObj>
              </mc:Choice>
              <mc:Fallback>
                <p:oleObj name="Visio" r:id="rId4" imgW="7253175" imgH="68719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58" y="1278432"/>
                        <a:ext cx="3587149" cy="31224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933057" y="1545588"/>
            <a:ext cx="2592287" cy="2466321"/>
            <a:chOff x="3750471" y="1545589"/>
            <a:chExt cx="2572959" cy="2259658"/>
          </a:xfrm>
        </p:grpSpPr>
        <p:cxnSp>
          <p:nvCxnSpPr>
            <p:cNvPr id="9" name="直接连接符 8"/>
            <p:cNvCxnSpPr/>
            <p:nvPr/>
          </p:nvCxnSpPr>
          <p:spPr>
            <a:xfrm rot="5400000">
              <a:off x="2733075" y="2670142"/>
              <a:ext cx="2250297" cy="1191"/>
            </a:xfrm>
            <a:prstGeom prst="line">
              <a:avLst/>
            </a:prstGeom>
            <a:ln>
              <a:solidFill>
                <a:srgbClr val="005D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 bwMode="gray">
            <a:xfrm>
              <a:off x="3750471" y="1746507"/>
              <a:ext cx="267893" cy="26789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algn="ctr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2" name="椭圆 11"/>
            <p:cNvSpPr/>
            <p:nvPr/>
          </p:nvSpPr>
          <p:spPr bwMode="gray">
            <a:xfrm>
              <a:off x="3750471" y="2286846"/>
              <a:ext cx="267893" cy="26789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algn="ctr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3" name="椭圆 12"/>
            <p:cNvSpPr/>
            <p:nvPr/>
          </p:nvSpPr>
          <p:spPr bwMode="gray">
            <a:xfrm>
              <a:off x="3750471" y="2791288"/>
              <a:ext cx="267893" cy="26789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algn="ctr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椭圆 13"/>
            <p:cNvSpPr/>
            <p:nvPr/>
          </p:nvSpPr>
          <p:spPr bwMode="gray">
            <a:xfrm>
              <a:off x="3750471" y="3327073"/>
              <a:ext cx="267893" cy="26789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algn="ctr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771887" y="1741954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1</a:t>
              </a:r>
              <a:endParaRPr lang="zh-CN" alt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71887" y="2282292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2</a:t>
              </a:r>
              <a:endParaRPr lang="zh-CN" alt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771887" y="2786735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3</a:t>
              </a:r>
              <a:endParaRPr lang="zh-CN" alt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771887" y="3322520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时尚中黑简体" pitchFamily="2" charset="-122"/>
                  <a:ea typeface="时尚中黑简体" pitchFamily="2" charset="-122"/>
                </a:rPr>
                <a:t>4</a:t>
              </a:r>
              <a:endParaRPr lang="zh-CN" altLang="en-US" sz="14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071942" y="1768076"/>
              <a:ext cx="2143140" cy="257199"/>
              <a:chOff x="5429256" y="1500180"/>
              <a:chExt cx="2857520" cy="34293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996243" y="1504557"/>
                <a:ext cx="2041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solidFill>
                      <a:srgbClr val="005DA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实现平台系统快速部署</a:t>
                </a:r>
              </a:p>
            </p:txBody>
          </p:sp>
          <p:sp>
            <p:nvSpPr>
              <p:cNvPr id="23" name="矩形 22"/>
              <p:cNvSpPr/>
              <p:nvPr/>
            </p:nvSpPr>
            <p:spPr bwMode="gray">
              <a:xfrm>
                <a:off x="5429256" y="1500180"/>
                <a:ext cx="2857520" cy="285752"/>
              </a:xfrm>
              <a:prstGeom prst="rect">
                <a:avLst/>
              </a:prstGeom>
              <a:noFill/>
              <a:ln w="6350" cmpd="dbl" algn="ctr">
                <a:solidFill>
                  <a:srgbClr val="005DA2"/>
                </a:solidFill>
                <a:prstDash val="sysDash"/>
                <a:round/>
                <a:headEnd/>
                <a:tailEnd/>
              </a:ln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497182" y="2307140"/>
              <a:ext cx="1531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实现平台系统多级管理</a:t>
              </a:r>
            </a:p>
          </p:txBody>
        </p:sp>
        <p:sp>
          <p:nvSpPr>
            <p:cNvPr id="27" name="矩形 26"/>
            <p:cNvSpPr/>
            <p:nvPr/>
          </p:nvSpPr>
          <p:spPr bwMode="gray">
            <a:xfrm>
              <a:off x="4071942" y="2303858"/>
              <a:ext cx="2143140" cy="214314"/>
            </a:xfrm>
            <a:prstGeom prst="rect">
              <a:avLst/>
            </a:prstGeom>
            <a:noFill/>
            <a:ln w="6350" cmpd="dbl" algn="ctr">
              <a:solidFill>
                <a:srgbClr val="005DA2"/>
              </a:solidFill>
              <a:prstDash val="sysDash"/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39474" y="2842925"/>
              <a:ext cx="16658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实现对平台系统自动运维</a:t>
              </a:r>
            </a:p>
          </p:txBody>
        </p:sp>
        <p:sp>
          <p:nvSpPr>
            <p:cNvPr id="30" name="矩形 29"/>
            <p:cNvSpPr/>
            <p:nvPr/>
          </p:nvSpPr>
          <p:spPr bwMode="gray">
            <a:xfrm>
              <a:off x="4071942" y="2839643"/>
              <a:ext cx="2143140" cy="214314"/>
            </a:xfrm>
            <a:prstGeom prst="rect">
              <a:avLst/>
            </a:prstGeom>
            <a:noFill/>
            <a:ln w="6350" cmpd="dbl" algn="ctr">
              <a:solidFill>
                <a:srgbClr val="005DA2"/>
              </a:solidFill>
              <a:prstDash val="sysDash"/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81766" y="3378710"/>
              <a:ext cx="18004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实现平台系统多级自动升级</a:t>
              </a:r>
            </a:p>
          </p:txBody>
        </p:sp>
        <p:sp>
          <p:nvSpPr>
            <p:cNvPr id="33" name="矩形 32"/>
            <p:cNvSpPr/>
            <p:nvPr/>
          </p:nvSpPr>
          <p:spPr bwMode="gray">
            <a:xfrm>
              <a:off x="4071942" y="3375428"/>
              <a:ext cx="2143140" cy="214314"/>
            </a:xfrm>
            <a:prstGeom prst="rect">
              <a:avLst/>
            </a:prstGeom>
            <a:noFill/>
            <a:ln w="6350" cmpd="dbl" algn="ctr">
              <a:solidFill>
                <a:srgbClr val="005DA2"/>
              </a:solidFill>
              <a:prstDash val="sysDash"/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34" name="直接连接符 33"/>
            <p:cNvCxnSpPr/>
            <p:nvPr/>
          </p:nvCxnSpPr>
          <p:spPr>
            <a:xfrm rot="5400000">
              <a:off x="5197686" y="2678312"/>
              <a:ext cx="2250297" cy="1191"/>
            </a:xfrm>
            <a:prstGeom prst="line">
              <a:avLst/>
            </a:prstGeom>
            <a:ln>
              <a:solidFill>
                <a:srgbClr val="005D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857628" y="1553759"/>
              <a:ext cx="2464611" cy="1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857628" y="3804056"/>
              <a:ext cx="2464611" cy="1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15670" y="195486"/>
            <a:ext cx="3617387" cy="376833"/>
            <a:chOff x="198723" y="125090"/>
            <a:chExt cx="4823182" cy="502444"/>
          </a:xfrm>
        </p:grpSpPr>
        <p:sp>
          <p:nvSpPr>
            <p:cNvPr id="31" name="Rectangle 3"/>
            <p:cNvSpPr txBox="1">
              <a:spLocks noChangeArrowheads="1"/>
            </p:cNvSpPr>
            <p:nvPr/>
          </p:nvSpPr>
          <p:spPr>
            <a:xfrm>
              <a:off x="920806" y="125090"/>
              <a:ext cx="4101099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纵向应用部署分发</a:t>
              </a:r>
              <a:endPara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8"/>
              <a:ext cx="618625" cy="41814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77287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组合 180"/>
          <p:cNvGrpSpPr/>
          <p:nvPr/>
        </p:nvGrpSpPr>
        <p:grpSpPr>
          <a:xfrm>
            <a:off x="315670" y="195486"/>
            <a:ext cx="3041322" cy="376833"/>
            <a:chOff x="198723" y="125090"/>
            <a:chExt cx="4055096" cy="502444"/>
          </a:xfrm>
        </p:grpSpPr>
        <p:sp>
          <p:nvSpPr>
            <p:cNvPr id="182" name="Rectangle 3"/>
            <p:cNvSpPr txBox="1">
              <a:spLocks noChangeArrowheads="1"/>
            </p:cNvSpPr>
            <p:nvPr/>
          </p:nvSpPr>
          <p:spPr>
            <a:xfrm>
              <a:off x="920806" y="125090"/>
              <a:ext cx="3333013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en-US" altLang="zh-CN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微服务架构</a:t>
              </a:r>
              <a:endPara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3" name="图片 1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8"/>
              <a:ext cx="618625" cy="418144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260648" y="843558"/>
            <a:ext cx="6344350" cy="3707337"/>
            <a:chOff x="506143" y="952645"/>
            <a:chExt cx="5657240" cy="3188490"/>
          </a:xfrm>
        </p:grpSpPr>
        <p:sp>
          <p:nvSpPr>
            <p:cNvPr id="184" name="圆角矩形 183"/>
            <p:cNvSpPr/>
            <p:nvPr/>
          </p:nvSpPr>
          <p:spPr>
            <a:xfrm>
              <a:off x="548680" y="3270367"/>
              <a:ext cx="5607884" cy="798814"/>
            </a:xfrm>
            <a:prstGeom prst="roundRect">
              <a:avLst>
                <a:gd name="adj" fmla="val 2313"/>
              </a:avLst>
            </a:prstGeom>
            <a:solidFill>
              <a:srgbClr val="F3F7FB"/>
            </a:solidFill>
            <a:ln w="12700">
              <a:solidFill>
                <a:srgbClr val="0081E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85" name="圆角矩形 141"/>
            <p:cNvSpPr>
              <a:spLocks noChangeArrowheads="1"/>
            </p:cNvSpPr>
            <p:nvPr/>
          </p:nvSpPr>
          <p:spPr bwMode="auto">
            <a:xfrm>
              <a:off x="1016142" y="3573965"/>
              <a:ext cx="4947930" cy="427198"/>
            </a:xfrm>
            <a:prstGeom prst="roundRect">
              <a:avLst>
                <a:gd name="adj" fmla="val 5996"/>
              </a:avLst>
            </a:prstGeom>
            <a:solidFill>
              <a:srgbClr val="E2EBF6"/>
            </a:solidFill>
            <a:ln w="9525" algn="ctr">
              <a:solidFill>
                <a:srgbClr val="7DC7FF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 sz="1013"/>
            </a:p>
          </p:txBody>
        </p:sp>
        <p:cxnSp>
          <p:nvCxnSpPr>
            <p:cNvPr id="186" name="直接连接符 179"/>
            <p:cNvCxnSpPr>
              <a:cxnSpLocks noChangeShapeType="1"/>
            </p:cNvCxnSpPr>
            <p:nvPr/>
          </p:nvCxnSpPr>
          <p:spPr bwMode="auto">
            <a:xfrm>
              <a:off x="1739261" y="3627974"/>
              <a:ext cx="0" cy="319179"/>
            </a:xfrm>
            <a:prstGeom prst="line">
              <a:avLst/>
            </a:prstGeom>
            <a:noFill/>
            <a:ln w="9525" algn="ctr">
              <a:solidFill>
                <a:srgbClr val="9BD4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7" name="直接连接符 207"/>
            <p:cNvCxnSpPr>
              <a:cxnSpLocks noChangeShapeType="1"/>
            </p:cNvCxnSpPr>
            <p:nvPr/>
          </p:nvCxnSpPr>
          <p:spPr bwMode="auto">
            <a:xfrm>
              <a:off x="2454515" y="3620820"/>
              <a:ext cx="0" cy="319179"/>
            </a:xfrm>
            <a:prstGeom prst="line">
              <a:avLst/>
            </a:prstGeom>
            <a:noFill/>
            <a:ln w="9525" algn="ctr">
              <a:solidFill>
                <a:srgbClr val="9BD4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8" name="矩形 187"/>
            <p:cNvSpPr/>
            <p:nvPr/>
          </p:nvSpPr>
          <p:spPr>
            <a:xfrm>
              <a:off x="5395209" y="3639991"/>
              <a:ext cx="376100" cy="28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···</a:t>
              </a:r>
              <a:endParaRPr lang="zh-CN" altLang="en-US" sz="9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1001934" y="3367049"/>
              <a:ext cx="4977651" cy="171249"/>
            </a:xfrm>
            <a:prstGeom prst="rect">
              <a:avLst/>
            </a:pr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8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en-US" altLang="zh-CN" sz="78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78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788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dubbo</a:t>
              </a:r>
              <a:r>
                <a:rPr lang="en-US" altLang="zh-CN" sz="78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/Rest</a:t>
              </a:r>
              <a:r>
                <a:rPr lang="zh-CN" altLang="en-US" sz="78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90" name="矩形 189"/>
            <p:cNvSpPr/>
            <p:nvPr/>
          </p:nvSpPr>
          <p:spPr>
            <a:xfrm>
              <a:off x="548680" y="1203598"/>
              <a:ext cx="3411733" cy="918227"/>
            </a:xfrm>
            <a:prstGeom prst="rect">
              <a:avLst/>
            </a:prstGeom>
            <a:solidFill>
              <a:srgbClr val="EFF3E5"/>
            </a:solidFill>
            <a:ln w="12700">
              <a:solidFill>
                <a:srgbClr val="8EB5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060201" y="1656580"/>
              <a:ext cx="1403701" cy="169051"/>
            </a:xfrm>
            <a:prstGeom prst="rect">
              <a:avLst/>
            </a:prstGeom>
            <a:solidFill>
              <a:srgbClr val="BA361C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</a:t>
              </a: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060201" y="1435702"/>
              <a:ext cx="1406069" cy="169051"/>
            </a:xfrm>
            <a:prstGeom prst="rect">
              <a:avLst/>
            </a:prstGeom>
            <a:solidFill>
              <a:srgbClr val="E1BE3D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协议配置</a:t>
              </a:r>
            </a:p>
          </p:txBody>
        </p:sp>
        <p:sp>
          <p:nvSpPr>
            <p:cNvPr id="193" name="矩形 192"/>
            <p:cNvSpPr/>
            <p:nvPr/>
          </p:nvSpPr>
          <p:spPr>
            <a:xfrm>
              <a:off x="2614021" y="1652791"/>
              <a:ext cx="1236072" cy="169051"/>
            </a:xfrm>
            <a:prstGeom prst="rect">
              <a:avLst/>
            </a:prstGeom>
            <a:solidFill>
              <a:srgbClr val="1E79C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</a:t>
              </a:r>
            </a:p>
          </p:txBody>
        </p:sp>
        <p:sp>
          <p:nvSpPr>
            <p:cNvPr id="194" name="矩形 193"/>
            <p:cNvSpPr/>
            <p:nvPr/>
          </p:nvSpPr>
          <p:spPr>
            <a:xfrm>
              <a:off x="2609817" y="1435702"/>
              <a:ext cx="1240277" cy="169051"/>
            </a:xfrm>
            <a:prstGeom prst="rect">
              <a:avLst/>
            </a:prstGeom>
            <a:solidFill>
              <a:srgbClr val="E8861A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</a:t>
              </a:r>
            </a:p>
          </p:txBody>
        </p:sp>
        <p:sp>
          <p:nvSpPr>
            <p:cNvPr id="195" name="矩形 194"/>
            <p:cNvSpPr/>
            <p:nvPr/>
          </p:nvSpPr>
          <p:spPr>
            <a:xfrm>
              <a:off x="1052904" y="1894663"/>
              <a:ext cx="1410998" cy="169051"/>
            </a:xfrm>
            <a:prstGeom prst="rect">
              <a:avLst/>
            </a:prstGeom>
            <a:solidFill>
              <a:srgbClr val="2BA949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</a:t>
              </a:r>
            </a:p>
          </p:txBody>
        </p:sp>
        <p:grpSp>
          <p:nvGrpSpPr>
            <p:cNvPr id="196" name="组合 195"/>
            <p:cNvGrpSpPr/>
            <p:nvPr/>
          </p:nvGrpSpPr>
          <p:grpSpPr>
            <a:xfrm>
              <a:off x="1139656" y="3624766"/>
              <a:ext cx="355082" cy="407956"/>
              <a:chOff x="2609950" y="4794076"/>
              <a:chExt cx="602784" cy="681941"/>
            </a:xfrm>
          </p:grpSpPr>
          <p:pic>
            <p:nvPicPr>
              <p:cNvPr id="197" name="图片 1639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950" y="4794076"/>
                <a:ext cx="545265" cy="354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8" name="TextBox 19"/>
              <p:cNvSpPr txBox="1">
                <a:spLocks noChangeArrowheads="1"/>
              </p:cNvSpPr>
              <p:nvPr/>
            </p:nvSpPr>
            <p:spPr bwMode="auto">
              <a:xfrm>
                <a:off x="2640439" y="5148035"/>
                <a:ext cx="572295" cy="327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675" dirty="0">
                    <a:solidFill>
                      <a:schemeClr val="accent5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DIC</a:t>
                </a: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1923105" y="3584781"/>
              <a:ext cx="317166" cy="556354"/>
              <a:chOff x="3641883" y="4738746"/>
              <a:chExt cx="538418" cy="930005"/>
            </a:xfrm>
          </p:grpSpPr>
          <p:pic>
            <p:nvPicPr>
              <p:cNvPr id="200" name="图片 1639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1883" y="4738746"/>
                <a:ext cx="501600" cy="476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1" name="TextBox 19"/>
              <p:cNvSpPr txBox="1">
                <a:spLocks noChangeArrowheads="1"/>
              </p:cNvSpPr>
              <p:nvPr/>
            </p:nvSpPr>
            <p:spPr bwMode="auto">
              <a:xfrm>
                <a:off x="3642881" y="5167132"/>
                <a:ext cx="537420" cy="501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675" dirty="0">
                    <a:solidFill>
                      <a:schemeClr val="accent5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SEC</a:t>
                </a: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4036346" y="3604219"/>
              <a:ext cx="281360" cy="531845"/>
              <a:chOff x="6578030" y="4810488"/>
              <a:chExt cx="477634" cy="889036"/>
            </a:xfrm>
          </p:grpSpPr>
          <p:pic>
            <p:nvPicPr>
              <p:cNvPr id="203" name="图片 1640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7134" y="4810488"/>
                <a:ext cx="347191" cy="395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TextBox 19"/>
              <p:cNvSpPr txBox="1">
                <a:spLocks noChangeArrowheads="1"/>
              </p:cNvSpPr>
              <p:nvPr/>
            </p:nvSpPr>
            <p:spPr bwMode="auto">
              <a:xfrm>
                <a:off x="6578030" y="5197905"/>
                <a:ext cx="477634" cy="501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675" dirty="0">
                    <a:solidFill>
                      <a:schemeClr val="accent5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GL</a:t>
                </a: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3327376" y="3577634"/>
              <a:ext cx="308028" cy="561283"/>
              <a:chOff x="5596318" y="4767098"/>
              <a:chExt cx="522905" cy="938245"/>
            </a:xfrm>
          </p:grpSpPr>
          <p:pic>
            <p:nvPicPr>
              <p:cNvPr id="206" name="图片 1640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5848" y="4767098"/>
                <a:ext cx="486844" cy="477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" name="TextBox 19"/>
              <p:cNvSpPr txBox="1">
                <a:spLocks noChangeArrowheads="1"/>
              </p:cNvSpPr>
              <p:nvPr/>
            </p:nvSpPr>
            <p:spPr bwMode="auto">
              <a:xfrm>
                <a:off x="5596318" y="5203724"/>
                <a:ext cx="522905" cy="501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675" dirty="0">
                    <a:solidFill>
                      <a:schemeClr val="accent5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MU</a:t>
                </a: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4674441" y="3585326"/>
              <a:ext cx="470076" cy="555808"/>
              <a:chOff x="7444712" y="4735715"/>
              <a:chExt cx="797996" cy="929092"/>
            </a:xfrm>
          </p:grpSpPr>
          <p:pic>
            <p:nvPicPr>
              <p:cNvPr id="209" name="图片 1639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8463" y="4735715"/>
                <a:ext cx="410112" cy="462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" name="TextBox 19"/>
              <p:cNvSpPr txBox="1">
                <a:spLocks noChangeArrowheads="1"/>
              </p:cNvSpPr>
              <p:nvPr/>
            </p:nvSpPr>
            <p:spPr bwMode="auto">
              <a:xfrm>
                <a:off x="7444712" y="5163188"/>
                <a:ext cx="797996" cy="501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675" dirty="0">
                    <a:solidFill>
                      <a:schemeClr val="accent5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PORTAL</a:t>
                </a: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2630636" y="3597346"/>
              <a:ext cx="307322" cy="401837"/>
              <a:chOff x="4625643" y="4822756"/>
              <a:chExt cx="521706" cy="671714"/>
            </a:xfrm>
          </p:grpSpPr>
          <p:pic>
            <p:nvPicPr>
              <p:cNvPr id="212" name="Picture 15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385" y="4822756"/>
                <a:ext cx="441382" cy="460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" name="TextBox 19"/>
              <p:cNvSpPr txBox="1">
                <a:spLocks noChangeArrowheads="1"/>
              </p:cNvSpPr>
              <p:nvPr/>
            </p:nvSpPr>
            <p:spPr bwMode="auto">
              <a:xfrm>
                <a:off x="4625643" y="5212389"/>
                <a:ext cx="521706" cy="2820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675" dirty="0">
                    <a:solidFill>
                      <a:schemeClr val="accent5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itchFamily="34" charset="0"/>
                  </a:rPr>
                  <a:t>FSB</a:t>
                </a:r>
              </a:p>
            </p:txBody>
          </p:sp>
        </p:grpSp>
        <p:cxnSp>
          <p:nvCxnSpPr>
            <p:cNvPr id="214" name="直接连接符 207"/>
            <p:cNvCxnSpPr>
              <a:cxnSpLocks noChangeShapeType="1"/>
            </p:cNvCxnSpPr>
            <p:nvPr/>
          </p:nvCxnSpPr>
          <p:spPr bwMode="auto">
            <a:xfrm>
              <a:off x="3143301" y="3620820"/>
              <a:ext cx="0" cy="319179"/>
            </a:xfrm>
            <a:prstGeom prst="line">
              <a:avLst/>
            </a:prstGeom>
            <a:noFill/>
            <a:ln w="9525" algn="ctr">
              <a:solidFill>
                <a:srgbClr val="9BD4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直接连接符 207"/>
            <p:cNvCxnSpPr>
              <a:cxnSpLocks noChangeShapeType="1"/>
            </p:cNvCxnSpPr>
            <p:nvPr/>
          </p:nvCxnSpPr>
          <p:spPr bwMode="auto">
            <a:xfrm>
              <a:off x="3775060" y="3627974"/>
              <a:ext cx="0" cy="319179"/>
            </a:xfrm>
            <a:prstGeom prst="line">
              <a:avLst/>
            </a:prstGeom>
            <a:noFill/>
            <a:ln w="9525" algn="ctr">
              <a:solidFill>
                <a:srgbClr val="9BD4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直接连接符 207"/>
            <p:cNvCxnSpPr>
              <a:cxnSpLocks noChangeShapeType="1"/>
            </p:cNvCxnSpPr>
            <p:nvPr/>
          </p:nvCxnSpPr>
          <p:spPr bwMode="auto">
            <a:xfrm>
              <a:off x="4496073" y="3635503"/>
              <a:ext cx="0" cy="319179"/>
            </a:xfrm>
            <a:prstGeom prst="line">
              <a:avLst/>
            </a:prstGeom>
            <a:noFill/>
            <a:ln w="9525" algn="ctr">
              <a:solidFill>
                <a:srgbClr val="9BD4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直接连接符 207"/>
            <p:cNvCxnSpPr>
              <a:cxnSpLocks noChangeShapeType="1"/>
            </p:cNvCxnSpPr>
            <p:nvPr/>
          </p:nvCxnSpPr>
          <p:spPr bwMode="auto">
            <a:xfrm>
              <a:off x="5237510" y="3627974"/>
              <a:ext cx="0" cy="319179"/>
            </a:xfrm>
            <a:prstGeom prst="line">
              <a:avLst/>
            </a:prstGeom>
            <a:noFill/>
            <a:ln w="9525" algn="ctr">
              <a:solidFill>
                <a:srgbClr val="9BD4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8" name="图片 2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280" y="1441951"/>
              <a:ext cx="153087" cy="155466"/>
            </a:xfrm>
            <a:prstGeom prst="rect">
              <a:avLst/>
            </a:prstGeom>
          </p:spPr>
        </p:pic>
        <p:pic>
          <p:nvPicPr>
            <p:cNvPr id="219" name="图片 2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6461" y="1456400"/>
              <a:ext cx="127248" cy="128582"/>
            </a:xfrm>
            <a:prstGeom prst="rect">
              <a:avLst/>
            </a:prstGeom>
          </p:spPr>
        </p:pic>
        <p:pic>
          <p:nvPicPr>
            <p:cNvPr id="220" name="图片 21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264" y="1679123"/>
              <a:ext cx="122067" cy="123965"/>
            </a:xfrm>
            <a:prstGeom prst="rect">
              <a:avLst/>
            </a:prstGeom>
          </p:spPr>
        </p:pic>
        <p:pic>
          <p:nvPicPr>
            <p:cNvPr id="221" name="图片 22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935" y="1668461"/>
              <a:ext cx="135077" cy="137176"/>
            </a:xfrm>
            <a:prstGeom prst="rect">
              <a:avLst/>
            </a:prstGeom>
          </p:spPr>
        </p:pic>
        <p:pic>
          <p:nvPicPr>
            <p:cNvPr id="222" name="图片 22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671" y="1914690"/>
              <a:ext cx="123784" cy="125709"/>
            </a:xfrm>
            <a:prstGeom prst="rect">
              <a:avLst/>
            </a:prstGeom>
          </p:spPr>
        </p:pic>
        <p:sp>
          <p:nvSpPr>
            <p:cNvPr id="223" name="文本框 222"/>
            <p:cNvSpPr txBox="1"/>
            <p:nvPr/>
          </p:nvSpPr>
          <p:spPr>
            <a:xfrm>
              <a:off x="506143" y="1420099"/>
              <a:ext cx="305918" cy="7288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78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 </a:t>
              </a:r>
              <a:r>
                <a:rPr lang="en-US" altLang="zh-CN" sz="788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Gatway</a:t>
              </a:r>
              <a:endParaRPr lang="zh-CN" altLang="en-US" sz="788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532809" y="3442077"/>
              <a:ext cx="305918" cy="5123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78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平台服务</a:t>
              </a:r>
              <a:endParaRPr lang="en-US" altLang="zh-CN" sz="788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1021531" y="2335906"/>
              <a:ext cx="1298435" cy="219200"/>
            </a:xfrm>
            <a:prstGeom prst="rect">
              <a:avLst/>
            </a:prstGeom>
            <a:solidFill>
              <a:srgbClr val="8EB513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8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集中财务监管系统</a:t>
              </a:r>
              <a:r>
                <a:rPr lang="en-US" altLang="zh-CN" sz="78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78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1028230" y="2555106"/>
              <a:ext cx="260593" cy="592922"/>
            </a:xfrm>
            <a:prstGeom prst="rect">
              <a:avLst/>
            </a:prstGeom>
            <a:solidFill>
              <a:srgbClr val="E6ECD8"/>
            </a:solidFill>
            <a:ln w="12700">
              <a:solidFill>
                <a:srgbClr val="C1D66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账簿报表</a:t>
              </a:r>
            </a:p>
          </p:txBody>
        </p:sp>
        <p:sp>
          <p:nvSpPr>
            <p:cNvPr id="227" name="矩形 226"/>
            <p:cNvSpPr/>
            <p:nvPr/>
          </p:nvSpPr>
          <p:spPr>
            <a:xfrm>
              <a:off x="1412010" y="2555105"/>
              <a:ext cx="235027" cy="585539"/>
            </a:xfrm>
            <a:prstGeom prst="rect">
              <a:avLst/>
            </a:prstGeom>
            <a:solidFill>
              <a:srgbClr val="E6ECD8"/>
            </a:solidFill>
            <a:ln w="12700">
              <a:solidFill>
                <a:srgbClr val="C1D66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结账处理</a:t>
              </a:r>
            </a:p>
          </p:txBody>
        </p:sp>
        <p:sp>
          <p:nvSpPr>
            <p:cNvPr id="228" name="矩形 227"/>
            <p:cNvSpPr/>
            <p:nvPr/>
          </p:nvSpPr>
          <p:spPr>
            <a:xfrm>
              <a:off x="2623257" y="2345642"/>
              <a:ext cx="1298435" cy="219200"/>
            </a:xfrm>
            <a:prstGeom prst="rect">
              <a:avLst/>
            </a:prstGeom>
            <a:solidFill>
              <a:srgbClr val="8EB513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8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政府财务报告系统</a:t>
              </a:r>
              <a:r>
                <a:rPr lang="en-US" altLang="zh-CN" sz="78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78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2628043" y="2567983"/>
              <a:ext cx="255887" cy="571166"/>
            </a:xfrm>
            <a:prstGeom prst="rect">
              <a:avLst/>
            </a:prstGeom>
            <a:solidFill>
              <a:srgbClr val="E6ECD8"/>
            </a:solidFill>
            <a:ln w="12700">
              <a:solidFill>
                <a:srgbClr val="C1D66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固定资产</a:t>
              </a:r>
            </a:p>
          </p:txBody>
        </p:sp>
        <p:cxnSp>
          <p:nvCxnSpPr>
            <p:cNvPr id="230" name="直接箭头连接符 229"/>
            <p:cNvCxnSpPr/>
            <p:nvPr/>
          </p:nvCxnSpPr>
          <p:spPr>
            <a:xfrm>
              <a:off x="1537334" y="3141099"/>
              <a:ext cx="5141" cy="21916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/>
            <p:cNvCxnSpPr/>
            <p:nvPr/>
          </p:nvCxnSpPr>
          <p:spPr>
            <a:xfrm flipH="1">
              <a:off x="2767946" y="3144418"/>
              <a:ext cx="862" cy="2243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/>
            <p:cNvCxnSpPr/>
            <p:nvPr/>
          </p:nvCxnSpPr>
          <p:spPr>
            <a:xfrm>
              <a:off x="3790779" y="3144784"/>
              <a:ext cx="1952" cy="2243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/>
            <p:cNvCxnSpPr/>
            <p:nvPr/>
          </p:nvCxnSpPr>
          <p:spPr>
            <a:xfrm flipH="1">
              <a:off x="1181233" y="3141099"/>
              <a:ext cx="862" cy="21916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矩形 233"/>
            <p:cNvSpPr/>
            <p:nvPr/>
          </p:nvSpPr>
          <p:spPr>
            <a:xfrm>
              <a:off x="2609817" y="1896031"/>
              <a:ext cx="1240277" cy="167683"/>
            </a:xfrm>
            <a:prstGeom prst="rect">
              <a:avLst/>
            </a:prstGeom>
            <a:solidFill>
              <a:srgbClr val="2C2C2C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注册中心</a:t>
              </a:r>
            </a:p>
          </p:txBody>
        </p:sp>
        <p:cxnSp>
          <p:nvCxnSpPr>
            <p:cNvPr id="235" name="直接箭头连接符 234"/>
            <p:cNvCxnSpPr/>
            <p:nvPr/>
          </p:nvCxnSpPr>
          <p:spPr>
            <a:xfrm flipH="1">
              <a:off x="1710508" y="2120188"/>
              <a:ext cx="862" cy="21916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/>
            <p:cNvCxnSpPr/>
            <p:nvPr/>
          </p:nvCxnSpPr>
          <p:spPr>
            <a:xfrm flipH="1">
              <a:off x="3332128" y="2130626"/>
              <a:ext cx="862" cy="21916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矩形 236"/>
            <p:cNvSpPr/>
            <p:nvPr/>
          </p:nvSpPr>
          <p:spPr>
            <a:xfrm>
              <a:off x="4190183" y="2316875"/>
              <a:ext cx="891661" cy="831152"/>
            </a:xfrm>
            <a:prstGeom prst="rect">
              <a:avLst/>
            </a:prstGeom>
            <a:solidFill>
              <a:srgbClr val="8EB513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8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集中财务监管系统</a:t>
              </a:r>
              <a:endParaRPr lang="en-US" altLang="zh-CN" sz="78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78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前端应用</a:t>
              </a:r>
            </a:p>
          </p:txBody>
        </p:sp>
        <p:sp>
          <p:nvSpPr>
            <p:cNvPr id="238" name="矩形 237"/>
            <p:cNvSpPr/>
            <p:nvPr/>
          </p:nvSpPr>
          <p:spPr>
            <a:xfrm>
              <a:off x="5225952" y="2316875"/>
              <a:ext cx="937431" cy="831153"/>
            </a:xfrm>
            <a:prstGeom prst="rect">
              <a:avLst/>
            </a:prstGeom>
            <a:solidFill>
              <a:srgbClr val="8EB513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8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政府财务报告系统</a:t>
              </a:r>
              <a:endParaRPr lang="en-US" altLang="zh-CN" sz="78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78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前端应用</a:t>
              </a:r>
            </a:p>
          </p:txBody>
        </p:sp>
        <p:sp>
          <p:nvSpPr>
            <p:cNvPr id="239" name="圆角矩形 238"/>
            <p:cNvSpPr/>
            <p:nvPr/>
          </p:nvSpPr>
          <p:spPr>
            <a:xfrm>
              <a:off x="4165215" y="1203598"/>
              <a:ext cx="1991350" cy="899310"/>
            </a:xfrm>
            <a:prstGeom prst="roundRect">
              <a:avLst>
                <a:gd name="adj" fmla="val 3026"/>
              </a:avLst>
            </a:prstGeom>
            <a:solidFill>
              <a:srgbClr val="F2F2F2"/>
            </a:solidFill>
            <a:ln w="12700">
              <a:solidFill>
                <a:srgbClr val="0D0D0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5840364" y="1420099"/>
              <a:ext cx="305918" cy="6203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78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反向代理</a:t>
              </a:r>
            </a:p>
          </p:txBody>
        </p:sp>
        <p:sp>
          <p:nvSpPr>
            <p:cNvPr id="241" name="矩形 240"/>
            <p:cNvSpPr/>
            <p:nvPr/>
          </p:nvSpPr>
          <p:spPr>
            <a:xfrm>
              <a:off x="4285319" y="1711858"/>
              <a:ext cx="808004" cy="169051"/>
            </a:xfrm>
            <a:prstGeom prst="rect">
              <a:avLst/>
            </a:prstGeom>
            <a:solidFill>
              <a:srgbClr val="BA361C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</a:t>
              </a:r>
            </a:p>
          </p:txBody>
        </p:sp>
        <p:sp>
          <p:nvSpPr>
            <p:cNvPr id="242" name="矩形 241"/>
            <p:cNvSpPr/>
            <p:nvPr/>
          </p:nvSpPr>
          <p:spPr>
            <a:xfrm>
              <a:off x="5198007" y="1456399"/>
              <a:ext cx="703596" cy="169051"/>
            </a:xfrm>
            <a:prstGeom prst="rect">
              <a:avLst/>
            </a:prstGeom>
            <a:solidFill>
              <a:srgbClr val="1E79C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</a:t>
              </a:r>
            </a:p>
          </p:txBody>
        </p:sp>
        <p:sp>
          <p:nvSpPr>
            <p:cNvPr id="243" name="矩形 242"/>
            <p:cNvSpPr/>
            <p:nvPr/>
          </p:nvSpPr>
          <p:spPr>
            <a:xfrm>
              <a:off x="4285319" y="1456400"/>
              <a:ext cx="808004" cy="169051"/>
            </a:xfrm>
            <a:prstGeom prst="rect">
              <a:avLst/>
            </a:prstGeom>
            <a:solidFill>
              <a:srgbClr val="E8861A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</a:t>
              </a:r>
            </a:p>
          </p:txBody>
        </p:sp>
        <p:cxnSp>
          <p:nvCxnSpPr>
            <p:cNvPr id="244" name="直接箭头连接符 243"/>
            <p:cNvCxnSpPr/>
            <p:nvPr/>
          </p:nvCxnSpPr>
          <p:spPr>
            <a:xfrm>
              <a:off x="4660068" y="2094876"/>
              <a:ext cx="1952" cy="2243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>
              <a:off x="5663417" y="2102336"/>
              <a:ext cx="1952" cy="2243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>
              <a:off x="4660731" y="3143460"/>
              <a:ext cx="1952" cy="2243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5664080" y="3150919"/>
              <a:ext cx="1952" cy="2243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矩形 247"/>
            <p:cNvSpPr/>
            <p:nvPr/>
          </p:nvSpPr>
          <p:spPr>
            <a:xfrm>
              <a:off x="2083807" y="2555105"/>
              <a:ext cx="235027" cy="585539"/>
            </a:xfrm>
            <a:prstGeom prst="rect">
              <a:avLst/>
            </a:prstGeom>
            <a:solidFill>
              <a:srgbClr val="E6ECD8"/>
            </a:solidFill>
            <a:ln w="12700">
              <a:solidFill>
                <a:srgbClr val="C1D66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账务设置</a:t>
              </a:r>
            </a:p>
          </p:txBody>
        </p:sp>
        <p:sp>
          <p:nvSpPr>
            <p:cNvPr id="249" name="矩形 248"/>
            <p:cNvSpPr/>
            <p:nvPr/>
          </p:nvSpPr>
          <p:spPr>
            <a:xfrm>
              <a:off x="1744478" y="2555105"/>
              <a:ext cx="235027" cy="585539"/>
            </a:xfrm>
            <a:prstGeom prst="rect">
              <a:avLst/>
            </a:prstGeom>
            <a:solidFill>
              <a:srgbClr val="E6ECD8"/>
            </a:solidFill>
            <a:ln w="12700">
              <a:solidFill>
                <a:srgbClr val="C1D66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凭证处理</a:t>
              </a:r>
            </a:p>
          </p:txBody>
        </p:sp>
        <p:cxnSp>
          <p:nvCxnSpPr>
            <p:cNvPr id="250" name="直接箭头连接符 249"/>
            <p:cNvCxnSpPr/>
            <p:nvPr/>
          </p:nvCxnSpPr>
          <p:spPr>
            <a:xfrm>
              <a:off x="1879665" y="3141099"/>
              <a:ext cx="5141" cy="21916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/>
            <p:cNvCxnSpPr/>
            <p:nvPr/>
          </p:nvCxnSpPr>
          <p:spPr>
            <a:xfrm>
              <a:off x="2212133" y="3141099"/>
              <a:ext cx="5141" cy="21916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/>
            <p:cNvSpPr/>
            <p:nvPr/>
          </p:nvSpPr>
          <p:spPr>
            <a:xfrm>
              <a:off x="2981970" y="2567983"/>
              <a:ext cx="255887" cy="571166"/>
            </a:xfrm>
            <a:prstGeom prst="rect">
              <a:avLst/>
            </a:prstGeom>
            <a:solidFill>
              <a:srgbClr val="E6ECD8"/>
            </a:solidFill>
            <a:ln w="12700">
              <a:solidFill>
                <a:srgbClr val="C1D66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决算报表</a:t>
              </a:r>
            </a:p>
          </p:txBody>
        </p:sp>
        <p:sp>
          <p:nvSpPr>
            <p:cNvPr id="253" name="矩形 252"/>
            <p:cNvSpPr/>
            <p:nvPr/>
          </p:nvSpPr>
          <p:spPr>
            <a:xfrm>
              <a:off x="3327351" y="2567919"/>
              <a:ext cx="255887" cy="571166"/>
            </a:xfrm>
            <a:prstGeom prst="rect">
              <a:avLst/>
            </a:prstGeom>
            <a:solidFill>
              <a:srgbClr val="E6ECD8"/>
            </a:solidFill>
            <a:ln w="12700">
              <a:solidFill>
                <a:srgbClr val="C1D66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会计监督</a:t>
              </a:r>
            </a:p>
          </p:txBody>
        </p:sp>
        <p:sp>
          <p:nvSpPr>
            <p:cNvPr id="254" name="矩形 253"/>
            <p:cNvSpPr/>
            <p:nvPr/>
          </p:nvSpPr>
          <p:spPr>
            <a:xfrm>
              <a:off x="3663812" y="2567919"/>
              <a:ext cx="255887" cy="571166"/>
            </a:xfrm>
            <a:prstGeom prst="rect">
              <a:avLst/>
            </a:prstGeom>
            <a:solidFill>
              <a:srgbClr val="E6ECD8"/>
            </a:solidFill>
            <a:ln w="12700">
              <a:solidFill>
                <a:srgbClr val="C1D66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财务分析</a:t>
              </a:r>
            </a:p>
          </p:txBody>
        </p:sp>
        <p:cxnSp>
          <p:nvCxnSpPr>
            <p:cNvPr id="255" name="直接箭头连接符 254"/>
            <p:cNvCxnSpPr/>
            <p:nvPr/>
          </p:nvCxnSpPr>
          <p:spPr>
            <a:xfrm flipH="1">
              <a:off x="3115550" y="3134265"/>
              <a:ext cx="862" cy="2243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/>
            <p:cNvCxnSpPr/>
            <p:nvPr/>
          </p:nvCxnSpPr>
          <p:spPr>
            <a:xfrm flipH="1">
              <a:off x="3466207" y="3134265"/>
              <a:ext cx="862" cy="2243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文本框 256"/>
            <p:cNvSpPr txBox="1"/>
            <p:nvPr/>
          </p:nvSpPr>
          <p:spPr>
            <a:xfrm>
              <a:off x="4182428" y="952645"/>
              <a:ext cx="70403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前端服务</a:t>
              </a:r>
            </a:p>
          </p:txBody>
        </p:sp>
        <p:sp>
          <p:nvSpPr>
            <p:cNvPr id="258" name="文本框 257"/>
            <p:cNvSpPr txBox="1"/>
            <p:nvPr/>
          </p:nvSpPr>
          <p:spPr>
            <a:xfrm>
              <a:off x="1035386" y="979123"/>
              <a:ext cx="70403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13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后端服务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714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5670" y="195486"/>
            <a:ext cx="3617387" cy="376833"/>
            <a:chOff x="198723" y="125090"/>
            <a:chExt cx="4823182" cy="502444"/>
          </a:xfrm>
        </p:grpSpPr>
        <p:sp>
          <p:nvSpPr>
            <p:cNvPr id="31" name="Rectangle 3"/>
            <p:cNvSpPr txBox="1">
              <a:spLocks noChangeArrowheads="1"/>
            </p:cNvSpPr>
            <p:nvPr/>
          </p:nvSpPr>
          <p:spPr>
            <a:xfrm>
              <a:off x="920806" y="125090"/>
              <a:ext cx="4101099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en-US" altLang="zh-CN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2.0</a:t>
              </a:r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云化方案</a:t>
              </a:r>
              <a:endPara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8"/>
              <a:ext cx="618625" cy="418144"/>
            </a:xfrm>
            <a:prstGeom prst="rect">
              <a:avLst/>
            </a:prstGeom>
            <a:effectLst/>
          </p:spPr>
        </p:pic>
      </p:grpSp>
      <p:sp>
        <p:nvSpPr>
          <p:cNvPr id="2" name="文本框 1"/>
          <p:cNvSpPr txBox="1"/>
          <p:nvPr/>
        </p:nvSpPr>
        <p:spPr>
          <a:xfrm>
            <a:off x="404664" y="843558"/>
            <a:ext cx="619268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基于财政部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信息中心“三化五统一”的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要求，使平台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能够充分发挥云平台的技术优势，云平台应辅助平台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提供财政信息化标准执行能力：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用户应用软件（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数据应用软件（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，财政部基础数据规范的载体）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总账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引擎应用软件（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，财政核心业务规范载体）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存储应用软件（平台标准存储组件，财政部业务数据规范载体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数据交换组件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（平台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XCH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财政部指定纵向通道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工作流管控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组件（平台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HQBPM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组件，提供工作流引擎和全业务流程监控）；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报表组件；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4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2938"/>
            <a:ext cx="6858001" cy="3857625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618911" y="2068715"/>
            <a:ext cx="3856118" cy="37683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  感谢观看</a:t>
            </a: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2942946" y="2507890"/>
            <a:ext cx="346335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6545583" y="2066535"/>
            <a:ext cx="312417" cy="1207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1418" tIns="25709" rIns="51418" bIns="25709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90638" y="2571750"/>
            <a:ext cx="324036" cy="324626"/>
            <a:chOff x="6084168" y="1274820"/>
            <a:chExt cx="432048" cy="432834"/>
          </a:xfrm>
        </p:grpSpPr>
        <p:sp>
          <p:nvSpPr>
            <p:cNvPr id="2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18530" y="2572045"/>
            <a:ext cx="324036" cy="324036"/>
            <a:chOff x="4788024" y="1275213"/>
            <a:chExt cx="432048" cy="432048"/>
          </a:xfrm>
        </p:grpSpPr>
        <p:sp>
          <p:nvSpPr>
            <p:cNvPr id="2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604584" y="2571750"/>
            <a:ext cx="324625" cy="324626"/>
            <a:chOff x="5436096" y="1274820"/>
            <a:chExt cx="432833" cy="432834"/>
          </a:xfrm>
        </p:grpSpPr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46426" y="2571750"/>
            <a:ext cx="324625" cy="324626"/>
            <a:chOff x="3491880" y="1274820"/>
            <a:chExt cx="432833" cy="432834"/>
          </a:xfrm>
        </p:grpSpPr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632483" y="2571750"/>
            <a:ext cx="324625" cy="324626"/>
            <a:chOff x="4139952" y="1274820"/>
            <a:chExt cx="432833" cy="432834"/>
          </a:xfrm>
        </p:grpSpPr>
        <p:sp>
          <p:nvSpPr>
            <p:cNvPr id="3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sp>
        <p:nvSpPr>
          <p:cNvPr id="23" name="Rectangle 4"/>
          <p:cNvSpPr txBox="1">
            <a:spLocks noChangeArrowheads="1"/>
          </p:cNvSpPr>
          <p:nvPr/>
        </p:nvSpPr>
        <p:spPr>
          <a:xfrm>
            <a:off x="3212976" y="4163816"/>
            <a:ext cx="3605292" cy="24199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郑文浩   </a:t>
            </a:r>
            <a:r>
              <a:rPr lang="en-US" altLang="zh-CN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" y="642951"/>
            <a:ext cx="6858001" cy="3857625"/>
          </a:xfrm>
          <a:prstGeom prst="rect">
            <a:avLst/>
          </a:prstGeom>
        </p:spPr>
      </p:pic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2733211" y="2183014"/>
            <a:ext cx="3856118" cy="37683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  感谢观看</a:t>
            </a:r>
          </a:p>
        </p:txBody>
      </p:sp>
      <p:cxnSp>
        <p:nvCxnSpPr>
          <p:cNvPr id="26" name="直接连接符 5"/>
          <p:cNvCxnSpPr>
            <a:cxnSpLocks noChangeShapeType="1"/>
          </p:cNvCxnSpPr>
          <p:nvPr/>
        </p:nvCxnSpPr>
        <p:spPr bwMode="auto">
          <a:xfrm flipH="1">
            <a:off x="3057246" y="2622190"/>
            <a:ext cx="346335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6545607" y="2221713"/>
            <a:ext cx="312417" cy="1207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1418" tIns="25709" rIns="51418" bIns="2570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38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7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7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92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4" grpId="0" animBg="1" autoUpdateAnimBg="0"/>
      <p:bldP spid="23" grpId="0"/>
      <p:bldP spid="25" grpId="0" autoUpdateAnimBg="0"/>
      <p:bldP spid="3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881814"/>
            <a:ext cx="6858000" cy="136108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5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r>
                <a:rPr lang="en-US" altLang="zh-CN" sz="6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6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55114" y="1599052"/>
            <a:ext cx="324036" cy="32462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83006" y="1599347"/>
            <a:ext cx="324036" cy="324036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69065" y="1599052"/>
            <a:ext cx="324625" cy="32462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10899" y="1599052"/>
            <a:ext cx="324625" cy="32462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96957" y="1599052"/>
            <a:ext cx="324625" cy="32462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464587" y="2231541"/>
            <a:ext cx="2839661" cy="661627"/>
            <a:chOff x="3286116" y="2046770"/>
            <a:chExt cx="3786214" cy="882169"/>
          </a:xfrm>
        </p:grpSpPr>
        <p:sp>
          <p:nvSpPr>
            <p:cNvPr id="49" name="TextBox 48"/>
            <p:cNvSpPr txBox="1"/>
            <p:nvPr/>
          </p:nvSpPr>
          <p:spPr>
            <a:xfrm>
              <a:off x="3286116" y="2046770"/>
              <a:ext cx="3693086" cy="623249"/>
            </a:xfrm>
            <a:prstGeom prst="rect">
              <a:avLst/>
            </a:prstGeom>
            <a:noFill/>
          </p:spPr>
          <p:txBody>
            <a:bodyPr wrap="square" lIns="51438" tIns="25718" rIns="51438" bIns="25718" rtlCol="0">
              <a:spAutoFit/>
            </a:bodyPr>
            <a:lstStyle/>
            <a:p>
              <a:r>
                <a:rPr lang="zh-CN" altLang="en-US" sz="2700" b="1" kern="1600" spc="225" dirty="0" smtClean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平台技术架构</a:t>
              </a:r>
              <a:endParaRPr lang="en-GB" altLang="zh-CN" sz="2700" b="1" kern="1600" spc="225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86116" y="2644244"/>
              <a:ext cx="3786214" cy="284695"/>
            </a:xfrm>
            <a:prstGeom prst="rect">
              <a:avLst/>
            </a:prstGeom>
            <a:noFill/>
          </p:spPr>
          <p:txBody>
            <a:bodyPr wrap="square" lIns="51438" tIns="25718" rIns="51438" bIns="25718" rtlCol="0">
              <a:spAutoFit/>
            </a:bodyPr>
            <a:lstStyle/>
            <a:p>
              <a:pPr eaLnBrk="0" hangingPunct="0"/>
              <a:endParaRPr lang="zh-CN" altLang="en-US" sz="1050" kern="2000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9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15670" y="195486"/>
            <a:ext cx="2393250" cy="376833"/>
            <a:chOff x="198723" y="125090"/>
            <a:chExt cx="3190999" cy="502444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>
            <a:xfrm>
              <a:off x="893445" y="125090"/>
              <a:ext cx="2496277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en-US" altLang="zh-CN" sz="1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2.0</a:t>
              </a:r>
              <a:r>
                <a:rPr lang="zh-CN" altLang="en-US" sz="1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建设目标</a:t>
              </a: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8"/>
              <a:ext cx="618625" cy="418144"/>
            </a:xfrm>
            <a:prstGeom prst="rect">
              <a:avLst/>
            </a:prstGeom>
            <a:effectLst/>
          </p:spPr>
        </p:pic>
      </p:grpSp>
      <p:sp>
        <p:nvSpPr>
          <p:cNvPr id="26" name="Shape 536"/>
          <p:cNvSpPr/>
          <p:nvPr/>
        </p:nvSpPr>
        <p:spPr>
          <a:xfrm>
            <a:off x="4031853" y="2396318"/>
            <a:ext cx="271242" cy="404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340"/>
                </a:lnTo>
                <a:lnTo>
                  <a:pt x="21600" y="13486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8575" tIns="28575" rIns="28575" bIns="28575" numCol="1" anchor="ctr">
            <a:noAutofit/>
          </a:bodyPr>
          <a:lstStyle/>
          <a:p>
            <a:pPr>
              <a:spcBef>
                <a:spcPts val="2531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Aller Light"/>
              <a:sym typeface="Aller Light"/>
            </a:endParaRPr>
          </a:p>
        </p:txBody>
      </p:sp>
      <p:sp>
        <p:nvSpPr>
          <p:cNvPr id="27" name="Shape 537"/>
          <p:cNvSpPr/>
          <p:nvPr/>
        </p:nvSpPr>
        <p:spPr>
          <a:xfrm>
            <a:off x="541213" y="2404863"/>
            <a:ext cx="3492487" cy="404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8575" tIns="28575" rIns="28575" bIns="28575" numCol="1" anchor="ctr">
            <a:noAutofit/>
          </a:bodyPr>
          <a:lstStyle/>
          <a:p>
            <a:pPr>
              <a:spcBef>
                <a:spcPts val="2531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  <a:cs typeface="Aller Light"/>
              <a:sym typeface="Aller Light"/>
            </a:endParaRPr>
          </a:p>
        </p:txBody>
      </p:sp>
      <p:sp>
        <p:nvSpPr>
          <p:cNvPr id="24" name="Shape 542"/>
          <p:cNvSpPr/>
          <p:nvPr/>
        </p:nvSpPr>
        <p:spPr>
          <a:xfrm>
            <a:off x="541213" y="1499837"/>
            <a:ext cx="3596391" cy="40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8575" tIns="28575" rIns="28575" bIns="28575" numCol="1" anchor="ctr">
            <a:noAutofit/>
          </a:bodyPr>
          <a:lstStyle/>
          <a:p>
            <a:pPr>
              <a:spcBef>
                <a:spcPts val="2531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43"/>
          <p:cNvSpPr/>
          <p:nvPr/>
        </p:nvSpPr>
        <p:spPr>
          <a:xfrm>
            <a:off x="4124360" y="1491630"/>
            <a:ext cx="398178" cy="540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9997"/>
                </a:lnTo>
                <a:lnTo>
                  <a:pt x="18808" y="21600"/>
                </a:lnTo>
                <a:lnTo>
                  <a:pt x="0" y="16183"/>
                </a:lnTo>
                <a:cubicBezTo>
                  <a:pt x="0" y="16183"/>
                  <a:pt x="0" y="0"/>
                  <a:pt x="0" y="0"/>
                </a:cubicBez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8575" tIns="28575" rIns="28575" bIns="28575" numCol="1" anchor="ctr">
            <a:noAutofit/>
          </a:bodyPr>
          <a:lstStyle/>
          <a:p>
            <a:pPr>
              <a:spcBef>
                <a:spcPts val="2531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187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Shape 548"/>
          <p:cNvSpPr/>
          <p:nvPr/>
        </p:nvSpPr>
        <p:spPr>
          <a:xfrm>
            <a:off x="541213" y="3318096"/>
            <a:ext cx="3589811" cy="40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ubicBezTo>
                  <a:pt x="21600" y="21600"/>
                  <a:pt x="0" y="21600"/>
                  <a:pt x="0" y="2160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8575" tIns="28575" rIns="28575" bIns="28575" numCol="1" anchor="ctr">
            <a:noAutofit/>
          </a:bodyPr>
          <a:lstStyle/>
          <a:p>
            <a:pPr>
              <a:spcBef>
                <a:spcPts val="2531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  <a:cs typeface="Aller Light"/>
              <a:sym typeface="Aller Light"/>
            </a:endParaRPr>
          </a:p>
        </p:txBody>
      </p:sp>
      <p:sp>
        <p:nvSpPr>
          <p:cNvPr id="23" name="Shape 549"/>
          <p:cNvSpPr/>
          <p:nvPr/>
        </p:nvSpPr>
        <p:spPr>
          <a:xfrm>
            <a:off x="4132086" y="3183593"/>
            <a:ext cx="398616" cy="540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1603"/>
                </a:lnTo>
                <a:lnTo>
                  <a:pt x="18808" y="0"/>
                </a:lnTo>
                <a:lnTo>
                  <a:pt x="0" y="5417"/>
                </a:lnTo>
                <a:cubicBezTo>
                  <a:pt x="0" y="5417"/>
                  <a:pt x="0" y="21600"/>
                  <a:pt x="0" y="21600"/>
                </a:cubicBez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8575" tIns="28575" rIns="28575" bIns="28575" numCol="1" anchor="ctr">
            <a:noAutofit/>
          </a:bodyPr>
          <a:lstStyle/>
          <a:p>
            <a:pPr>
              <a:spcBef>
                <a:spcPts val="2531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1875">
              <a:latin typeface="微软雅黑" panose="020B0503020204020204" pitchFamily="34" charset="-122"/>
              <a:ea typeface="微软雅黑" panose="020B0503020204020204" pitchFamily="34" charset="-122"/>
              <a:cs typeface="Aller Light"/>
              <a:sym typeface="Aller Light"/>
            </a:endParaRPr>
          </a:p>
        </p:txBody>
      </p:sp>
      <p:sp>
        <p:nvSpPr>
          <p:cNvPr id="10" name="Shape 558"/>
          <p:cNvSpPr/>
          <p:nvPr/>
        </p:nvSpPr>
        <p:spPr>
          <a:xfrm>
            <a:off x="661699" y="1650099"/>
            <a:ext cx="117940" cy="11950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>
              <a:spcBef>
                <a:spcPts val="2531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/>
          </a:p>
        </p:txBody>
      </p:sp>
      <p:sp>
        <p:nvSpPr>
          <p:cNvPr id="20" name="Shape 551"/>
          <p:cNvSpPr/>
          <p:nvPr/>
        </p:nvSpPr>
        <p:spPr>
          <a:xfrm>
            <a:off x="4216035" y="1739565"/>
            <a:ext cx="1771356" cy="1759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rgbClr val="DCDDE0"/>
            </a:solidFill>
            <a:miter lim="400000"/>
          </a:ln>
        </p:spPr>
        <p:txBody>
          <a:bodyPr lIns="28575" tIns="28575" rIns="28575" bIns="28575" anchor="ctr"/>
          <a:lstStyle/>
          <a:p>
            <a:pPr>
              <a:spcBef>
                <a:spcPts val="2531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187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65100" y="1795237"/>
            <a:ext cx="1673226" cy="16480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建设“互联网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智慧财政”应用支撑服务平台</a:t>
            </a:r>
          </a:p>
        </p:txBody>
      </p:sp>
      <p:sp>
        <p:nvSpPr>
          <p:cNvPr id="12" name="TextBox 24"/>
          <p:cNvSpPr txBox="1"/>
          <p:nvPr/>
        </p:nvSpPr>
        <p:spPr>
          <a:xfrm>
            <a:off x="902671" y="1628082"/>
            <a:ext cx="24340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实现“三化”、“五统一”的业务目标</a:t>
            </a:r>
          </a:p>
        </p:txBody>
      </p:sp>
      <p:sp>
        <p:nvSpPr>
          <p:cNvPr id="13" name="TextBox 24"/>
          <p:cNvSpPr txBox="1"/>
          <p:nvPr/>
        </p:nvSpPr>
        <p:spPr>
          <a:xfrm>
            <a:off x="902671" y="2523479"/>
            <a:ext cx="312754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采用云平台</a:t>
            </a:r>
            <a:r>
              <a:rPr lang="en-US" altLang="zh-CN" sz="1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分布式服务技术构建财政一体化系统</a:t>
            </a:r>
          </a:p>
        </p:txBody>
      </p:sp>
      <p:sp>
        <p:nvSpPr>
          <p:cNvPr id="14" name="TextBox 24"/>
          <p:cNvSpPr txBox="1"/>
          <p:nvPr/>
        </p:nvSpPr>
        <p:spPr>
          <a:xfrm>
            <a:off x="902671" y="3436708"/>
            <a:ext cx="24340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服务于财政大数据应用，实现智慧财政</a:t>
            </a:r>
          </a:p>
        </p:txBody>
      </p:sp>
      <p:sp>
        <p:nvSpPr>
          <p:cNvPr id="15" name="Shape 558"/>
          <p:cNvSpPr/>
          <p:nvPr/>
        </p:nvSpPr>
        <p:spPr>
          <a:xfrm>
            <a:off x="664245" y="2562662"/>
            <a:ext cx="117940" cy="119508"/>
          </a:xfrm>
          <a:prstGeom prst="rect">
            <a:avLst/>
          </a:prstGeom>
          <a:solidFill>
            <a:srgbClr val="005DA2"/>
          </a:solidFill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>
              <a:spcBef>
                <a:spcPts val="2531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/>
          </a:p>
        </p:txBody>
      </p:sp>
      <p:sp>
        <p:nvSpPr>
          <p:cNvPr id="19" name="Shape 558"/>
          <p:cNvSpPr/>
          <p:nvPr/>
        </p:nvSpPr>
        <p:spPr>
          <a:xfrm>
            <a:off x="661699" y="3460735"/>
            <a:ext cx="117940" cy="11950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>
              <a:spcBef>
                <a:spcPts val="2531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34831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3005" y="1059584"/>
            <a:ext cx="2590529" cy="3135788"/>
            <a:chOff x="3768035" y="1059584"/>
            <a:chExt cx="2139206" cy="2498313"/>
          </a:xfrm>
        </p:grpSpPr>
        <p:grpSp>
          <p:nvGrpSpPr>
            <p:cNvPr id="43" name="组合 42"/>
            <p:cNvGrpSpPr/>
            <p:nvPr/>
          </p:nvGrpSpPr>
          <p:grpSpPr>
            <a:xfrm>
              <a:off x="3768035" y="1059584"/>
              <a:ext cx="2139206" cy="2498313"/>
              <a:chOff x="5572132" y="1357307"/>
              <a:chExt cx="2852274" cy="3331084"/>
            </a:xfrm>
          </p:grpSpPr>
          <p:sp>
            <p:nvSpPr>
              <p:cNvPr id="32" name="Rectangle 2"/>
              <p:cNvSpPr>
                <a:spLocks noChangeArrowheads="1"/>
              </p:cNvSpPr>
              <p:nvPr/>
            </p:nvSpPr>
            <p:spPr bwMode="auto">
              <a:xfrm>
                <a:off x="5572132" y="1571618"/>
                <a:ext cx="2852274" cy="3116773"/>
              </a:xfrm>
              <a:prstGeom prst="rect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400" dirty="0"/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5715007" y="1357307"/>
                <a:ext cx="2071702" cy="418932"/>
                <a:chOff x="5715007" y="1364462"/>
                <a:chExt cx="2279253" cy="460901"/>
              </a:xfrm>
            </p:grpSpPr>
            <p:sp>
              <p:nvSpPr>
                <p:cNvPr id="34" name="AutoShape 3"/>
                <p:cNvSpPr>
                  <a:spLocks noChangeArrowheads="1"/>
                </p:cNvSpPr>
                <p:nvPr/>
              </p:nvSpPr>
              <p:spPr bwMode="auto">
                <a:xfrm>
                  <a:off x="5715007" y="1364462"/>
                  <a:ext cx="2279252" cy="38417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25400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buFont typeface="Arial" charset="0"/>
                    <a:buNone/>
                  </a:pPr>
                  <a:endParaRPr lang="zh-CN" altLang="en-US" sz="1400"/>
                </a:p>
              </p:txBody>
            </p:sp>
            <p:sp>
              <p:nvSpPr>
                <p:cNvPr id="3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5774085" y="1429695"/>
                  <a:ext cx="2220175" cy="395668"/>
                </a:xfrm>
                <a:prstGeom prst="rect">
                  <a:avLst/>
                </a:prstGeom>
                <a:noFill/>
                <a:ln w="9525">
                  <a:noFill/>
                  <a:bevel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57175" indent="-257175" algn="just">
                    <a:buSzPct val="100000"/>
                    <a:buFont typeface="Wingdings" pitchFamily="2" charset="2"/>
                    <a:buChar char="Ø"/>
                  </a:pPr>
                  <a:r>
                    <a:rPr lang="zh-CN" altLang="en-US" sz="1600" b="1" dirty="0">
                      <a:solidFill>
                        <a:srgbClr val="005DA2"/>
                      </a:solidFill>
                      <a:latin typeface="微软雅黑" pitchFamily="34" charset="-122"/>
                      <a:ea typeface="微软雅黑" pitchFamily="34" charset="-122"/>
                    </a:rPr>
                    <a:t>平台核心内容</a:t>
                  </a:r>
                </a:p>
              </p:txBody>
            </p:sp>
          </p:grpSp>
        </p:grpSp>
        <p:sp>
          <p:nvSpPr>
            <p:cNvPr id="57" name="对角圆角矩形 56"/>
            <p:cNvSpPr/>
            <p:nvPr/>
          </p:nvSpPr>
          <p:spPr bwMode="gray">
            <a:xfrm>
              <a:off x="4035928" y="2049374"/>
              <a:ext cx="1714512" cy="296092"/>
            </a:xfrm>
            <a:prstGeom prst="round2DiagRect">
              <a:avLst/>
            </a:prstGeom>
            <a:solidFill>
              <a:srgbClr val="005DA2"/>
            </a:solidFill>
            <a:ln w="28575" algn="ctr">
              <a:solidFill>
                <a:srgbClr val="FFFFFF"/>
              </a:solidFill>
              <a:round/>
              <a:headEnd/>
              <a:tailEnd/>
            </a:ln>
            <a:effectLst>
              <a:outerShdw dist="12700" dir="2700000" algn="ctr" rotWithShape="0">
                <a:schemeClr val="accent1">
                  <a:lumMod val="20000"/>
                  <a:lumOff val="80000"/>
                  <a:alpha val="50000"/>
                </a:scheme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" name="对角圆角矩形 39"/>
            <p:cNvSpPr/>
            <p:nvPr/>
          </p:nvSpPr>
          <p:spPr bwMode="gray">
            <a:xfrm>
              <a:off x="4035928" y="1567167"/>
              <a:ext cx="1714512" cy="296092"/>
            </a:xfrm>
            <a:prstGeom prst="round2DiagRect">
              <a:avLst/>
            </a:prstGeom>
            <a:solidFill>
              <a:srgbClr val="005DA2"/>
            </a:solidFill>
            <a:ln w="28575" algn="ctr">
              <a:solidFill>
                <a:srgbClr val="FFFFFF"/>
              </a:solidFill>
              <a:round/>
              <a:headEnd/>
              <a:tailEnd/>
            </a:ln>
            <a:effectLst>
              <a:outerShdw dist="12700" dir="2700000" algn="ctr" rotWithShape="0">
                <a:schemeClr val="accent1">
                  <a:lumMod val="20000"/>
                  <a:lumOff val="80000"/>
                  <a:alpha val="50000"/>
                </a:scheme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05652" y="1588255"/>
              <a:ext cx="1042038" cy="24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统一数据规范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7" name="图片 46" descr="图层-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8770" y="1541787"/>
              <a:ext cx="332183" cy="332183"/>
            </a:xfrm>
            <a:prstGeom prst="rect">
              <a:avLst/>
            </a:prstGeom>
            <a:effectLst>
              <a:outerShdw blurRad="12700" dist="38100" dir="2700000" algn="tl" rotWithShape="0">
                <a:schemeClr val="accent1">
                  <a:lumMod val="20000"/>
                  <a:lumOff val="80000"/>
                  <a:alpha val="40000"/>
                </a:schemeClr>
              </a:outerShdw>
            </a:effectLst>
          </p:spPr>
        </p:pic>
        <p:sp>
          <p:nvSpPr>
            <p:cNvPr id="48" name="文本框 14"/>
            <p:cNvSpPr txBox="1"/>
            <p:nvPr/>
          </p:nvSpPr>
          <p:spPr>
            <a:xfrm>
              <a:off x="4410977" y="2077573"/>
              <a:ext cx="1042038" cy="24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对角圆角矩形 57"/>
            <p:cNvSpPr/>
            <p:nvPr/>
          </p:nvSpPr>
          <p:spPr bwMode="gray">
            <a:xfrm>
              <a:off x="4035928" y="2531580"/>
              <a:ext cx="1714512" cy="296092"/>
            </a:xfrm>
            <a:prstGeom prst="round2DiagRect">
              <a:avLst/>
            </a:prstGeom>
            <a:solidFill>
              <a:srgbClr val="005DA2"/>
            </a:solidFill>
            <a:ln w="28575" algn="ctr">
              <a:solidFill>
                <a:srgbClr val="FFFFFF"/>
              </a:solidFill>
              <a:round/>
              <a:headEnd/>
              <a:tailEnd/>
            </a:ln>
            <a:effectLst>
              <a:outerShdw dist="12700" dir="2700000" algn="ctr" rotWithShape="0">
                <a:schemeClr val="accent1">
                  <a:lumMod val="20000"/>
                  <a:lumOff val="80000"/>
                  <a:alpha val="50000"/>
                </a:scheme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1" name="文本框 14"/>
            <p:cNvSpPr txBox="1"/>
            <p:nvPr/>
          </p:nvSpPr>
          <p:spPr>
            <a:xfrm>
              <a:off x="4410977" y="2559780"/>
              <a:ext cx="1042038" cy="24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规范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对角圆角矩形 58"/>
            <p:cNvSpPr/>
            <p:nvPr/>
          </p:nvSpPr>
          <p:spPr bwMode="gray">
            <a:xfrm>
              <a:off x="4035928" y="3013787"/>
              <a:ext cx="1714512" cy="296092"/>
            </a:xfrm>
            <a:prstGeom prst="round2DiagRect">
              <a:avLst/>
            </a:prstGeom>
            <a:solidFill>
              <a:srgbClr val="005DA2"/>
            </a:solidFill>
            <a:ln w="28575" algn="ctr">
              <a:solidFill>
                <a:srgbClr val="FFFFFF"/>
              </a:solidFill>
              <a:round/>
              <a:headEnd/>
              <a:tailEnd/>
            </a:ln>
            <a:effectLst>
              <a:outerShdw dist="12700" dir="2700000" algn="ctr" rotWithShape="0">
                <a:schemeClr val="accent1">
                  <a:lumMod val="20000"/>
                  <a:lumOff val="80000"/>
                  <a:alpha val="50000"/>
                </a:scheme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3" name="文本框 14"/>
            <p:cNvSpPr txBox="1"/>
            <p:nvPr/>
          </p:nvSpPr>
          <p:spPr>
            <a:xfrm>
              <a:off x="4410977" y="3041986"/>
              <a:ext cx="972592" cy="24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规范技术路线</a:t>
              </a:r>
            </a:p>
          </p:txBody>
        </p:sp>
        <p:pic>
          <p:nvPicPr>
            <p:cNvPr id="54" name="图片 53" descr="图层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8770" y="2023994"/>
              <a:ext cx="332183" cy="332183"/>
            </a:xfrm>
            <a:prstGeom prst="rect">
              <a:avLst/>
            </a:prstGeom>
            <a:effectLst>
              <a:outerShdw blurRad="12700" dist="38100" dir="2700000" algn="tl" rotWithShape="0">
                <a:schemeClr val="accent1">
                  <a:lumMod val="20000"/>
                  <a:lumOff val="80000"/>
                  <a:alpha val="40000"/>
                </a:schemeClr>
              </a:outerShdw>
            </a:effectLst>
          </p:spPr>
        </p:pic>
        <p:pic>
          <p:nvPicPr>
            <p:cNvPr id="55" name="图片 54" descr="图层-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8770" y="2506200"/>
              <a:ext cx="332183" cy="332183"/>
            </a:xfrm>
            <a:prstGeom prst="rect">
              <a:avLst/>
            </a:prstGeom>
            <a:effectLst>
              <a:outerShdw blurRad="12700" dist="38100" dir="2700000" algn="tl" rotWithShape="0">
                <a:schemeClr val="accent1">
                  <a:lumMod val="20000"/>
                  <a:lumOff val="80000"/>
                  <a:alpha val="40000"/>
                </a:schemeClr>
              </a:outerShdw>
            </a:effectLst>
          </p:spPr>
        </p:pic>
        <p:pic>
          <p:nvPicPr>
            <p:cNvPr id="56" name="图片 55" descr="图层-1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770" y="2988407"/>
              <a:ext cx="332183" cy="332183"/>
            </a:xfrm>
            <a:prstGeom prst="rect">
              <a:avLst/>
            </a:prstGeom>
            <a:effectLst>
              <a:outerShdw blurRad="12700" dist="38100" dir="2700000" algn="tl" rotWithShape="0">
                <a:schemeClr val="accent1">
                  <a:lumMod val="20000"/>
                  <a:lumOff val="80000"/>
                  <a:alpha val="40000"/>
                </a:schemeClr>
              </a:outerShdw>
            </a:effectLst>
          </p:spPr>
        </p:pic>
      </p:grpSp>
      <p:cxnSp>
        <p:nvCxnSpPr>
          <p:cNvPr id="61" name="直接连接符 60"/>
          <p:cNvCxnSpPr/>
          <p:nvPr/>
        </p:nvCxnSpPr>
        <p:spPr>
          <a:xfrm rot="5400000">
            <a:off x="358918" y="2429830"/>
            <a:ext cx="356394" cy="318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6200000" flipV="1">
            <a:off x="669708" y="2437804"/>
            <a:ext cx="214313" cy="160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>
            <a:off x="3356607" y="2769956"/>
            <a:ext cx="356394" cy="318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200000" flipV="1">
            <a:off x="3187899" y="2920010"/>
            <a:ext cx="214313" cy="160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0648" y="987574"/>
            <a:ext cx="3603631" cy="324852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315670" y="195486"/>
            <a:ext cx="2393248" cy="376833"/>
            <a:chOff x="198723" y="125090"/>
            <a:chExt cx="3190997" cy="502444"/>
          </a:xfrm>
        </p:grpSpPr>
        <p:sp>
          <p:nvSpPr>
            <p:cNvPr id="30" name="Rectangle 3"/>
            <p:cNvSpPr txBox="1">
              <a:spLocks noChangeArrowheads="1"/>
            </p:cNvSpPr>
            <p:nvPr/>
          </p:nvSpPr>
          <p:spPr>
            <a:xfrm>
              <a:off x="920805" y="125090"/>
              <a:ext cx="2468915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平台核心内容</a:t>
              </a:r>
              <a:endPara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8"/>
              <a:ext cx="618625" cy="41814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1441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3">
            <a:extLst>
              <a:ext uri="{FF2B5EF4-FFF2-40B4-BE49-F238E27FC236}">
                <a16:creationId xmlns="" xmlns:a16="http://schemas.microsoft.com/office/drawing/2014/main" id="{A701BF53-98E1-483A-A5F5-B2D6917367C0}"/>
              </a:ext>
            </a:extLst>
          </p:cNvPr>
          <p:cNvSpPr/>
          <p:nvPr/>
        </p:nvSpPr>
        <p:spPr>
          <a:xfrm>
            <a:off x="188640" y="2569581"/>
            <a:ext cx="1027347" cy="183557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id-ID" sz="82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Parallelogram 4">
            <a:extLst>
              <a:ext uri="{FF2B5EF4-FFF2-40B4-BE49-F238E27FC236}">
                <a16:creationId xmlns="" xmlns:a16="http://schemas.microsoft.com/office/drawing/2014/main" id="{3992239C-BAE9-495C-A8CC-A72E86D57DCB}"/>
              </a:ext>
            </a:extLst>
          </p:cNvPr>
          <p:cNvSpPr/>
          <p:nvPr/>
        </p:nvSpPr>
        <p:spPr>
          <a:xfrm>
            <a:off x="1215987" y="2569581"/>
            <a:ext cx="1027347" cy="183557"/>
          </a:xfrm>
          <a:prstGeom prst="parallelogram">
            <a:avLst>
              <a:gd name="adj" fmla="val 50926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id-ID" sz="82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Parallelogram 5">
            <a:extLst>
              <a:ext uri="{FF2B5EF4-FFF2-40B4-BE49-F238E27FC236}">
                <a16:creationId xmlns="" xmlns:a16="http://schemas.microsoft.com/office/drawing/2014/main" id="{66313A2D-D916-4470-95DE-74CE50E00231}"/>
              </a:ext>
            </a:extLst>
          </p:cNvPr>
          <p:cNvSpPr/>
          <p:nvPr/>
        </p:nvSpPr>
        <p:spPr>
          <a:xfrm>
            <a:off x="2243335" y="2569581"/>
            <a:ext cx="1027347" cy="183557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id-ID" sz="82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Parallelogram 6">
            <a:extLst>
              <a:ext uri="{FF2B5EF4-FFF2-40B4-BE49-F238E27FC236}">
                <a16:creationId xmlns="" xmlns:a16="http://schemas.microsoft.com/office/drawing/2014/main" id="{BE59D477-F4F0-466B-AF67-97C24F8F9E98}"/>
              </a:ext>
            </a:extLst>
          </p:cNvPr>
          <p:cNvSpPr/>
          <p:nvPr/>
        </p:nvSpPr>
        <p:spPr>
          <a:xfrm>
            <a:off x="3270682" y="2569581"/>
            <a:ext cx="1027347" cy="183557"/>
          </a:xfrm>
          <a:prstGeom prst="parallelogram">
            <a:avLst>
              <a:gd name="adj" fmla="val 50926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id-ID" sz="82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Parallelogram 7">
            <a:extLst>
              <a:ext uri="{FF2B5EF4-FFF2-40B4-BE49-F238E27FC236}">
                <a16:creationId xmlns="" xmlns:a16="http://schemas.microsoft.com/office/drawing/2014/main" id="{D46FF42A-048A-45C9-97B9-292FF2B93CFF}"/>
              </a:ext>
            </a:extLst>
          </p:cNvPr>
          <p:cNvSpPr/>
          <p:nvPr/>
        </p:nvSpPr>
        <p:spPr>
          <a:xfrm>
            <a:off x="4298029" y="2569581"/>
            <a:ext cx="1027347" cy="183557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id-ID" sz="82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Parallelogram 8">
            <a:extLst>
              <a:ext uri="{FF2B5EF4-FFF2-40B4-BE49-F238E27FC236}">
                <a16:creationId xmlns="" xmlns:a16="http://schemas.microsoft.com/office/drawing/2014/main" id="{A6DC72F7-120A-4A39-B18D-E260084CBCCD}"/>
              </a:ext>
            </a:extLst>
          </p:cNvPr>
          <p:cNvSpPr/>
          <p:nvPr/>
        </p:nvSpPr>
        <p:spPr>
          <a:xfrm>
            <a:off x="5325377" y="2569581"/>
            <a:ext cx="1027347" cy="183557"/>
          </a:xfrm>
          <a:prstGeom prst="parallelogram">
            <a:avLst>
              <a:gd name="adj" fmla="val 50926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06</a:t>
            </a:r>
            <a:endParaRPr lang="id-ID" sz="8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="" xmlns:a16="http://schemas.microsoft.com/office/drawing/2014/main" id="{B228F8D2-239C-4A31-AA9B-9DC1966731EF}"/>
              </a:ext>
            </a:extLst>
          </p:cNvPr>
          <p:cNvCxnSpPr/>
          <p:nvPr/>
        </p:nvCxnSpPr>
        <p:spPr>
          <a:xfrm flipH="1">
            <a:off x="699695" y="2753138"/>
            <a:ext cx="5239" cy="77514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0">
            <a:extLst>
              <a:ext uri="{FF2B5EF4-FFF2-40B4-BE49-F238E27FC236}">
                <a16:creationId xmlns="" xmlns:a16="http://schemas.microsoft.com/office/drawing/2014/main" id="{55459AE6-B847-42EE-B38A-9D8CA3D1E169}"/>
              </a:ext>
            </a:extLst>
          </p:cNvPr>
          <p:cNvGrpSpPr/>
          <p:nvPr/>
        </p:nvGrpSpPr>
        <p:grpSpPr>
          <a:xfrm>
            <a:off x="743275" y="3413667"/>
            <a:ext cx="1500059" cy="647757"/>
            <a:chOff x="1696492" y="4544347"/>
            <a:chExt cx="2596107" cy="1210068"/>
          </a:xfrm>
        </p:grpSpPr>
        <p:sp>
          <p:nvSpPr>
            <p:cNvPr id="14" name="TextBox 12">
              <a:extLst>
                <a:ext uri="{FF2B5EF4-FFF2-40B4-BE49-F238E27FC236}">
                  <a16:creationId xmlns="" xmlns:a16="http://schemas.microsoft.com/office/drawing/2014/main" id="{6F164F7C-17BF-4660-8531-17CF87F0D6A8}"/>
                </a:ext>
              </a:extLst>
            </p:cNvPr>
            <p:cNvSpPr txBox="1"/>
            <p:nvPr/>
          </p:nvSpPr>
          <p:spPr>
            <a:xfrm>
              <a:off x="1696492" y="4870424"/>
              <a:ext cx="2596107" cy="88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平台</a:t>
              </a:r>
              <a:r>
                <a:rPr lang="en-US" altLang="zh-CN" sz="8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1.x </a:t>
              </a:r>
            </a:p>
            <a:p>
              <a:r>
                <a:rPr lang="zh-CN" altLang="en-US" sz="8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采用</a:t>
              </a:r>
              <a:r>
                <a:rPr lang="en-US" altLang="zh-CN" sz="8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SSH</a:t>
              </a:r>
              <a:r>
                <a:rPr lang="zh-CN" altLang="en-US" sz="8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框架，实现单体应用的标准开发框架</a:t>
              </a:r>
            </a:p>
          </p:txBody>
        </p:sp>
        <p:sp>
          <p:nvSpPr>
            <p:cNvPr id="15" name="TextBox 13">
              <a:extLst>
                <a:ext uri="{FF2B5EF4-FFF2-40B4-BE49-F238E27FC236}">
                  <a16:creationId xmlns="" xmlns:a16="http://schemas.microsoft.com/office/drawing/2014/main" id="{2763E38D-64FC-4B0F-97A5-8F046BF0D0F1}"/>
                </a:ext>
              </a:extLst>
            </p:cNvPr>
            <p:cNvSpPr txBox="1"/>
            <p:nvPr/>
          </p:nvSpPr>
          <p:spPr>
            <a:xfrm>
              <a:off x="1696494" y="4544347"/>
              <a:ext cx="1958480" cy="47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单体分层架构</a:t>
              </a:r>
            </a:p>
          </p:txBody>
        </p:sp>
      </p:grpSp>
      <p:cxnSp>
        <p:nvCxnSpPr>
          <p:cNvPr id="19" name="Straight Connector 14">
            <a:extLst>
              <a:ext uri="{FF2B5EF4-FFF2-40B4-BE49-F238E27FC236}">
                <a16:creationId xmlns="" xmlns:a16="http://schemas.microsoft.com/office/drawing/2014/main" id="{127E7DA6-9561-4FE9-97A9-A6A66FCAF207}"/>
              </a:ext>
            </a:extLst>
          </p:cNvPr>
          <p:cNvCxnSpPr/>
          <p:nvPr/>
        </p:nvCxnSpPr>
        <p:spPr>
          <a:xfrm flipH="1" flipV="1">
            <a:off x="1725113" y="1537804"/>
            <a:ext cx="1" cy="1031778"/>
          </a:xfrm>
          <a:prstGeom prst="line">
            <a:avLst/>
          </a:prstGeom>
          <a:ln w="12700">
            <a:solidFill>
              <a:srgbClr val="005DA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>
            <a:extLst>
              <a:ext uri="{FF2B5EF4-FFF2-40B4-BE49-F238E27FC236}">
                <a16:creationId xmlns="" xmlns:a16="http://schemas.microsoft.com/office/drawing/2014/main" id="{2BEBBC70-1654-435A-BAD8-910D3E2C49AA}"/>
              </a:ext>
            </a:extLst>
          </p:cNvPr>
          <p:cNvCxnSpPr/>
          <p:nvPr/>
        </p:nvCxnSpPr>
        <p:spPr>
          <a:xfrm flipH="1">
            <a:off x="2734797" y="2753138"/>
            <a:ext cx="5239" cy="77514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6">
            <a:extLst>
              <a:ext uri="{FF2B5EF4-FFF2-40B4-BE49-F238E27FC236}">
                <a16:creationId xmlns="" xmlns:a16="http://schemas.microsoft.com/office/drawing/2014/main" id="{838D566C-8DE5-4D65-A45D-330CEFD31A74}"/>
              </a:ext>
            </a:extLst>
          </p:cNvPr>
          <p:cNvCxnSpPr/>
          <p:nvPr/>
        </p:nvCxnSpPr>
        <p:spPr>
          <a:xfrm flipH="1" flipV="1">
            <a:off x="3760215" y="1537804"/>
            <a:ext cx="1" cy="1031777"/>
          </a:xfrm>
          <a:prstGeom prst="line">
            <a:avLst/>
          </a:prstGeom>
          <a:ln w="12700">
            <a:solidFill>
              <a:srgbClr val="005DA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7">
            <a:extLst>
              <a:ext uri="{FF2B5EF4-FFF2-40B4-BE49-F238E27FC236}">
                <a16:creationId xmlns="" xmlns:a16="http://schemas.microsoft.com/office/drawing/2014/main" id="{DCEC5838-CF42-40B8-8563-A09E1EC054DB}"/>
              </a:ext>
            </a:extLst>
          </p:cNvPr>
          <p:cNvCxnSpPr/>
          <p:nvPr/>
        </p:nvCxnSpPr>
        <p:spPr>
          <a:xfrm flipH="1">
            <a:off x="4812969" y="2753138"/>
            <a:ext cx="5239" cy="77514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1">
            <a:extLst>
              <a:ext uri="{FF2B5EF4-FFF2-40B4-BE49-F238E27FC236}">
                <a16:creationId xmlns="" xmlns:a16="http://schemas.microsoft.com/office/drawing/2014/main" id="{39F47095-3E01-4359-B04A-1D049E926EF7}"/>
              </a:ext>
            </a:extLst>
          </p:cNvPr>
          <p:cNvGrpSpPr/>
          <p:nvPr/>
        </p:nvGrpSpPr>
        <p:grpSpPr>
          <a:xfrm>
            <a:off x="1771373" y="1383618"/>
            <a:ext cx="1465380" cy="768188"/>
            <a:chOff x="3475790" y="1641029"/>
            <a:chExt cx="2536090" cy="1435041"/>
          </a:xfrm>
        </p:grpSpPr>
        <p:sp>
          <p:nvSpPr>
            <p:cNvPr id="24" name="TextBox 19">
              <a:extLst>
                <a:ext uri="{FF2B5EF4-FFF2-40B4-BE49-F238E27FC236}">
                  <a16:creationId xmlns="" xmlns:a16="http://schemas.microsoft.com/office/drawing/2014/main" id="{E5CBFBE5-478D-45E7-86CB-2BA36356D84C}"/>
                </a:ext>
              </a:extLst>
            </p:cNvPr>
            <p:cNvSpPr txBox="1"/>
            <p:nvPr/>
          </p:nvSpPr>
          <p:spPr>
            <a:xfrm>
              <a:off x="3475790" y="1954912"/>
              <a:ext cx="2536090" cy="1121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25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引用第三方组件，解决缓存、集群同步等场景下，业务系统开发过程中要处理的公共问题</a:t>
              </a:r>
            </a:p>
          </p:txBody>
        </p:sp>
        <p:sp>
          <p:nvSpPr>
            <p:cNvPr id="25" name="TextBox 20">
              <a:extLst>
                <a:ext uri="{FF2B5EF4-FFF2-40B4-BE49-F238E27FC236}">
                  <a16:creationId xmlns="" xmlns:a16="http://schemas.microsoft.com/office/drawing/2014/main" id="{B40C7474-41E8-4934-B931-9D3A5EFFAFE0}"/>
                </a:ext>
              </a:extLst>
            </p:cNvPr>
            <p:cNvSpPr txBox="1"/>
            <p:nvPr/>
          </p:nvSpPr>
          <p:spPr>
            <a:xfrm>
              <a:off x="3475790" y="1641029"/>
              <a:ext cx="1562726" cy="474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集群负载</a:t>
              </a:r>
            </a:p>
          </p:txBody>
        </p:sp>
      </p:grpSp>
      <p:grpSp>
        <p:nvGrpSpPr>
          <p:cNvPr id="26" name="Group 21">
            <a:extLst>
              <a:ext uri="{FF2B5EF4-FFF2-40B4-BE49-F238E27FC236}">
                <a16:creationId xmlns="" xmlns:a16="http://schemas.microsoft.com/office/drawing/2014/main" id="{10D1B137-BAFC-4E65-B497-81896484E07E}"/>
              </a:ext>
            </a:extLst>
          </p:cNvPr>
          <p:cNvGrpSpPr/>
          <p:nvPr/>
        </p:nvGrpSpPr>
        <p:grpSpPr>
          <a:xfrm>
            <a:off x="3824919" y="1383617"/>
            <a:ext cx="1489978" cy="895146"/>
            <a:chOff x="7029802" y="1641029"/>
            <a:chExt cx="2578661" cy="1672210"/>
          </a:xfrm>
        </p:grpSpPr>
        <p:sp>
          <p:nvSpPr>
            <p:cNvPr id="27" name="TextBox 23">
              <a:extLst>
                <a:ext uri="{FF2B5EF4-FFF2-40B4-BE49-F238E27FC236}">
                  <a16:creationId xmlns="" xmlns:a16="http://schemas.microsoft.com/office/drawing/2014/main" id="{6FE29E1C-05A8-4E11-B234-9A2D29F54058}"/>
                </a:ext>
              </a:extLst>
            </p:cNvPr>
            <p:cNvSpPr txBox="1"/>
            <p:nvPr/>
          </p:nvSpPr>
          <p:spPr>
            <a:xfrm>
              <a:off x="7029802" y="1954912"/>
              <a:ext cx="2578661" cy="1358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25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结合</a:t>
              </a:r>
              <a:r>
                <a:rPr lang="en-US" altLang="zh-CN" sz="825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Extjs</a:t>
              </a:r>
              <a:r>
                <a:rPr lang="zh-CN" altLang="en-US" sz="825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825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Rectjs</a:t>
              </a:r>
              <a:r>
                <a:rPr lang="zh-CN" altLang="en-US" sz="825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特点设计平台前端框架，实现平台系统动静分离</a:t>
              </a:r>
              <a:endParaRPr lang="en-US" altLang="zh-CN" sz="825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zh-CN" altLang="en-US" sz="825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引入</a:t>
              </a:r>
              <a:r>
                <a:rPr lang="en-US" altLang="zh-CN" sz="825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Nginx</a:t>
              </a:r>
              <a:r>
                <a:rPr lang="zh-CN" altLang="en-US" sz="825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分离平台反向代理功能</a:t>
              </a:r>
            </a:p>
          </p:txBody>
        </p:sp>
        <p:sp>
          <p:nvSpPr>
            <p:cNvPr id="28" name="TextBox 24">
              <a:extLst>
                <a:ext uri="{FF2B5EF4-FFF2-40B4-BE49-F238E27FC236}">
                  <a16:creationId xmlns="" xmlns:a16="http://schemas.microsoft.com/office/drawing/2014/main" id="{2F46F168-0E9F-4905-9DEC-17850DFF24CC}"/>
                </a:ext>
              </a:extLst>
            </p:cNvPr>
            <p:cNvSpPr txBox="1"/>
            <p:nvPr/>
          </p:nvSpPr>
          <p:spPr>
            <a:xfrm>
              <a:off x="7029804" y="1641029"/>
              <a:ext cx="1562726" cy="474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动静分离</a:t>
              </a:r>
            </a:p>
          </p:txBody>
        </p:sp>
      </p:grpSp>
      <p:grpSp>
        <p:nvGrpSpPr>
          <p:cNvPr id="29" name="Group 18">
            <a:extLst>
              <a:ext uri="{FF2B5EF4-FFF2-40B4-BE49-F238E27FC236}">
                <a16:creationId xmlns="" xmlns:a16="http://schemas.microsoft.com/office/drawing/2014/main" id="{CA2A5F4C-3AA2-4DB2-B9EA-EE41FA875C03}"/>
              </a:ext>
            </a:extLst>
          </p:cNvPr>
          <p:cNvGrpSpPr/>
          <p:nvPr/>
        </p:nvGrpSpPr>
        <p:grpSpPr>
          <a:xfrm>
            <a:off x="2771679" y="3413668"/>
            <a:ext cx="1465358" cy="895146"/>
            <a:chOff x="5206990" y="4544347"/>
            <a:chExt cx="2536051" cy="1672211"/>
          </a:xfrm>
        </p:grpSpPr>
        <p:sp>
          <p:nvSpPr>
            <p:cNvPr id="30" name="TextBox 25">
              <a:extLst>
                <a:ext uri="{FF2B5EF4-FFF2-40B4-BE49-F238E27FC236}">
                  <a16:creationId xmlns="" xmlns:a16="http://schemas.microsoft.com/office/drawing/2014/main" id="{D2B2871B-FDA1-49C0-818D-50F4573978D1}"/>
                </a:ext>
              </a:extLst>
            </p:cNvPr>
            <p:cNvSpPr txBox="1"/>
            <p:nvPr/>
          </p:nvSpPr>
          <p:spPr>
            <a:xfrm>
              <a:off x="5206990" y="4858231"/>
              <a:ext cx="2536051" cy="1358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平台</a:t>
              </a:r>
              <a:r>
                <a:rPr lang="en-US" altLang="zh-CN" sz="8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2.x</a:t>
              </a:r>
            </a:p>
            <a:p>
              <a:r>
                <a:rPr lang="zh-CN" altLang="en-US" sz="8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基于分布式架构构建平台；</a:t>
              </a:r>
              <a:endParaRPr lang="en-US" altLang="zh-CN" sz="8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zh-CN" altLang="en-US" sz="8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实现平台组件服务化；</a:t>
              </a:r>
              <a:endParaRPr lang="en-US" altLang="zh-CN" sz="8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zh-CN" altLang="en-US" sz="8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使用平台容器解决应用系统部署结构上的差异</a:t>
              </a:r>
              <a:endParaRPr lang="en-US" altLang="zh-CN" sz="8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TextBox 26">
              <a:extLst>
                <a:ext uri="{FF2B5EF4-FFF2-40B4-BE49-F238E27FC236}">
                  <a16:creationId xmlns="" xmlns:a16="http://schemas.microsoft.com/office/drawing/2014/main" id="{95A6382D-22CD-4CA9-8FBB-21A04539CDC5}"/>
                </a:ext>
              </a:extLst>
            </p:cNvPr>
            <p:cNvSpPr txBox="1"/>
            <p:nvPr/>
          </p:nvSpPr>
          <p:spPr>
            <a:xfrm>
              <a:off x="5206992" y="4544347"/>
              <a:ext cx="1562727" cy="474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分布式架构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7014F289-5F60-411C-8360-9B4F581EB05C}"/>
              </a:ext>
            </a:extLst>
          </p:cNvPr>
          <p:cNvGrpSpPr/>
          <p:nvPr/>
        </p:nvGrpSpPr>
        <p:grpSpPr>
          <a:xfrm>
            <a:off x="607704" y="2268270"/>
            <a:ext cx="271145" cy="251200"/>
            <a:chOff x="2005013" y="1077913"/>
            <a:chExt cx="688975" cy="688975"/>
          </a:xfrm>
          <a:solidFill>
            <a:schemeClr val="bg1">
              <a:lumMod val="65000"/>
            </a:schemeClr>
          </a:solidFill>
        </p:grpSpPr>
        <p:sp>
          <p:nvSpPr>
            <p:cNvPr id="33" name="Freeform 5">
              <a:extLst>
                <a:ext uri="{FF2B5EF4-FFF2-40B4-BE49-F238E27FC236}">
                  <a16:creationId xmlns="" xmlns:a16="http://schemas.microsoft.com/office/drawing/2014/main" id="{3DC1F311-FE62-4556-8CF7-54083112ED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="" xmlns:a16="http://schemas.microsoft.com/office/drawing/2014/main" id="{C08E8ADD-5663-4CC5-95EC-5EBC44F2E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5" name="Freeform 55">
            <a:extLst>
              <a:ext uri="{FF2B5EF4-FFF2-40B4-BE49-F238E27FC236}">
                <a16:creationId xmlns="" xmlns:a16="http://schemas.microsoft.com/office/drawing/2014/main" id="{910917BC-F4B8-453C-A606-6077FABEAD4B}"/>
              </a:ext>
            </a:extLst>
          </p:cNvPr>
          <p:cNvSpPr>
            <a:spLocks noEditPoints="1"/>
          </p:cNvSpPr>
          <p:nvPr/>
        </p:nvSpPr>
        <p:spPr bwMode="auto">
          <a:xfrm>
            <a:off x="4679965" y="2343681"/>
            <a:ext cx="276485" cy="184143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5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E59D1A15-D546-4C65-916D-96E11FC00BD7}"/>
              </a:ext>
            </a:extLst>
          </p:cNvPr>
          <p:cNvGrpSpPr/>
          <p:nvPr/>
        </p:nvGrpSpPr>
        <p:grpSpPr>
          <a:xfrm>
            <a:off x="1587193" y="2809458"/>
            <a:ext cx="275839" cy="254960"/>
            <a:chOff x="4594225" y="2119313"/>
            <a:chExt cx="690563" cy="688975"/>
          </a:xfrm>
          <a:solidFill>
            <a:srgbClr val="0C419A"/>
          </a:solidFill>
        </p:grpSpPr>
        <p:sp>
          <p:nvSpPr>
            <p:cNvPr id="37" name="Freeform 74">
              <a:extLst>
                <a:ext uri="{FF2B5EF4-FFF2-40B4-BE49-F238E27FC236}">
                  <a16:creationId xmlns="" xmlns:a16="http://schemas.microsoft.com/office/drawing/2014/main" id="{2BB4A2D5-687D-419F-8774-DF6EDB11D2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Freeform 75">
              <a:extLst>
                <a:ext uri="{FF2B5EF4-FFF2-40B4-BE49-F238E27FC236}">
                  <a16:creationId xmlns="" xmlns:a16="http://schemas.microsoft.com/office/drawing/2014/main" id="{A7E50BC3-F0E1-43CD-9C82-C87A68D26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Freeform 76">
              <a:extLst>
                <a:ext uri="{FF2B5EF4-FFF2-40B4-BE49-F238E27FC236}">
                  <a16:creationId xmlns="" xmlns:a16="http://schemas.microsoft.com/office/drawing/2014/main" id="{39350575-050B-445F-895E-449A446446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798D7045-512E-4D3E-B66C-3BEBDE5FF2EA}"/>
              </a:ext>
            </a:extLst>
          </p:cNvPr>
          <p:cNvGrpSpPr/>
          <p:nvPr/>
        </p:nvGrpSpPr>
        <p:grpSpPr>
          <a:xfrm>
            <a:off x="2614370" y="2307629"/>
            <a:ext cx="240852" cy="208773"/>
            <a:chOff x="6964363" y="2108200"/>
            <a:chExt cx="690562" cy="646113"/>
          </a:xfrm>
          <a:solidFill>
            <a:schemeClr val="bg1">
              <a:lumMod val="65000"/>
            </a:schemeClr>
          </a:solidFill>
        </p:grpSpPr>
        <p:sp>
          <p:nvSpPr>
            <p:cNvPr id="41" name="Freeform 91">
              <a:extLst>
                <a:ext uri="{FF2B5EF4-FFF2-40B4-BE49-F238E27FC236}">
                  <a16:creationId xmlns="" xmlns:a16="http://schemas.microsoft.com/office/drawing/2014/main" id="{1085CAA8-04D6-4411-9BE0-93501C5296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92">
              <a:extLst>
                <a:ext uri="{FF2B5EF4-FFF2-40B4-BE49-F238E27FC236}">
                  <a16:creationId xmlns="" xmlns:a16="http://schemas.microsoft.com/office/drawing/2014/main" id="{9561523A-A9C3-4642-819E-156A4145E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160D8B41-3540-4FF7-93D8-7877235B6150}"/>
              </a:ext>
            </a:extLst>
          </p:cNvPr>
          <p:cNvGrpSpPr/>
          <p:nvPr/>
        </p:nvGrpSpPr>
        <p:grpSpPr>
          <a:xfrm>
            <a:off x="3687551" y="2786766"/>
            <a:ext cx="175628" cy="236173"/>
            <a:chOff x="8591550" y="2065338"/>
            <a:chExt cx="474663" cy="688975"/>
          </a:xfrm>
          <a:solidFill>
            <a:srgbClr val="0C419A"/>
          </a:solidFill>
        </p:grpSpPr>
        <p:sp>
          <p:nvSpPr>
            <p:cNvPr id="44" name="Freeform 100">
              <a:extLst>
                <a:ext uri="{FF2B5EF4-FFF2-40B4-BE49-F238E27FC236}">
                  <a16:creationId xmlns="" xmlns:a16="http://schemas.microsoft.com/office/drawing/2014/main" id="{5AFF33B8-8298-4F03-B25B-8A553F22A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Freeform 101">
              <a:extLst>
                <a:ext uri="{FF2B5EF4-FFF2-40B4-BE49-F238E27FC236}">
                  <a16:creationId xmlns="" xmlns:a16="http://schemas.microsoft.com/office/drawing/2014/main" id="{28D6EDC9-80A2-4BE2-A6E4-96A7A4ED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6" name="Group 27">
            <a:extLst>
              <a:ext uri="{FF2B5EF4-FFF2-40B4-BE49-F238E27FC236}">
                <a16:creationId xmlns="" xmlns:a16="http://schemas.microsoft.com/office/drawing/2014/main" id="{FA51663F-067B-4FC0-9636-6420B7CA23C5}"/>
              </a:ext>
            </a:extLst>
          </p:cNvPr>
          <p:cNvGrpSpPr/>
          <p:nvPr/>
        </p:nvGrpSpPr>
        <p:grpSpPr>
          <a:xfrm>
            <a:off x="5572140" y="1875230"/>
            <a:ext cx="845808" cy="602507"/>
            <a:chOff x="10114912" y="2122452"/>
            <a:chExt cx="1463815" cy="1125537"/>
          </a:xfrm>
          <a:effectLst/>
        </p:grpSpPr>
        <p:sp>
          <p:nvSpPr>
            <p:cNvPr id="47" name="Rectangular Callout 49">
              <a:extLst>
                <a:ext uri="{FF2B5EF4-FFF2-40B4-BE49-F238E27FC236}">
                  <a16:creationId xmlns="" xmlns:a16="http://schemas.microsoft.com/office/drawing/2014/main" id="{46294F6D-9D1B-4A22-AD1F-E65381E2DF27}"/>
                </a:ext>
              </a:extLst>
            </p:cNvPr>
            <p:cNvSpPr/>
            <p:nvPr/>
          </p:nvSpPr>
          <p:spPr>
            <a:xfrm>
              <a:off x="10114912" y="2122452"/>
              <a:ext cx="1463815" cy="880636"/>
            </a:xfrm>
            <a:prstGeom prst="wedgeRectCallout">
              <a:avLst>
                <a:gd name="adj1" fmla="val -22338"/>
                <a:gd name="adj2" fmla="val 71257"/>
              </a:avLst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Freeform 213">
              <a:extLst>
                <a:ext uri="{FF2B5EF4-FFF2-40B4-BE49-F238E27FC236}">
                  <a16:creationId xmlns="" xmlns:a16="http://schemas.microsoft.com/office/drawing/2014/main" id="{E79D7C13-353E-42C7-85F4-101C2A007D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7745" y="2221325"/>
              <a:ext cx="379918" cy="379919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5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TextBox 51">
              <a:extLst>
                <a:ext uri="{FF2B5EF4-FFF2-40B4-BE49-F238E27FC236}">
                  <a16:creationId xmlns="" xmlns:a16="http://schemas.microsoft.com/office/drawing/2014/main" id="{01E8A759-3530-4789-8A32-FFA1A4E47995}"/>
                </a:ext>
              </a:extLst>
            </p:cNvPr>
            <p:cNvSpPr txBox="1"/>
            <p:nvPr/>
          </p:nvSpPr>
          <p:spPr>
            <a:xfrm>
              <a:off x="10114912" y="2622487"/>
              <a:ext cx="1463815" cy="62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8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容器化、微服务</a:t>
              </a:r>
            </a:p>
          </p:txBody>
        </p:sp>
      </p:grpSp>
      <p:grpSp>
        <p:nvGrpSpPr>
          <p:cNvPr id="50" name="Group 22">
            <a:extLst>
              <a:ext uri="{FF2B5EF4-FFF2-40B4-BE49-F238E27FC236}">
                <a16:creationId xmlns="" xmlns:a16="http://schemas.microsoft.com/office/drawing/2014/main" id="{615CF540-3721-4DB0-8B07-E59827FA581E}"/>
              </a:ext>
            </a:extLst>
          </p:cNvPr>
          <p:cNvGrpSpPr/>
          <p:nvPr/>
        </p:nvGrpSpPr>
        <p:grpSpPr>
          <a:xfrm>
            <a:off x="4844613" y="3413666"/>
            <a:ext cx="1460117" cy="641230"/>
            <a:chOff x="8794556" y="4544347"/>
            <a:chExt cx="2526983" cy="1197875"/>
          </a:xfrm>
        </p:grpSpPr>
        <p:sp>
          <p:nvSpPr>
            <p:cNvPr id="51" name="TextBox 29">
              <a:extLst>
                <a:ext uri="{FF2B5EF4-FFF2-40B4-BE49-F238E27FC236}">
                  <a16:creationId xmlns="" xmlns:a16="http://schemas.microsoft.com/office/drawing/2014/main" id="{6759EB04-6B63-4A0A-B1CD-9F1FB249C12C}"/>
                </a:ext>
              </a:extLst>
            </p:cNvPr>
            <p:cNvSpPr txBox="1"/>
            <p:nvPr/>
          </p:nvSpPr>
          <p:spPr>
            <a:xfrm>
              <a:off x="8794556" y="4858231"/>
              <a:ext cx="2526983" cy="88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重新收敛平台组件，实现真正的组件化，实现分布式的基础</a:t>
              </a:r>
            </a:p>
          </p:txBody>
        </p:sp>
        <p:sp>
          <p:nvSpPr>
            <p:cNvPr id="52" name="TextBox 30">
              <a:extLst>
                <a:ext uri="{FF2B5EF4-FFF2-40B4-BE49-F238E27FC236}">
                  <a16:creationId xmlns="" xmlns:a16="http://schemas.microsoft.com/office/drawing/2014/main" id="{D1B6751E-7448-4873-8595-E341A271D07C}"/>
                </a:ext>
              </a:extLst>
            </p:cNvPr>
            <p:cNvSpPr txBox="1"/>
            <p:nvPr/>
          </p:nvSpPr>
          <p:spPr>
            <a:xfrm>
              <a:off x="8794558" y="4544347"/>
              <a:ext cx="1562727" cy="47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组件化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15670" y="195486"/>
            <a:ext cx="3041322" cy="376833"/>
            <a:chOff x="198723" y="125090"/>
            <a:chExt cx="4055096" cy="502444"/>
          </a:xfrm>
        </p:grpSpPr>
        <p:sp>
          <p:nvSpPr>
            <p:cNvPr id="58" name="Rectangle 3"/>
            <p:cNvSpPr txBox="1">
              <a:spLocks noChangeArrowheads="1"/>
            </p:cNvSpPr>
            <p:nvPr/>
          </p:nvSpPr>
          <p:spPr>
            <a:xfrm>
              <a:off x="920806" y="125090"/>
              <a:ext cx="3333013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en-US" altLang="zh-CN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2.0</a:t>
              </a:r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技术演进过程</a:t>
              </a:r>
              <a:endPara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8"/>
              <a:ext cx="618625" cy="41814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90225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315670" y="195486"/>
            <a:ext cx="3041322" cy="376833"/>
            <a:chOff x="198723" y="125090"/>
            <a:chExt cx="4055096" cy="502444"/>
          </a:xfrm>
        </p:grpSpPr>
        <p:sp>
          <p:nvSpPr>
            <p:cNvPr id="84" name="Rectangle 3"/>
            <p:cNvSpPr txBox="1">
              <a:spLocks noChangeArrowheads="1"/>
            </p:cNvSpPr>
            <p:nvPr/>
          </p:nvSpPr>
          <p:spPr>
            <a:xfrm>
              <a:off x="920806" y="125090"/>
              <a:ext cx="3333013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平台系统架构</a:t>
              </a:r>
              <a:endPara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8"/>
              <a:ext cx="618625" cy="418144"/>
            </a:xfrm>
            <a:prstGeom prst="rect">
              <a:avLst/>
            </a:prstGeom>
            <a:effectLst/>
          </p:spPr>
        </p:pic>
      </p:grpSp>
      <p:grpSp>
        <p:nvGrpSpPr>
          <p:cNvPr id="86" name="组合 85"/>
          <p:cNvGrpSpPr/>
          <p:nvPr/>
        </p:nvGrpSpPr>
        <p:grpSpPr>
          <a:xfrm>
            <a:off x="181437" y="843558"/>
            <a:ext cx="6495128" cy="4176463"/>
            <a:chOff x="251520" y="768193"/>
            <a:chExt cx="8660171" cy="4122199"/>
          </a:xfrm>
        </p:grpSpPr>
        <p:sp>
          <p:nvSpPr>
            <p:cNvPr id="87" name="圆角矩形 74"/>
            <p:cNvSpPr>
              <a:spLocks noChangeArrowheads="1"/>
            </p:cNvSpPr>
            <p:nvPr/>
          </p:nvSpPr>
          <p:spPr bwMode="auto">
            <a:xfrm>
              <a:off x="1355442" y="1119044"/>
              <a:ext cx="6932276" cy="1148888"/>
            </a:xfrm>
            <a:prstGeom prst="roundRect">
              <a:avLst>
                <a:gd name="adj" fmla="val 5820"/>
              </a:avLst>
            </a:pr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endParaRPr lang="zh-CN" altLang="en-US" sz="9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786558" y="2311920"/>
              <a:ext cx="7593785" cy="1688590"/>
            </a:xfrm>
            <a:prstGeom prst="rect">
              <a:avLst/>
            </a:prstGeom>
            <a:noFill/>
            <a:ln w="6350">
              <a:solidFill>
                <a:srgbClr val="4F81B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77">
                <a:defRPr/>
              </a:pPr>
              <a:endParaRPr lang="zh-CN" altLang="en-US" sz="825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782128" y="768193"/>
              <a:ext cx="7593785" cy="1500366"/>
            </a:xfrm>
            <a:prstGeom prst="rect">
              <a:avLst/>
            </a:prstGeom>
            <a:noFill/>
            <a:ln w="6350">
              <a:solidFill>
                <a:srgbClr val="4F81B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77">
                <a:defRPr/>
              </a:pPr>
              <a:endParaRPr lang="zh-CN" altLang="en-US" sz="825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圆角矩形 74"/>
            <p:cNvSpPr>
              <a:spLocks noChangeArrowheads="1"/>
            </p:cNvSpPr>
            <p:nvPr/>
          </p:nvSpPr>
          <p:spPr bwMode="auto">
            <a:xfrm>
              <a:off x="1389449" y="2391556"/>
              <a:ext cx="6932276" cy="1302046"/>
            </a:xfrm>
            <a:prstGeom prst="roundRect">
              <a:avLst>
                <a:gd name="adj" fmla="val 5820"/>
              </a:avLst>
            </a:pr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endParaRPr lang="zh-CN" altLang="en-US" sz="9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圆角矩形 6"/>
            <p:cNvSpPr>
              <a:spLocks noChangeArrowheads="1"/>
            </p:cNvSpPr>
            <p:nvPr/>
          </p:nvSpPr>
          <p:spPr bwMode="auto">
            <a:xfrm>
              <a:off x="1397123" y="813106"/>
              <a:ext cx="6928969" cy="281374"/>
            </a:xfrm>
            <a:prstGeom prst="roundRect">
              <a:avLst>
                <a:gd name="adj" fmla="val 16667"/>
              </a:avLst>
            </a:pr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zh-CN" altLang="en-US" sz="825" b="1" spc="4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统一门户</a:t>
              </a:r>
            </a:p>
          </p:txBody>
        </p:sp>
        <p:sp>
          <p:nvSpPr>
            <p:cNvPr id="93" name="圆角矩形 7"/>
            <p:cNvSpPr>
              <a:spLocks noChangeArrowheads="1"/>
            </p:cNvSpPr>
            <p:nvPr/>
          </p:nvSpPr>
          <p:spPr bwMode="auto">
            <a:xfrm>
              <a:off x="1765989" y="3120265"/>
              <a:ext cx="3235333" cy="221893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en-US" altLang="en-US" sz="788" b="1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分布式缓存</a:t>
              </a:r>
              <a:endParaRPr lang="zh-CN" altLang="en-US" sz="788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圆角矩形 8"/>
            <p:cNvSpPr>
              <a:spLocks noChangeArrowheads="1"/>
            </p:cNvSpPr>
            <p:nvPr/>
          </p:nvSpPr>
          <p:spPr bwMode="auto">
            <a:xfrm>
              <a:off x="1765990" y="2893221"/>
              <a:ext cx="3235333" cy="200879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en-US" altLang="en-US" sz="788" b="1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</a:t>
              </a:r>
              <a:r>
                <a:rPr lang="zh-CN" altLang="en-US" sz="788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服务总线</a:t>
              </a:r>
              <a:r>
                <a:rPr lang="en-US" altLang="en-US" sz="788" b="1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</a:t>
              </a:r>
              <a:endParaRPr lang="zh-CN" altLang="en-US" sz="788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圆角矩形 94"/>
            <p:cNvSpPr/>
            <p:nvPr/>
          </p:nvSpPr>
          <p:spPr bwMode="auto">
            <a:xfrm>
              <a:off x="251520" y="771551"/>
              <a:ext cx="501088" cy="411884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vert="eaVert" anchor="ctr"/>
            <a:lstStyle/>
            <a:p>
              <a:pPr algn="ctr" defTabSz="685577">
                <a:defRPr/>
              </a:pPr>
              <a:r>
                <a:rPr lang="zh-CN" altLang="en-US" sz="825" b="1" spc="4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标准规范体系</a:t>
              </a:r>
            </a:p>
          </p:txBody>
        </p:sp>
        <p:sp>
          <p:nvSpPr>
            <p:cNvPr id="96" name="圆角矩形 95"/>
            <p:cNvSpPr/>
            <p:nvPr/>
          </p:nvSpPr>
          <p:spPr bwMode="auto">
            <a:xfrm>
              <a:off x="8410603" y="771551"/>
              <a:ext cx="501088" cy="411884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vert="eaVert" anchor="ctr"/>
            <a:lstStyle/>
            <a:p>
              <a:pPr algn="ctr" defTabSz="685577">
                <a:defRPr/>
              </a:pPr>
              <a:r>
                <a:rPr lang="zh-CN" altLang="en-US" sz="825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信息安全体系、运维体系</a:t>
              </a:r>
            </a:p>
          </p:txBody>
        </p:sp>
        <p:sp>
          <p:nvSpPr>
            <p:cNvPr id="97" name="圆角矩形 14"/>
            <p:cNvSpPr>
              <a:spLocks noChangeArrowheads="1"/>
            </p:cNvSpPr>
            <p:nvPr/>
          </p:nvSpPr>
          <p:spPr bwMode="auto">
            <a:xfrm>
              <a:off x="716560" y="4075910"/>
              <a:ext cx="725515" cy="75013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en-US" altLang="zh-CN" sz="788" b="1" dirty="0" err="1">
                  <a:solidFill>
                    <a:srgbClr val="1557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IaaS</a:t>
              </a:r>
              <a:endParaRPr lang="en-US" altLang="zh-CN" sz="788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577"/>
              <a:r>
                <a:rPr lang="zh-CN" altLang="en-US" sz="788" b="1" dirty="0">
                  <a:solidFill>
                    <a:srgbClr val="1557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98" name="圆角矩形 39"/>
            <p:cNvSpPr>
              <a:spLocks noChangeArrowheads="1"/>
            </p:cNvSpPr>
            <p:nvPr/>
          </p:nvSpPr>
          <p:spPr bwMode="auto">
            <a:xfrm>
              <a:off x="5061838" y="3739890"/>
              <a:ext cx="3259887" cy="239106"/>
            </a:xfrm>
            <a:prstGeom prst="roundRect">
              <a:avLst>
                <a:gd name="adj" fmla="val 16667"/>
              </a:avLst>
            </a:prstGeom>
            <a:solidFill>
              <a:srgbClr val="D09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67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分布式缓存</a:t>
              </a:r>
              <a:r>
                <a:rPr lang="en-US" altLang="zh-CN" sz="675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Redis</a:t>
              </a:r>
              <a:r>
                <a:rPr lang="zh-CN" altLang="en-US" sz="67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资源池</a:t>
              </a:r>
              <a:endParaRPr lang="en-US" altLang="zh-CN" sz="67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圆角矩形 40"/>
            <p:cNvSpPr>
              <a:spLocks noChangeArrowheads="1"/>
            </p:cNvSpPr>
            <p:nvPr/>
          </p:nvSpPr>
          <p:spPr bwMode="auto">
            <a:xfrm>
              <a:off x="1376023" y="3735130"/>
              <a:ext cx="3625299" cy="239106"/>
            </a:xfrm>
            <a:prstGeom prst="roundRect">
              <a:avLst>
                <a:gd name="adj" fmla="val 16667"/>
              </a:avLst>
            </a:prstGeom>
            <a:solidFill>
              <a:srgbClr val="D09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en-US" altLang="zh-CN" sz="67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Hibernate</a:t>
              </a:r>
              <a:r>
                <a:rPr lang="zh-CN" altLang="en-US" sz="67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支持的</a:t>
              </a:r>
              <a:r>
                <a:rPr lang="en-US" altLang="zh-CN" sz="67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SQL</a:t>
              </a:r>
              <a:r>
                <a:rPr lang="zh-CN" altLang="en-US" sz="675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数据库资源池</a:t>
              </a:r>
              <a:r>
                <a:rPr lang="en-US" altLang="zh-CN" sz="67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(OLTP)</a:t>
              </a:r>
              <a:endParaRPr lang="zh-CN" altLang="en-US" sz="67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圆角矩形 41"/>
            <p:cNvSpPr>
              <a:spLocks noChangeArrowheads="1"/>
            </p:cNvSpPr>
            <p:nvPr/>
          </p:nvSpPr>
          <p:spPr bwMode="auto">
            <a:xfrm>
              <a:off x="5082508" y="3120265"/>
              <a:ext cx="3099497" cy="221893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en-US" altLang="en-US" sz="788" b="1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</a:t>
              </a:r>
              <a:r>
                <a:rPr lang="zh-CN" altLang="en-US" sz="788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检索</a:t>
              </a:r>
              <a:r>
                <a:rPr lang="en-US" altLang="en-US" sz="788" b="1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引擎</a:t>
              </a:r>
              <a:endParaRPr lang="zh-CN" altLang="en-US" sz="788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圆角矩形 100"/>
            <p:cNvSpPr/>
            <p:nvPr/>
          </p:nvSpPr>
          <p:spPr bwMode="auto">
            <a:xfrm>
              <a:off x="6397708" y="4515830"/>
              <a:ext cx="1574675" cy="3330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anchor="ctr"/>
            <a:lstStyle/>
            <a:p>
              <a:pPr algn="ctr" defTabSz="685577">
                <a:defRPr/>
              </a:pPr>
              <a:r>
                <a:rPr lang="zh-CN" altLang="en-US" sz="788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容灾资源池</a:t>
              </a:r>
            </a:p>
          </p:txBody>
        </p:sp>
        <p:sp>
          <p:nvSpPr>
            <p:cNvPr id="102" name="圆角矩形 101"/>
            <p:cNvSpPr/>
            <p:nvPr/>
          </p:nvSpPr>
          <p:spPr bwMode="auto">
            <a:xfrm>
              <a:off x="3066485" y="4501464"/>
              <a:ext cx="1574675" cy="3330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 defTabSz="685577">
                <a:defRPr/>
              </a:pPr>
              <a:r>
                <a:rPr lang="zh-CN" altLang="en-US" sz="788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分布式存储资源池</a:t>
              </a:r>
            </a:p>
          </p:txBody>
        </p:sp>
        <p:sp>
          <p:nvSpPr>
            <p:cNvPr id="103" name="圆角矩形 102"/>
            <p:cNvSpPr/>
            <p:nvPr/>
          </p:nvSpPr>
          <p:spPr bwMode="auto">
            <a:xfrm>
              <a:off x="1391737" y="4098728"/>
              <a:ext cx="1863951" cy="33303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 defTabSz="685577">
                <a:defRPr/>
              </a:pPr>
              <a:r>
                <a:rPr lang="zh-CN" altLang="en-US" sz="788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分布式</a:t>
              </a:r>
              <a:r>
                <a:rPr lang="en-US" altLang="zh-CN" sz="788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SDN</a:t>
              </a:r>
              <a:r>
                <a:rPr lang="zh-CN" altLang="en-US" sz="788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网络资源池</a:t>
              </a:r>
            </a:p>
          </p:txBody>
        </p:sp>
        <p:sp>
          <p:nvSpPr>
            <p:cNvPr id="104" name="圆角矩形 103"/>
            <p:cNvSpPr/>
            <p:nvPr/>
          </p:nvSpPr>
          <p:spPr bwMode="auto">
            <a:xfrm>
              <a:off x="3394399" y="4096752"/>
              <a:ext cx="1872424" cy="33303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 defTabSz="685577">
                <a:defRPr/>
              </a:pPr>
              <a:r>
                <a:rPr lang="zh-CN" altLang="en-US" sz="788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分布式</a:t>
              </a:r>
              <a:r>
                <a:rPr lang="en-US" altLang="zh-CN" sz="788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SDS</a:t>
              </a:r>
              <a:r>
                <a:rPr lang="zh-CN" altLang="en-US" sz="788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安全资源池</a:t>
              </a:r>
            </a:p>
          </p:txBody>
        </p:sp>
        <p:sp>
          <p:nvSpPr>
            <p:cNvPr id="105" name="圆角矩形 63"/>
            <p:cNvSpPr>
              <a:spLocks noChangeArrowheads="1"/>
            </p:cNvSpPr>
            <p:nvPr/>
          </p:nvSpPr>
          <p:spPr bwMode="auto">
            <a:xfrm>
              <a:off x="5082508" y="2893221"/>
              <a:ext cx="3099498" cy="200879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en-US" altLang="en-US" sz="788" b="1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</a:t>
              </a:r>
              <a:r>
                <a:rPr lang="zh-CN" altLang="en-US" sz="788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服务注册发布</a:t>
              </a:r>
              <a:r>
                <a:rPr lang="en-US" altLang="en-US" sz="788" b="1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</a:t>
              </a:r>
              <a:endParaRPr lang="zh-CN" altLang="en-US" sz="788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圆角矩形 100"/>
            <p:cNvSpPr>
              <a:spLocks noChangeArrowheads="1"/>
            </p:cNvSpPr>
            <p:nvPr/>
          </p:nvSpPr>
          <p:spPr bwMode="auto">
            <a:xfrm>
              <a:off x="722587" y="2565068"/>
              <a:ext cx="713463" cy="125293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en-US" altLang="zh-CN" sz="788" b="1" dirty="0" err="1">
                  <a:solidFill>
                    <a:srgbClr val="1557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PaaS</a:t>
              </a:r>
              <a:endParaRPr lang="en-US" altLang="zh-CN" sz="788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577"/>
              <a:r>
                <a:rPr lang="zh-CN" altLang="en-US" sz="788" b="1" dirty="0">
                  <a:solidFill>
                    <a:srgbClr val="1557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en-US" altLang="zh-CN" sz="788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圆角矩形 101"/>
            <p:cNvSpPr>
              <a:spLocks noChangeArrowheads="1"/>
            </p:cNvSpPr>
            <p:nvPr/>
          </p:nvSpPr>
          <p:spPr bwMode="auto">
            <a:xfrm>
              <a:off x="712763" y="813106"/>
              <a:ext cx="713463" cy="149405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en-US" altLang="zh-CN" sz="788" b="1" dirty="0" err="1">
                  <a:solidFill>
                    <a:srgbClr val="1557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r>
                <a:rPr lang="zh-CN" altLang="en-US" sz="788" b="1" dirty="0">
                  <a:solidFill>
                    <a:srgbClr val="1557A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108" name="圆角矩形 107"/>
            <p:cNvSpPr/>
            <p:nvPr/>
          </p:nvSpPr>
          <p:spPr bwMode="auto">
            <a:xfrm>
              <a:off x="4757034" y="4515830"/>
              <a:ext cx="1517789" cy="33303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 defTabSz="685577">
                <a:defRPr/>
              </a:pPr>
              <a:r>
                <a:rPr lang="zh-CN" altLang="en-US" sz="788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智能运维资源池</a:t>
              </a:r>
            </a:p>
          </p:txBody>
        </p:sp>
        <p:sp>
          <p:nvSpPr>
            <p:cNvPr id="109" name="圆角矩形 108"/>
            <p:cNvSpPr/>
            <p:nvPr/>
          </p:nvSpPr>
          <p:spPr bwMode="auto">
            <a:xfrm>
              <a:off x="1389449" y="4515831"/>
              <a:ext cx="1518999" cy="3330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 defTabSz="685577">
                <a:defRPr/>
              </a:pPr>
              <a:r>
                <a:rPr lang="zh-CN" altLang="en-US" sz="788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备份资源池</a:t>
              </a: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786558" y="4025074"/>
              <a:ext cx="7593785" cy="865318"/>
            </a:xfrm>
            <a:prstGeom prst="rect">
              <a:avLst/>
            </a:prstGeom>
            <a:noFill/>
            <a:ln w="6350">
              <a:solidFill>
                <a:srgbClr val="4F81B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77">
                <a:defRPr/>
              </a:pPr>
              <a:endParaRPr lang="zh-CN" altLang="en-US" sz="825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圆角矩形 49"/>
            <p:cNvSpPr>
              <a:spLocks noChangeArrowheads="1"/>
            </p:cNvSpPr>
            <p:nvPr/>
          </p:nvSpPr>
          <p:spPr bwMode="auto">
            <a:xfrm>
              <a:off x="1397086" y="2502125"/>
              <a:ext cx="427392" cy="65409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>
                <a:lnSpc>
                  <a:spcPct val="150000"/>
                </a:lnSpc>
              </a:pPr>
              <a:r>
                <a:rPr lang="zh-CN" altLang="en-US" sz="9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</a:p>
          </p:txBody>
        </p:sp>
        <p:sp>
          <p:nvSpPr>
            <p:cNvPr id="112" name="圆角矩形 75"/>
            <p:cNvSpPr>
              <a:spLocks noChangeArrowheads="1"/>
            </p:cNvSpPr>
            <p:nvPr/>
          </p:nvSpPr>
          <p:spPr bwMode="auto">
            <a:xfrm>
              <a:off x="1769488" y="2413632"/>
              <a:ext cx="3565152" cy="422723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endParaRPr lang="zh-CN" altLang="en-US" sz="788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TextBox 43"/>
            <p:cNvSpPr txBox="1">
              <a:spLocks noChangeArrowheads="1"/>
            </p:cNvSpPr>
            <p:nvPr/>
          </p:nvSpPr>
          <p:spPr bwMode="auto">
            <a:xfrm>
              <a:off x="2990699" y="2365923"/>
              <a:ext cx="1141769" cy="25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zh-CN" altLang="en-US" sz="619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核心组件</a:t>
              </a:r>
            </a:p>
          </p:txBody>
        </p:sp>
        <p:sp>
          <p:nvSpPr>
            <p:cNvPr id="114" name="圆角矩形 113"/>
            <p:cNvSpPr/>
            <p:nvPr/>
          </p:nvSpPr>
          <p:spPr bwMode="auto">
            <a:xfrm>
              <a:off x="1833019" y="2550020"/>
              <a:ext cx="468656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lIns="72000" rIns="72000"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基础数据组件</a:t>
              </a:r>
            </a:p>
          </p:txBody>
        </p:sp>
        <p:sp>
          <p:nvSpPr>
            <p:cNvPr id="115" name="圆角矩形 114"/>
            <p:cNvSpPr/>
            <p:nvPr/>
          </p:nvSpPr>
          <p:spPr bwMode="auto">
            <a:xfrm>
              <a:off x="2482749" y="2554848"/>
              <a:ext cx="445331" cy="240137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总账</a:t>
              </a:r>
            </a:p>
          </p:txBody>
        </p:sp>
        <p:sp>
          <p:nvSpPr>
            <p:cNvPr id="116" name="圆角矩形 115"/>
            <p:cNvSpPr/>
            <p:nvPr/>
          </p:nvSpPr>
          <p:spPr bwMode="auto">
            <a:xfrm>
              <a:off x="3052736" y="2544255"/>
              <a:ext cx="470149" cy="240137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标准存储</a:t>
              </a:r>
            </a:p>
          </p:txBody>
        </p:sp>
        <p:sp>
          <p:nvSpPr>
            <p:cNvPr id="117" name="圆角矩形 116"/>
            <p:cNvSpPr/>
            <p:nvPr/>
          </p:nvSpPr>
          <p:spPr bwMode="auto">
            <a:xfrm>
              <a:off x="3611664" y="2549251"/>
              <a:ext cx="482636" cy="240137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交换组件</a:t>
              </a:r>
            </a:p>
          </p:txBody>
        </p:sp>
        <p:sp>
          <p:nvSpPr>
            <p:cNvPr id="118" name="圆角矩形 117"/>
            <p:cNvSpPr/>
            <p:nvPr/>
          </p:nvSpPr>
          <p:spPr bwMode="auto">
            <a:xfrm>
              <a:off x="4172331" y="2554848"/>
              <a:ext cx="478459" cy="240137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文件服务</a:t>
              </a:r>
            </a:p>
          </p:txBody>
        </p:sp>
        <p:sp>
          <p:nvSpPr>
            <p:cNvPr id="119" name="圆角矩形 118"/>
            <p:cNvSpPr/>
            <p:nvPr/>
          </p:nvSpPr>
          <p:spPr bwMode="auto">
            <a:xfrm>
              <a:off x="4709407" y="2554848"/>
              <a:ext cx="557416" cy="240137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服务总线组件</a:t>
              </a:r>
            </a:p>
          </p:txBody>
        </p:sp>
        <p:sp>
          <p:nvSpPr>
            <p:cNvPr id="120" name="圆角矩形 75"/>
            <p:cNvSpPr>
              <a:spLocks noChangeArrowheads="1"/>
            </p:cNvSpPr>
            <p:nvPr/>
          </p:nvSpPr>
          <p:spPr bwMode="auto">
            <a:xfrm>
              <a:off x="5397259" y="2410190"/>
              <a:ext cx="2784747" cy="436921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endParaRPr lang="zh-CN" altLang="en-US" sz="788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TextBox 43"/>
            <p:cNvSpPr txBox="1">
              <a:spLocks noChangeArrowheads="1"/>
            </p:cNvSpPr>
            <p:nvPr/>
          </p:nvSpPr>
          <p:spPr bwMode="auto">
            <a:xfrm>
              <a:off x="6172231" y="2365923"/>
              <a:ext cx="1141769" cy="25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zh-CN" altLang="en-US" sz="619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扩展组件</a:t>
              </a:r>
            </a:p>
          </p:txBody>
        </p:sp>
        <p:sp>
          <p:nvSpPr>
            <p:cNvPr id="122" name="圆角矩形 121"/>
            <p:cNvSpPr/>
            <p:nvPr/>
          </p:nvSpPr>
          <p:spPr bwMode="auto">
            <a:xfrm>
              <a:off x="5543704" y="2562521"/>
              <a:ext cx="514719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lIns="72000" rIns="72000"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工作流组件</a:t>
              </a:r>
            </a:p>
          </p:txBody>
        </p:sp>
        <p:sp>
          <p:nvSpPr>
            <p:cNvPr id="123" name="圆角矩形 122"/>
            <p:cNvSpPr/>
            <p:nvPr/>
          </p:nvSpPr>
          <p:spPr bwMode="auto">
            <a:xfrm>
              <a:off x="6219859" y="2562521"/>
              <a:ext cx="536435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报表管理组件</a:t>
              </a:r>
            </a:p>
          </p:txBody>
        </p:sp>
        <p:sp>
          <p:nvSpPr>
            <p:cNvPr id="124" name="圆角矩形 123"/>
            <p:cNvSpPr/>
            <p:nvPr/>
          </p:nvSpPr>
          <p:spPr bwMode="auto">
            <a:xfrm>
              <a:off x="6896014" y="2558288"/>
              <a:ext cx="478389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门户组件</a:t>
              </a:r>
            </a:p>
          </p:txBody>
        </p:sp>
        <p:sp>
          <p:nvSpPr>
            <p:cNvPr id="125" name="圆角矩形 124"/>
            <p:cNvSpPr/>
            <p:nvPr/>
          </p:nvSpPr>
          <p:spPr bwMode="auto">
            <a:xfrm>
              <a:off x="7538782" y="2563188"/>
              <a:ext cx="531001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日志管理组件</a:t>
              </a:r>
            </a:p>
          </p:txBody>
        </p:sp>
        <p:sp>
          <p:nvSpPr>
            <p:cNvPr id="126" name="圆角矩形 75"/>
            <p:cNvSpPr>
              <a:spLocks noChangeArrowheads="1"/>
            </p:cNvSpPr>
            <p:nvPr/>
          </p:nvSpPr>
          <p:spPr bwMode="auto">
            <a:xfrm>
              <a:off x="1775335" y="1716602"/>
              <a:ext cx="3568649" cy="504899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endParaRPr lang="zh-CN" altLang="en-US" sz="788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TextBox 43"/>
            <p:cNvSpPr txBox="1">
              <a:spLocks noChangeArrowheads="1"/>
            </p:cNvSpPr>
            <p:nvPr/>
          </p:nvSpPr>
          <p:spPr bwMode="auto">
            <a:xfrm>
              <a:off x="3012133" y="1712730"/>
              <a:ext cx="1141769" cy="25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zh-CN" altLang="en-US" sz="619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应用管理平台</a:t>
              </a:r>
            </a:p>
          </p:txBody>
        </p:sp>
        <p:sp>
          <p:nvSpPr>
            <p:cNvPr id="128" name="圆角矩形 127"/>
            <p:cNvSpPr/>
            <p:nvPr/>
          </p:nvSpPr>
          <p:spPr bwMode="auto">
            <a:xfrm>
              <a:off x="1843795" y="1944785"/>
              <a:ext cx="457880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容器</a:t>
              </a:r>
              <a:endParaRPr lang="en-US" altLang="zh-CN" sz="506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管理</a:t>
              </a:r>
            </a:p>
          </p:txBody>
        </p:sp>
        <p:sp>
          <p:nvSpPr>
            <p:cNvPr id="129" name="圆角矩形 128"/>
            <p:cNvSpPr/>
            <p:nvPr/>
          </p:nvSpPr>
          <p:spPr bwMode="auto">
            <a:xfrm>
              <a:off x="2341801" y="1950306"/>
              <a:ext cx="488028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权限管理组件</a:t>
              </a:r>
            </a:p>
          </p:txBody>
        </p:sp>
        <p:sp>
          <p:nvSpPr>
            <p:cNvPr id="130" name="圆角矩形 129"/>
            <p:cNvSpPr/>
            <p:nvPr/>
          </p:nvSpPr>
          <p:spPr bwMode="auto">
            <a:xfrm>
              <a:off x="2849088" y="1950690"/>
              <a:ext cx="476413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缓存管理</a:t>
              </a:r>
            </a:p>
          </p:txBody>
        </p:sp>
        <p:sp>
          <p:nvSpPr>
            <p:cNvPr id="131" name="圆角矩形 130"/>
            <p:cNvSpPr/>
            <p:nvPr/>
          </p:nvSpPr>
          <p:spPr bwMode="auto">
            <a:xfrm>
              <a:off x="3344467" y="1945890"/>
              <a:ext cx="469052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安全管理</a:t>
              </a:r>
            </a:p>
          </p:txBody>
        </p:sp>
        <p:sp>
          <p:nvSpPr>
            <p:cNvPr id="132" name="圆角矩形 131"/>
            <p:cNvSpPr/>
            <p:nvPr/>
          </p:nvSpPr>
          <p:spPr bwMode="auto">
            <a:xfrm>
              <a:off x="3829243" y="1940550"/>
              <a:ext cx="468213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版本管理</a:t>
              </a:r>
            </a:p>
          </p:txBody>
        </p:sp>
        <p:sp>
          <p:nvSpPr>
            <p:cNvPr id="133" name="圆角矩形 132"/>
            <p:cNvSpPr/>
            <p:nvPr/>
          </p:nvSpPr>
          <p:spPr bwMode="auto">
            <a:xfrm>
              <a:off x="4332145" y="1940377"/>
              <a:ext cx="469052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应用日志管理</a:t>
              </a:r>
            </a:p>
          </p:txBody>
        </p:sp>
        <p:sp>
          <p:nvSpPr>
            <p:cNvPr id="134" name="圆角矩形 133"/>
            <p:cNvSpPr/>
            <p:nvPr/>
          </p:nvSpPr>
          <p:spPr bwMode="auto">
            <a:xfrm>
              <a:off x="4836350" y="1945121"/>
              <a:ext cx="457864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系统设置管理</a:t>
              </a:r>
            </a:p>
          </p:txBody>
        </p:sp>
        <p:sp>
          <p:nvSpPr>
            <p:cNvPr id="135" name="圆角矩形 75"/>
            <p:cNvSpPr>
              <a:spLocks noChangeArrowheads="1"/>
            </p:cNvSpPr>
            <p:nvPr/>
          </p:nvSpPr>
          <p:spPr bwMode="auto">
            <a:xfrm>
              <a:off x="5412445" y="1716602"/>
              <a:ext cx="2811889" cy="504899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endParaRPr lang="zh-CN" altLang="en-US" sz="788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TextBox 43"/>
            <p:cNvSpPr txBox="1">
              <a:spLocks noChangeArrowheads="1"/>
            </p:cNvSpPr>
            <p:nvPr/>
          </p:nvSpPr>
          <p:spPr bwMode="auto">
            <a:xfrm>
              <a:off x="6188390" y="1717370"/>
              <a:ext cx="1141769" cy="25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zh-CN" altLang="en-US" sz="619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应用监控平台</a:t>
              </a:r>
            </a:p>
          </p:txBody>
        </p:sp>
        <p:sp>
          <p:nvSpPr>
            <p:cNvPr id="137" name="圆角矩形 136"/>
            <p:cNvSpPr/>
            <p:nvPr/>
          </p:nvSpPr>
          <p:spPr bwMode="auto">
            <a:xfrm>
              <a:off x="5572122" y="1935849"/>
              <a:ext cx="464947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交换组件监控</a:t>
              </a:r>
            </a:p>
          </p:txBody>
        </p:sp>
        <p:sp>
          <p:nvSpPr>
            <p:cNvPr id="138" name="圆角矩形 137"/>
            <p:cNvSpPr/>
            <p:nvPr/>
          </p:nvSpPr>
          <p:spPr bwMode="auto">
            <a:xfrm>
              <a:off x="6081040" y="1931226"/>
              <a:ext cx="461435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文件服务监控</a:t>
              </a:r>
            </a:p>
          </p:txBody>
        </p:sp>
        <p:sp>
          <p:nvSpPr>
            <p:cNvPr id="139" name="圆角矩形 138"/>
            <p:cNvSpPr/>
            <p:nvPr/>
          </p:nvSpPr>
          <p:spPr bwMode="auto">
            <a:xfrm>
              <a:off x="6608239" y="1935849"/>
              <a:ext cx="465220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服务总线监控</a:t>
              </a:r>
            </a:p>
          </p:txBody>
        </p:sp>
        <p:sp>
          <p:nvSpPr>
            <p:cNvPr id="140" name="圆角矩形 139"/>
            <p:cNvSpPr/>
            <p:nvPr/>
          </p:nvSpPr>
          <p:spPr bwMode="auto">
            <a:xfrm>
              <a:off x="7108148" y="1935849"/>
              <a:ext cx="467337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缓存监控</a:t>
              </a:r>
            </a:p>
          </p:txBody>
        </p:sp>
        <p:sp>
          <p:nvSpPr>
            <p:cNvPr id="141" name="圆角矩形 140"/>
            <p:cNvSpPr/>
            <p:nvPr/>
          </p:nvSpPr>
          <p:spPr bwMode="auto">
            <a:xfrm>
              <a:off x="7638868" y="1930757"/>
              <a:ext cx="467235" cy="23993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/>
              <a:r>
                <a:rPr lang="zh-CN" altLang="en-US" sz="506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日志监控</a:t>
              </a:r>
            </a:p>
          </p:txBody>
        </p:sp>
        <p:sp>
          <p:nvSpPr>
            <p:cNvPr id="142" name="圆角矩形 49"/>
            <p:cNvSpPr>
              <a:spLocks noChangeArrowheads="1"/>
            </p:cNvSpPr>
            <p:nvPr/>
          </p:nvSpPr>
          <p:spPr bwMode="auto">
            <a:xfrm>
              <a:off x="1352201" y="1331120"/>
              <a:ext cx="427392" cy="65409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zh-CN" altLang="en-US" sz="9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业务应用</a:t>
              </a:r>
            </a:p>
          </p:txBody>
        </p:sp>
        <p:sp>
          <p:nvSpPr>
            <p:cNvPr id="143" name="圆角矩形 142"/>
            <p:cNvSpPr/>
            <p:nvPr/>
          </p:nvSpPr>
          <p:spPr bwMode="auto">
            <a:xfrm>
              <a:off x="5385045" y="4098727"/>
              <a:ext cx="977376" cy="33303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 defTabSz="685577">
                <a:defRPr/>
              </a:pPr>
              <a:r>
                <a:rPr lang="en-US" altLang="zh-CN" sz="788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DNS</a:t>
              </a:r>
              <a:r>
                <a:rPr lang="zh-CN" altLang="en-US" sz="788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资源池</a:t>
              </a:r>
            </a:p>
          </p:txBody>
        </p:sp>
        <p:sp>
          <p:nvSpPr>
            <p:cNvPr id="144" name="圆角矩形 143"/>
            <p:cNvSpPr/>
            <p:nvPr/>
          </p:nvSpPr>
          <p:spPr bwMode="auto">
            <a:xfrm>
              <a:off x="6483781" y="4111380"/>
              <a:ext cx="1151856" cy="33303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 defTabSz="685577">
                <a:defRPr/>
              </a:pPr>
              <a:r>
                <a:rPr lang="en-US" altLang="zh-CN" sz="788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K8S</a:t>
              </a:r>
              <a:r>
                <a:rPr lang="zh-CN" altLang="en-US" sz="788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容器资源池</a:t>
              </a:r>
            </a:p>
          </p:txBody>
        </p:sp>
      </p:grpSp>
      <p:sp>
        <p:nvSpPr>
          <p:cNvPr id="145" name="圆角矩形 7"/>
          <p:cNvSpPr>
            <a:spLocks noChangeArrowheads="1"/>
          </p:cNvSpPr>
          <p:nvPr/>
        </p:nvSpPr>
        <p:spPr bwMode="auto">
          <a:xfrm>
            <a:off x="1113090" y="3499407"/>
            <a:ext cx="1462307" cy="221887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7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内部镜像资源依赖源</a:t>
            </a:r>
          </a:p>
        </p:txBody>
      </p:sp>
      <p:sp>
        <p:nvSpPr>
          <p:cNvPr id="146" name="圆角矩形 41"/>
          <p:cNvSpPr>
            <a:spLocks noChangeArrowheads="1"/>
          </p:cNvSpPr>
          <p:nvPr/>
        </p:nvSpPr>
        <p:spPr bwMode="auto">
          <a:xfrm>
            <a:off x="4553577" y="3499407"/>
            <a:ext cx="1607471" cy="221887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7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LB </a:t>
            </a:r>
            <a:r>
              <a:rPr lang="zh-CN" altLang="en-US" sz="67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负载均衡（如：</a:t>
            </a:r>
            <a:r>
              <a:rPr lang="en-US" altLang="zh-CN" sz="67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sz="67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47" name="圆角矩形 7"/>
          <p:cNvSpPr>
            <a:spLocks noChangeArrowheads="1"/>
          </p:cNvSpPr>
          <p:nvPr/>
        </p:nvSpPr>
        <p:spPr bwMode="auto">
          <a:xfrm>
            <a:off x="2642056" y="3501991"/>
            <a:ext cx="1868264" cy="221887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7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自动化调度</a:t>
            </a:r>
            <a:r>
              <a:rPr lang="en-US" altLang="zh-CN" sz="67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67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配置管理（</a:t>
            </a:r>
            <a:r>
              <a:rPr lang="en-US" altLang="zh-CN" sz="67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K8S</a:t>
            </a:r>
            <a:r>
              <a:rPr lang="zh-CN" altLang="en-US" sz="67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148" name="组合 147"/>
          <p:cNvGrpSpPr/>
          <p:nvPr/>
        </p:nvGrpSpPr>
        <p:grpSpPr>
          <a:xfrm>
            <a:off x="1317289" y="1258599"/>
            <a:ext cx="4835045" cy="521743"/>
            <a:chOff x="2319629" y="1527206"/>
            <a:chExt cx="8595636" cy="686618"/>
          </a:xfrm>
        </p:grpSpPr>
        <p:sp>
          <p:nvSpPr>
            <p:cNvPr id="149" name="圆角矩形 75"/>
            <p:cNvSpPr>
              <a:spLocks noChangeArrowheads="1"/>
            </p:cNvSpPr>
            <p:nvPr/>
          </p:nvSpPr>
          <p:spPr bwMode="auto">
            <a:xfrm>
              <a:off x="2319629" y="1537270"/>
              <a:ext cx="3699536" cy="673199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endParaRPr lang="zh-CN" altLang="en-US" sz="788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TextBox 43"/>
            <p:cNvSpPr txBox="1">
              <a:spLocks noChangeArrowheads="1"/>
            </p:cNvSpPr>
            <p:nvPr/>
          </p:nvSpPr>
          <p:spPr bwMode="auto">
            <a:xfrm>
              <a:off x="3347346" y="1528545"/>
              <a:ext cx="1455399" cy="348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zh-CN" altLang="en-US" sz="67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预算编制管理</a:t>
              </a:r>
              <a:endParaRPr lang="zh-CN" altLang="en-US" sz="67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圆角矩形 150"/>
            <p:cNvSpPr/>
            <p:nvPr/>
          </p:nvSpPr>
          <p:spPr bwMode="auto">
            <a:xfrm>
              <a:off x="2404603" y="1842115"/>
              <a:ext cx="579897" cy="33147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lIns="36000" rIns="36000" anchor="ctr"/>
            <a:lstStyle/>
            <a:p>
              <a:pPr algn="ctr" defTabSz="685577">
                <a:defRPr/>
              </a:pPr>
              <a:r>
                <a:rPr lang="zh-CN" altLang="en-US" sz="591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预算编制</a:t>
              </a:r>
            </a:p>
          </p:txBody>
        </p:sp>
        <p:sp>
          <p:nvSpPr>
            <p:cNvPr id="152" name="圆角矩形 151"/>
            <p:cNvSpPr/>
            <p:nvPr/>
          </p:nvSpPr>
          <p:spPr bwMode="auto">
            <a:xfrm>
              <a:off x="3738083" y="1838598"/>
              <a:ext cx="578636" cy="33147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lIns="36000" rIns="36000" anchor="ctr"/>
            <a:lstStyle/>
            <a:p>
              <a:pPr algn="ctr" defTabSz="685577">
                <a:defRPr/>
              </a:pPr>
              <a:r>
                <a:rPr lang="zh-CN" altLang="en-US" sz="591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转向资金</a:t>
              </a:r>
            </a:p>
          </p:txBody>
        </p:sp>
        <p:sp>
          <p:nvSpPr>
            <p:cNvPr id="153" name="圆角矩形 152"/>
            <p:cNvSpPr/>
            <p:nvPr/>
          </p:nvSpPr>
          <p:spPr bwMode="auto">
            <a:xfrm>
              <a:off x="3105621" y="1844317"/>
              <a:ext cx="513223" cy="33147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lIns="36000" rIns="36000" anchor="ctr"/>
            <a:lstStyle/>
            <a:p>
              <a:pPr algn="ctr" defTabSz="685577">
                <a:defRPr/>
              </a:pPr>
              <a:r>
                <a:rPr lang="zh-CN" altLang="en-US" sz="591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综合预算</a:t>
              </a:r>
            </a:p>
          </p:txBody>
        </p:sp>
        <p:sp>
          <p:nvSpPr>
            <p:cNvPr id="154" name="圆角矩形 153"/>
            <p:cNvSpPr/>
            <p:nvPr/>
          </p:nvSpPr>
          <p:spPr bwMode="auto">
            <a:xfrm>
              <a:off x="4991143" y="1854921"/>
              <a:ext cx="523944" cy="33147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lIns="36000" rIns="36000" anchor="ctr"/>
            <a:lstStyle/>
            <a:p>
              <a:pPr algn="ctr" defTabSz="685577">
                <a:defRPr/>
              </a:pPr>
              <a:r>
                <a:rPr lang="zh-CN" altLang="en-US" sz="591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预算评审</a:t>
              </a:r>
            </a:p>
          </p:txBody>
        </p:sp>
        <p:sp>
          <p:nvSpPr>
            <p:cNvPr id="155" name="圆角矩形 154"/>
            <p:cNvSpPr/>
            <p:nvPr/>
          </p:nvSpPr>
          <p:spPr bwMode="auto">
            <a:xfrm>
              <a:off x="5578026" y="1842933"/>
              <a:ext cx="404844" cy="324589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anchor="ctr"/>
            <a:lstStyle/>
            <a:p>
              <a:pPr algn="ctr" defTabSz="685577">
                <a:defRPr/>
              </a:pPr>
              <a:r>
                <a:rPr lang="en-US" altLang="zh-CN" sz="591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…</a:t>
              </a:r>
              <a:endParaRPr lang="zh-CN" altLang="en-US" sz="591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156" name="圆角矩形 75"/>
            <p:cNvSpPr>
              <a:spLocks noChangeArrowheads="1"/>
            </p:cNvSpPr>
            <p:nvPr/>
          </p:nvSpPr>
          <p:spPr bwMode="auto">
            <a:xfrm>
              <a:off x="6052682" y="1528545"/>
              <a:ext cx="2989199" cy="673199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endParaRPr lang="zh-CN" altLang="en-US" sz="788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圆角矩形 48">
              <a:extLst>
                <a:ext uri="{FF2B5EF4-FFF2-40B4-BE49-F238E27FC236}">
                  <a16:creationId xmlns="" xmlns:a16="http://schemas.microsoft.com/office/drawing/2014/main" id="{DA5B5040-E85A-477D-9A0B-61EC0800AE20}"/>
                </a:ext>
              </a:extLst>
            </p:cNvPr>
            <p:cNvSpPr/>
            <p:nvPr/>
          </p:nvSpPr>
          <p:spPr bwMode="auto">
            <a:xfrm>
              <a:off x="4402801" y="1844317"/>
              <a:ext cx="523944" cy="33147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lIns="36000" rIns="36000" anchor="ctr"/>
            <a:lstStyle/>
            <a:p>
              <a:pPr algn="ctr" defTabSz="685577">
                <a:defRPr/>
              </a:pPr>
              <a:r>
                <a:rPr lang="zh-CN" altLang="en-US" sz="591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指标管理</a:t>
              </a:r>
            </a:p>
          </p:txBody>
        </p:sp>
        <p:sp>
          <p:nvSpPr>
            <p:cNvPr id="158" name="圆角矩形 157"/>
            <p:cNvSpPr/>
            <p:nvPr/>
          </p:nvSpPr>
          <p:spPr bwMode="auto">
            <a:xfrm>
              <a:off x="6118035" y="1842931"/>
              <a:ext cx="515371" cy="33147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lIns="36000" rIns="36000" anchor="ctr"/>
            <a:lstStyle/>
            <a:p>
              <a:pPr algn="ctr" defTabSz="685577"/>
              <a:r>
                <a:rPr lang="zh-CN" altLang="en-US" sz="591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国库支付</a:t>
              </a:r>
              <a:endParaRPr lang="zh-CN" altLang="en-US" sz="591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159" name="圆角矩形 158"/>
            <p:cNvSpPr/>
            <p:nvPr/>
          </p:nvSpPr>
          <p:spPr bwMode="auto">
            <a:xfrm>
              <a:off x="7297071" y="1843257"/>
              <a:ext cx="518894" cy="33147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lIns="36000" rIns="36000" anchor="ctr"/>
            <a:lstStyle/>
            <a:p>
              <a:pPr algn="ctr" defTabSz="685577"/>
              <a:r>
                <a:rPr lang="zh-CN" altLang="en-US" sz="591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会计核算</a:t>
              </a:r>
            </a:p>
          </p:txBody>
        </p:sp>
        <p:sp>
          <p:nvSpPr>
            <p:cNvPr id="160" name="圆角矩形 159"/>
            <p:cNvSpPr/>
            <p:nvPr/>
          </p:nvSpPr>
          <p:spPr bwMode="auto">
            <a:xfrm>
              <a:off x="6708996" y="1842931"/>
              <a:ext cx="554091" cy="33147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lIns="36000" rIns="36000" anchor="ctr"/>
            <a:lstStyle/>
            <a:p>
              <a:pPr algn="ctr" defTabSz="685577"/>
              <a:r>
                <a:rPr lang="zh-CN" altLang="en-US" sz="591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公务卡</a:t>
              </a:r>
            </a:p>
          </p:txBody>
        </p:sp>
        <p:sp>
          <p:nvSpPr>
            <p:cNvPr id="161" name="圆角矩形 160"/>
            <p:cNvSpPr/>
            <p:nvPr/>
          </p:nvSpPr>
          <p:spPr bwMode="auto">
            <a:xfrm>
              <a:off x="7862218" y="1842115"/>
              <a:ext cx="491408" cy="33147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lIns="36000" rIns="36000" anchor="ctr"/>
            <a:lstStyle/>
            <a:p>
              <a:pPr algn="ctr" defTabSz="685577"/>
              <a:r>
                <a:rPr lang="zh-CN" altLang="en-US" sz="591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决算管理</a:t>
              </a:r>
            </a:p>
          </p:txBody>
        </p:sp>
        <p:sp>
          <p:nvSpPr>
            <p:cNvPr id="162" name="TextBox 43"/>
            <p:cNvSpPr txBox="1">
              <a:spLocks noChangeArrowheads="1"/>
            </p:cNvSpPr>
            <p:nvPr/>
          </p:nvSpPr>
          <p:spPr bwMode="auto">
            <a:xfrm>
              <a:off x="6525619" y="1527206"/>
              <a:ext cx="1455399" cy="348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zh-CN" altLang="en-US" sz="67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预算执行管理</a:t>
              </a:r>
              <a:endParaRPr lang="zh-CN" altLang="en-US" sz="67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圆角矩形 162"/>
            <p:cNvSpPr/>
            <p:nvPr/>
          </p:nvSpPr>
          <p:spPr bwMode="auto">
            <a:xfrm>
              <a:off x="8463373" y="1839318"/>
              <a:ext cx="548652" cy="331475"/>
            </a:xfrm>
            <a:prstGeom prst="roundRect">
              <a:avLst/>
            </a:prstGeom>
            <a:solidFill>
              <a:srgbClr val="558ED5"/>
            </a:solidFill>
            <a:ln w="3175">
              <a:noFill/>
            </a:ln>
            <a:effectLst/>
            <a:extLst/>
          </p:spPr>
          <p:txBody>
            <a:bodyPr lIns="36000" rIns="36000" anchor="ctr"/>
            <a:lstStyle/>
            <a:p>
              <a:pPr algn="ctr" defTabSz="685577"/>
              <a:r>
                <a:rPr lang="zh-CN" altLang="en-US" sz="591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综合财报</a:t>
              </a:r>
            </a:p>
          </p:txBody>
        </p:sp>
        <p:sp>
          <p:nvSpPr>
            <p:cNvPr id="164" name="圆角矩形 75"/>
            <p:cNvSpPr>
              <a:spLocks noChangeArrowheads="1"/>
            </p:cNvSpPr>
            <p:nvPr/>
          </p:nvSpPr>
          <p:spPr bwMode="auto">
            <a:xfrm>
              <a:off x="9067040" y="1540625"/>
              <a:ext cx="658373" cy="673199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zh-CN" altLang="en-US" sz="67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绩效监督</a:t>
              </a:r>
            </a:p>
          </p:txBody>
        </p:sp>
        <p:sp>
          <p:nvSpPr>
            <p:cNvPr id="165" name="圆角矩形 75"/>
            <p:cNvSpPr>
              <a:spLocks noChangeArrowheads="1"/>
            </p:cNvSpPr>
            <p:nvPr/>
          </p:nvSpPr>
          <p:spPr bwMode="auto">
            <a:xfrm>
              <a:off x="9754155" y="1540442"/>
              <a:ext cx="559143" cy="673199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zh-CN" altLang="en-US" sz="67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决策支持</a:t>
              </a:r>
            </a:p>
          </p:txBody>
        </p:sp>
        <p:sp>
          <p:nvSpPr>
            <p:cNvPr id="166" name="圆角矩形 75"/>
            <p:cNvSpPr>
              <a:spLocks noChangeArrowheads="1"/>
            </p:cNvSpPr>
            <p:nvPr/>
          </p:nvSpPr>
          <p:spPr bwMode="auto">
            <a:xfrm>
              <a:off x="10347282" y="1532451"/>
              <a:ext cx="567983" cy="673199"/>
            </a:xfrm>
            <a:prstGeom prst="roundRect">
              <a:avLst>
                <a:gd name="adj" fmla="val 16667"/>
              </a:avLst>
            </a:prstGeom>
            <a:solidFill>
              <a:srgbClr val="8EB4E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577"/>
              <a:r>
                <a:rPr lang="zh-CN" altLang="en-US" sz="67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471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547150" y="3048271"/>
            <a:ext cx="3711995" cy="318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528106" y="4210438"/>
            <a:ext cx="5954381" cy="518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537390" y="3351223"/>
            <a:ext cx="3731517" cy="3187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4640161" y="2571697"/>
            <a:ext cx="1851610" cy="6481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537390" y="3661194"/>
            <a:ext cx="3740801" cy="3304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4640161" y="3219823"/>
            <a:ext cx="1851610" cy="792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4630877" y="884109"/>
            <a:ext cx="1851610" cy="3106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99" y="4344432"/>
            <a:ext cx="588802" cy="22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65312" y="4337657"/>
            <a:ext cx="596457" cy="1920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01568" y="3462582"/>
            <a:ext cx="367720" cy="1047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60397" y="3768235"/>
            <a:ext cx="284394" cy="1022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3333" y="3477153"/>
            <a:ext cx="265660" cy="1062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7804" y="3111549"/>
            <a:ext cx="287579" cy="1706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31587" y="3430018"/>
            <a:ext cx="158009" cy="16646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37390" y="3039548"/>
            <a:ext cx="3731516" cy="950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528106" y="884109"/>
            <a:ext cx="1002183" cy="2034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3276033" y="884110"/>
            <a:ext cx="983588" cy="2045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1881536" y="884110"/>
            <a:ext cx="1055941" cy="2045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217462" y="4029963"/>
            <a:ext cx="28803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  <a:endParaRPr lang="en-US" altLang="zh-CN" sz="82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基线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360309" y="881752"/>
            <a:ext cx="310960" cy="7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桌面应用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17462" y="3064142"/>
            <a:ext cx="310960" cy="89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服务端应用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47954" y="843558"/>
            <a:ext cx="310960" cy="89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业务型应用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30977" y="879411"/>
            <a:ext cx="261283" cy="89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接口型应用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026190" y="881752"/>
            <a:ext cx="230757" cy="89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发布型应用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13430" y="3712161"/>
            <a:ext cx="455858" cy="14463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1453" y="3756292"/>
            <a:ext cx="424172" cy="11914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5765" y="3699459"/>
            <a:ext cx="231007" cy="190491"/>
          </a:xfrm>
          <a:prstGeom prst="rect">
            <a:avLst/>
          </a:prstGeom>
        </p:spPr>
      </p:pic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20" y="3510136"/>
            <a:ext cx="257618" cy="15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477" y="3446210"/>
            <a:ext cx="211872" cy="20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223" y="3735593"/>
            <a:ext cx="217056" cy="1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47" y="3782170"/>
            <a:ext cx="463699" cy="11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994085" y="3473554"/>
            <a:ext cx="253542" cy="30742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64916" y="3753510"/>
            <a:ext cx="167691" cy="172558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72779" y="3699076"/>
            <a:ext cx="163441" cy="179687"/>
          </a:xfrm>
          <a:prstGeom prst="rect">
            <a:avLst/>
          </a:prstGeom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80" y="4337657"/>
            <a:ext cx="371990" cy="24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08" y="2799639"/>
            <a:ext cx="310078" cy="26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000" y="2831691"/>
            <a:ext cx="445508" cy="24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068654" y="3456498"/>
            <a:ext cx="430520" cy="147542"/>
          </a:xfrm>
          <a:prstGeom prst="rect">
            <a:avLst/>
          </a:prstGeom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99" y="3430018"/>
            <a:ext cx="255740" cy="14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99092" y="3101528"/>
            <a:ext cx="484556" cy="17416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87340" y="2207795"/>
            <a:ext cx="369925" cy="16520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571714" y="3107009"/>
            <a:ext cx="410265" cy="1622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087185" y="3094204"/>
            <a:ext cx="471261" cy="19168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2114" y="2218357"/>
            <a:ext cx="477686" cy="148594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02587" y="2011035"/>
            <a:ext cx="561464" cy="14477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747295" y="1892915"/>
            <a:ext cx="423880" cy="144775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203755" y="1682010"/>
            <a:ext cx="464017" cy="195287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994930" y="975841"/>
            <a:ext cx="464017" cy="14319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3843156" y="1093166"/>
            <a:ext cx="357942" cy="17164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735242" y="1619407"/>
            <a:ext cx="544211" cy="210293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643772" y="3116156"/>
            <a:ext cx="494346" cy="1440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21684" y="1805146"/>
            <a:ext cx="395547" cy="148737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2310901" y="1845746"/>
            <a:ext cx="503184" cy="155882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4876618" y="1459230"/>
            <a:ext cx="503184" cy="163922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3316500" y="2081443"/>
            <a:ext cx="503184" cy="133321"/>
          </a:xfrm>
          <a:prstGeom prst="rect">
            <a:avLst/>
          </a:prstGeom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64" y="1063336"/>
            <a:ext cx="217881" cy="31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340" y="1099921"/>
            <a:ext cx="256015" cy="27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059" y="1004854"/>
            <a:ext cx="172735" cy="25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9" y="931022"/>
            <a:ext cx="225198" cy="2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52" y="1020339"/>
            <a:ext cx="201015" cy="2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3781780" y="1651358"/>
            <a:ext cx="386239" cy="124944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3352116" y="1890391"/>
            <a:ext cx="285580" cy="132590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3349319" y="1395270"/>
            <a:ext cx="353940" cy="186440"/>
          </a:xfrm>
          <a:prstGeom prst="rect">
            <a:avLst/>
          </a:prstGeom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84" y="1069459"/>
            <a:ext cx="551760" cy="25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4765369" y="1659825"/>
            <a:ext cx="338345" cy="206633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992949" y="1060713"/>
            <a:ext cx="397012" cy="230538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3360818" y="2239833"/>
            <a:ext cx="308663" cy="148594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2442849" y="1281993"/>
            <a:ext cx="377553" cy="193820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065216" y="1692606"/>
            <a:ext cx="377553" cy="193820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660364" y="1194565"/>
            <a:ext cx="712303" cy="142166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602389" y="1493928"/>
            <a:ext cx="426807" cy="137471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1061488" y="1496526"/>
            <a:ext cx="422751" cy="121006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2006582" y="1583592"/>
            <a:ext cx="422751" cy="121006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5816146" y="1933810"/>
            <a:ext cx="568543" cy="162738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3316500" y="1704598"/>
            <a:ext cx="422751" cy="121006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3855300" y="1388093"/>
            <a:ext cx="261716" cy="118764"/>
          </a:xfrm>
          <a:prstGeom prst="rect">
            <a:avLst/>
          </a:prstGeom>
        </p:spPr>
      </p:pic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88" y="1944478"/>
            <a:ext cx="397065" cy="256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" name="组合 88"/>
          <p:cNvGrpSpPr/>
          <p:nvPr/>
        </p:nvGrpSpPr>
        <p:grpSpPr>
          <a:xfrm>
            <a:off x="315670" y="195486"/>
            <a:ext cx="3041322" cy="376833"/>
            <a:chOff x="198723" y="125090"/>
            <a:chExt cx="4055096" cy="502444"/>
          </a:xfrm>
        </p:grpSpPr>
        <p:sp>
          <p:nvSpPr>
            <p:cNvPr id="90" name="Rectangle 3"/>
            <p:cNvSpPr txBox="1">
              <a:spLocks noChangeArrowheads="1"/>
            </p:cNvSpPr>
            <p:nvPr/>
          </p:nvSpPr>
          <p:spPr>
            <a:xfrm>
              <a:off x="920806" y="125090"/>
              <a:ext cx="3333013" cy="502444"/>
            </a:xfrm>
            <a:prstGeom prst="rect">
              <a:avLst/>
            </a:prstGeom>
            <a:noFill/>
          </p:spPr>
          <p:txBody>
            <a:bodyPr vert="horz" lIns="68580" tIns="34290" rIns="68580" bIns="3429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en-US" altLang="zh-CN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1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技术布局</a:t>
              </a:r>
              <a:endPara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5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23" y="136798"/>
              <a:ext cx="618625" cy="41814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72566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881814"/>
            <a:ext cx="6858000" cy="136108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5"/>
            </a:xfrm>
            <a:prstGeom prst="rect">
              <a:avLst/>
            </a:prstGeom>
            <a:noFill/>
          </p:spPr>
          <p:txBody>
            <a:bodyPr wrap="square" lIns="51435" tIns="25718" rIns="51435" bIns="25718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6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55114" y="1599052"/>
            <a:ext cx="324036" cy="32462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83006" y="1599347"/>
            <a:ext cx="324036" cy="324036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69065" y="1599052"/>
            <a:ext cx="324625" cy="32462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10899" y="1599052"/>
            <a:ext cx="324625" cy="32462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96957" y="1599052"/>
            <a:ext cx="324625" cy="32462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25718" tIns="12859" rIns="25718" bIns="12859" anchor="ctr"/>
            <a:lstStyle/>
            <a:p>
              <a:endParaRPr lang="en-US" sz="1350">
                <a:latin typeface="Roboto Ligh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464587" y="2231541"/>
            <a:ext cx="3484693" cy="661627"/>
            <a:chOff x="3286116" y="2046770"/>
            <a:chExt cx="4646257" cy="882169"/>
          </a:xfrm>
        </p:grpSpPr>
        <p:sp>
          <p:nvSpPr>
            <p:cNvPr id="49" name="TextBox 48"/>
            <p:cNvSpPr txBox="1"/>
            <p:nvPr/>
          </p:nvSpPr>
          <p:spPr>
            <a:xfrm>
              <a:off x="3286116" y="2046770"/>
              <a:ext cx="4646257" cy="623249"/>
            </a:xfrm>
            <a:prstGeom prst="rect">
              <a:avLst/>
            </a:prstGeom>
            <a:noFill/>
          </p:spPr>
          <p:txBody>
            <a:bodyPr wrap="square" lIns="51438" tIns="25718" rIns="51438" bIns="25718" rtlCol="0">
              <a:spAutoFit/>
            </a:bodyPr>
            <a:lstStyle/>
            <a:p>
              <a:r>
                <a:rPr lang="zh-CN" altLang="en-US" sz="2700" b="1" kern="1600" spc="225" dirty="0" smtClean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常规云平台技术架构</a:t>
              </a:r>
              <a:endParaRPr lang="en-GB" altLang="zh-CN" sz="2700" b="1" kern="1600" spc="225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86116" y="2644244"/>
              <a:ext cx="3786214" cy="284695"/>
            </a:xfrm>
            <a:prstGeom prst="rect">
              <a:avLst/>
            </a:prstGeom>
            <a:noFill/>
          </p:spPr>
          <p:txBody>
            <a:bodyPr wrap="square" lIns="51438" tIns="25718" rIns="51438" bIns="25718" rtlCol="0">
              <a:spAutoFit/>
            </a:bodyPr>
            <a:lstStyle/>
            <a:p>
              <a:pPr eaLnBrk="0" hangingPunct="0"/>
              <a:endParaRPr lang="zh-CN" altLang="en-US" sz="1050" kern="2000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9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>
            <a:lumMod val="60000"/>
            <a:lumOff val="40000"/>
          </a:schemeClr>
        </a:solidFill>
        <a:ln w="28575" algn="ctr">
          <a:solidFill>
            <a:srgbClr val="FFFFFF"/>
          </a:solidFill>
          <a:round/>
          <a:headEnd/>
          <a:tailEnd/>
        </a:ln>
        <a:effectLst>
          <a:outerShdw dist="71842" dir="2700000" algn="ctr" rotWithShape="0">
            <a:schemeClr val="bg2">
              <a:alpha val="50000"/>
            </a:schemeClr>
          </a:outerShdw>
        </a:effectLst>
      </a:spPr>
      <a:bodyPr wrap="none" anchor="ctr"/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6219</TotalTime>
  <Words>1199</Words>
  <Application>Microsoft Office PowerPoint</Application>
  <PresentationFormat>自定义</PresentationFormat>
  <Paragraphs>313</Paragraphs>
  <Slides>23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Aller Light</vt:lpstr>
      <vt:lpstr>Microsoft YaHei UI</vt:lpstr>
      <vt:lpstr>Roboto Light</vt:lpstr>
      <vt:lpstr>华文隶书</vt:lpstr>
      <vt:lpstr>时尚中黑简体</vt:lpstr>
      <vt:lpstr>宋体</vt:lpstr>
      <vt:lpstr>微软雅黑</vt:lpstr>
      <vt:lpstr>Arial</vt:lpstr>
      <vt:lpstr>Calibri</vt:lpstr>
      <vt:lpstr>Impact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https:/cyppt.taobao.com</cp:keywords>
  <dc:description>https://cyppt.taobao.com/</dc:description>
  <cp:lastModifiedBy>翁 跃冬</cp:lastModifiedBy>
  <cp:revision>887</cp:revision>
  <dcterms:created xsi:type="dcterms:W3CDTF">2015-12-11T17:46:17Z</dcterms:created>
  <dcterms:modified xsi:type="dcterms:W3CDTF">2018-10-29T02:22:55Z</dcterms:modified>
  <cp:category>https://cyppt.taobao.com/</cp:category>
</cp:coreProperties>
</file>