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65" r:id="rId5"/>
    <p:sldId id="258" r:id="rId6"/>
    <p:sldId id="263" r:id="rId7"/>
    <p:sldId id="264" r:id="rId8"/>
    <p:sldId id="259" r:id="rId9"/>
    <p:sldId id="267" r:id="rId10"/>
    <p:sldId id="260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howGuides="1">
      <p:cViewPr varScale="1">
        <p:scale>
          <a:sx n="119" d="100"/>
          <a:sy n="119" d="100"/>
        </p:scale>
        <p:origin x="2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9D4F3-26EF-D0B2-83A2-44291F90D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E21D80-3BF6-D631-D340-FFB3A872A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F9D71-91B3-C9A1-DB4F-8E39D074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68DD-BCFB-E746-8897-DB31354B11FE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C9F0E-59B5-6B90-6FBB-01F7288C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EAF69-8671-1BC6-DD9F-E377B743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F208-890A-5B4B-A7FA-D1F16A5495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68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33658-F2DF-A3CE-2B74-02D0A09A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B2702C-8E8A-480D-B41A-A441FA866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11C15-2E3A-5138-1446-07D75C80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68DD-BCFB-E746-8897-DB31354B11FE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512EC-9AA8-DDD2-9D81-C43BEAD9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3D852-35E4-B42B-501F-FD726751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F208-890A-5B4B-A7FA-D1F16A5495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07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56C1D3-4D52-6D89-0E31-B9127B6EC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372CE9-67BD-4F55-4740-DE1268CFC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71C67-24C3-8F1F-380D-E122A541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68DD-BCFB-E746-8897-DB31354B11FE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416CF-CCDB-C67B-1D56-368B11A0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6148A-DD75-0D7D-9DB2-395DA26C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F208-890A-5B4B-A7FA-D1F16A5495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19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F566B-53E1-CA0B-8CB1-DF5EC987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85EF6-678D-8B5D-B846-9CE3FBBCB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93CBF-1FEF-B5AB-3222-6D5C88C7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68DD-BCFB-E746-8897-DB31354B11FE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C1816-8419-9A79-B84C-D01D6E46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9F14A-C391-9745-6467-5F2B6F58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F208-890A-5B4B-A7FA-D1F16A5495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05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4C5AD-A61E-B3F3-B404-C2E1E85E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C8FD9-9BC7-3310-45AA-B6D8CA3DF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5C0AB-B41C-87B0-0C77-9272A001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68DD-BCFB-E746-8897-DB31354B11FE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58667-2D6D-BE5A-9552-DC2BE639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6E9A0-4167-D31A-4053-4B2A2E16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F208-890A-5B4B-A7FA-D1F16A5495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544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54F65-C04D-D949-AF01-28096B33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EF85C-F44C-95C0-4106-E5947D4FA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17E824-ED9E-71C7-B205-0F0A116A9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7E323-F500-C4F3-5091-0AA35C66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68DD-BCFB-E746-8897-DB31354B11FE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C8F385-9690-7B72-40E9-180162A4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D51FA7-4348-EBD4-D044-44F7B8EF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F208-890A-5B4B-A7FA-D1F16A5495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61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73586-93D7-448D-9A6C-3B9208DD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2B7AA1-6A25-FBC8-A623-ECA2135F5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0679B-AA76-6D4C-8766-9D54B6436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FAB0AF-A6E2-048C-0058-47C01DB29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7006FA-767E-B10F-E649-C78133B13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04867A-5ACF-C0D3-CB3C-B71E7D23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68DD-BCFB-E746-8897-DB31354B11FE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71840C-A888-196A-263F-6CBDDED8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1C95AC-8674-A535-45C3-950643E5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F208-890A-5B4B-A7FA-D1F16A5495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55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9A6CD-2F6C-6184-462F-72A5453A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1EF72F-5B09-081F-9499-B720701D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68DD-BCFB-E746-8897-DB31354B11FE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8110DA-B396-4E11-E2C2-158F7C1F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B1F5C4-3695-8C62-16BE-4EBED86D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F208-890A-5B4B-A7FA-D1F16A5495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4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8EC6CE-DB5B-0240-7AF3-D1D6ED22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68DD-BCFB-E746-8897-DB31354B11FE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52EE7A-36A2-BBCC-F0D4-C3AEB671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6D2AA7-0ED0-0C27-93BA-DA7B520D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F208-890A-5B4B-A7FA-D1F16A5495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69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84323-42B9-295D-38B6-8424BFBE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8CE00-0115-CBBF-5825-D0EFEAEE1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5667A4-8CDE-3B64-F2B6-30744E6D7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3EF2FA-7409-B37D-98E2-7D33A194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68DD-BCFB-E746-8897-DB31354B11FE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6C93DC-CCB1-4DC6-42F6-BD274125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3BB064-2E0D-6EA7-3F93-967BC288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F208-890A-5B4B-A7FA-D1F16A5495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927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5E6F-8C0C-9E5D-ACB0-14274E68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5B6A0B-31DD-3B69-4E92-21791E421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B50CB8-707C-D346-262C-F3F99F182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D50B0-98C6-B9F6-E009-5894E38B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68DD-BCFB-E746-8897-DB31354B11FE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8B0571-4283-1489-A2F5-3918E904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5A537A-6A07-58AE-FCE6-C493196F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9F208-890A-5B4B-A7FA-D1F16A5495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40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962EBB-6A12-8665-AD9E-03014D2A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8EECD0-4247-BF68-2E54-BC0F7FBA8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6F6A4-D45E-5072-8195-FBB7A1E38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668DD-BCFB-E746-8897-DB31354B11FE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FE1B7-D7FA-8D78-3B03-B314D02A8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6A88D-1522-DED7-1601-48923B551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9F208-890A-5B4B-A7FA-D1F16A5495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618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DA028-FACB-5097-1BC6-3C9DFB992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大模型智能应用实验</a:t>
            </a:r>
            <a:br>
              <a:rPr kumimoji="1" lang="en-US" altLang="zh-CN" dirty="0"/>
            </a:br>
            <a:r>
              <a:rPr kumimoji="1" lang="zh-CN" altLang="en-US" dirty="0"/>
              <a:t>数据情况调研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FAD523-FAAC-0E56-3EC8-316BB5F64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4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F2F0B-5688-3B4C-0035-F7D86D23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湟水河流域（基础和业务数据）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0211C-D63A-2791-387B-F9F6F313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1900" dirty="0">
                <a:solidFill>
                  <a:schemeClr val="accent5">
                    <a:lumMod val="75000"/>
                  </a:schemeClr>
                </a:solidFill>
              </a:rPr>
              <a:t>流域拓扑关系表：</a:t>
            </a:r>
            <a:r>
              <a:rPr kumimoji="1" lang="zh-CN" altLang="en-US" sz="1900" dirty="0"/>
              <a:t>水文站点、湖泊防洪、河段防洪、塘坝、堤防、泵站、闸坝、水电站、水库等水利普查资料；</a:t>
            </a:r>
            <a:endParaRPr kumimoji="1" lang="en-US" altLang="zh-CN" sz="1900" dirty="0"/>
          </a:p>
          <a:p>
            <a:pPr>
              <a:lnSpc>
                <a:spcPct val="125000"/>
              </a:lnSpc>
            </a:pPr>
            <a:r>
              <a:rPr kumimoji="1" lang="zh-CN" altLang="en-US" sz="1900" dirty="0">
                <a:solidFill>
                  <a:schemeClr val="accent5">
                    <a:lumMod val="75000"/>
                  </a:schemeClr>
                </a:solidFill>
              </a:rPr>
              <a:t>水库调度资料</a:t>
            </a:r>
            <a:r>
              <a:rPr kumimoji="1" lang="zh-CN" altLang="en-US" sz="1900" dirty="0"/>
              <a:t>：黑泉水库（水雨情测报方案、防洪调度运用方案、安全管理应急预案）</a:t>
            </a:r>
            <a:endParaRPr kumimoji="1" lang="en-US" altLang="zh-CN" sz="1900" dirty="0"/>
          </a:p>
          <a:p>
            <a:pPr>
              <a:lnSpc>
                <a:spcPct val="125000"/>
              </a:lnSpc>
            </a:pPr>
            <a:r>
              <a:rPr kumimoji="1" lang="zh-CN" altLang="en-US" sz="1900" dirty="0">
                <a:solidFill>
                  <a:schemeClr val="accent5">
                    <a:lumMod val="75000"/>
                  </a:schemeClr>
                </a:solidFill>
              </a:rPr>
              <a:t>青海省山洪灾害防治建设项目调查</a:t>
            </a:r>
            <a:r>
              <a:rPr kumimoji="1" lang="zh-CN" altLang="en-US" sz="1900" dirty="0"/>
              <a:t>：西宁、祁连、平安、民和、门源、乐都、湟中、湟源、互助、海晏、刚察、大通</a:t>
            </a:r>
            <a:endParaRPr kumimoji="1" lang="en-US" altLang="zh-CN" sz="1900" dirty="0"/>
          </a:p>
          <a:p>
            <a:pPr>
              <a:lnSpc>
                <a:spcPct val="125000"/>
              </a:lnSpc>
            </a:pPr>
            <a:r>
              <a:rPr kumimoji="1" lang="zh-CN" altLang="en-US" sz="1900" dirty="0">
                <a:solidFill>
                  <a:schemeClr val="accent5">
                    <a:lumMod val="75000"/>
                  </a:schemeClr>
                </a:solidFill>
              </a:rPr>
              <a:t>超标洪水防御预案</a:t>
            </a:r>
            <a:r>
              <a:rPr kumimoji="1" lang="zh-CN" altLang="en-US" sz="1900" dirty="0"/>
              <a:t>：防御图集、责任单位及安全转移机制说明、超标准洪水断面图</a:t>
            </a:r>
            <a:endParaRPr kumimoji="1" lang="en-US" altLang="zh-CN" sz="1900" dirty="0"/>
          </a:p>
          <a:p>
            <a:pPr>
              <a:lnSpc>
                <a:spcPct val="125000"/>
              </a:lnSpc>
            </a:pPr>
            <a:r>
              <a:rPr kumimoji="1" lang="zh-CN" altLang="en-US" sz="1900" dirty="0"/>
              <a:t>水文站洪水流量摘录表：</a:t>
            </a:r>
          </a:p>
        </p:txBody>
      </p:sp>
    </p:spTree>
    <p:extLst>
      <p:ext uri="{BB962C8B-B14F-4D97-AF65-F5344CB8AC3E}">
        <p14:creationId xmlns:p14="http://schemas.microsoft.com/office/powerpoint/2010/main" val="150631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F2F0B-5688-3B4C-0035-F7D86D23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湟水河流域（监测数据）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0211C-D63A-2791-387B-F9F6F313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5212" cy="268182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1900" dirty="0">
                <a:solidFill>
                  <a:schemeClr val="accent5">
                    <a:lumMod val="75000"/>
                  </a:schemeClr>
                </a:solidFill>
              </a:rPr>
              <a:t>水文站洪水流量摘录</a:t>
            </a:r>
            <a:r>
              <a:rPr kumimoji="1" lang="zh-CN" altLang="en-US" sz="1900" dirty="0"/>
              <a:t>：</a:t>
            </a:r>
            <a:r>
              <a:rPr kumimoji="1" lang="en-US" altLang="zh-CN" sz="1900" dirty="0"/>
              <a:t>22</a:t>
            </a:r>
            <a:r>
              <a:rPr kumimoji="1" lang="zh-CN" altLang="en-US" sz="1900" dirty="0"/>
              <a:t>个水文站、</a:t>
            </a:r>
            <a:r>
              <a:rPr kumimoji="1" lang="en-US" altLang="zh-CN" sz="1900" dirty="0"/>
              <a:t>1998</a:t>
            </a:r>
            <a:r>
              <a:rPr kumimoji="1" lang="zh-CN" altLang="en-US" sz="1900" dirty="0"/>
              <a:t>～</a:t>
            </a:r>
            <a:r>
              <a:rPr kumimoji="1" lang="en-US" altLang="zh-CN" sz="1900" dirty="0"/>
              <a:t>2017</a:t>
            </a:r>
            <a:r>
              <a:rPr kumimoji="1" lang="zh-CN" altLang="en-US" sz="1900" dirty="0"/>
              <a:t>，</a:t>
            </a:r>
            <a:r>
              <a:rPr kumimoji="1" lang="en-US" altLang="zh-CN" sz="1900" dirty="0"/>
              <a:t>1971</a:t>
            </a:r>
            <a:r>
              <a:rPr kumimoji="1" lang="zh-CN" altLang="en-US" sz="1900" dirty="0"/>
              <a:t>～</a:t>
            </a:r>
            <a:r>
              <a:rPr kumimoji="1" lang="en-US" altLang="zh-CN" sz="1900" dirty="0"/>
              <a:t>2021</a:t>
            </a:r>
            <a:r>
              <a:rPr kumimoji="1" lang="zh-CN" altLang="en-US" sz="1900" dirty="0"/>
              <a:t> 不同时间段，摘录值；</a:t>
            </a:r>
            <a:endParaRPr kumimoji="1" lang="en-US" altLang="zh-CN" sz="1900" dirty="0"/>
          </a:p>
          <a:p>
            <a:pPr>
              <a:lnSpc>
                <a:spcPct val="125000"/>
              </a:lnSpc>
            </a:pPr>
            <a:r>
              <a:rPr kumimoji="1" lang="zh-CN" altLang="en-US" sz="1900" dirty="0">
                <a:solidFill>
                  <a:schemeClr val="accent5">
                    <a:lumMod val="75000"/>
                  </a:schemeClr>
                </a:solidFill>
              </a:rPr>
              <a:t>降雨（站）数据</a:t>
            </a:r>
            <a:r>
              <a:rPr kumimoji="1" lang="zh-CN" altLang="en-US" sz="1900" dirty="0"/>
              <a:t>：共有流域测站</a:t>
            </a:r>
            <a:r>
              <a:rPr kumimoji="1" lang="en-US" altLang="zh-CN" sz="1900" dirty="0"/>
              <a:t>22</a:t>
            </a:r>
            <a:r>
              <a:rPr kumimoji="1" lang="zh-CN" altLang="en-US" sz="1900" dirty="0"/>
              <a:t>个，包括了从</a:t>
            </a:r>
            <a:r>
              <a:rPr kumimoji="1" lang="en-US" altLang="zh-CN" sz="1900" dirty="0"/>
              <a:t>1956</a:t>
            </a:r>
            <a:r>
              <a:rPr kumimoji="1" lang="zh-CN" altLang="en-US" sz="1900" dirty="0"/>
              <a:t>年到</a:t>
            </a:r>
            <a:r>
              <a:rPr kumimoji="1" lang="en-US" altLang="zh-CN" sz="1900" dirty="0"/>
              <a:t>2021</a:t>
            </a:r>
            <a:r>
              <a:rPr kumimoji="1" lang="zh-CN" altLang="en-US" sz="1900" dirty="0"/>
              <a:t>年共</a:t>
            </a:r>
            <a:r>
              <a:rPr kumimoji="1" lang="en-US" altLang="zh-CN" sz="1900" dirty="0"/>
              <a:t>65</a:t>
            </a:r>
            <a:r>
              <a:rPr kumimoji="1" lang="zh-CN" altLang="en-US" sz="1900" dirty="0"/>
              <a:t>年的数据。根据寻峰算法，在所有的数据中共切分出</a:t>
            </a:r>
            <a:r>
              <a:rPr kumimoji="1" lang="en-US" altLang="zh-CN" sz="1900" dirty="0"/>
              <a:t>323</a:t>
            </a:r>
            <a:r>
              <a:rPr kumimoji="1" lang="zh-CN" altLang="en-US" sz="1900" dirty="0"/>
              <a:t>场洪水数据，其中</a:t>
            </a:r>
            <a:r>
              <a:rPr kumimoji="1" lang="en-US" altLang="zh-CN" sz="1900" dirty="0"/>
              <a:t>34</a:t>
            </a:r>
            <a:r>
              <a:rPr kumimoji="1" lang="zh-CN" altLang="en-US" sz="1900" dirty="0"/>
              <a:t>场洪水存在降水数据缺失，剩下的</a:t>
            </a:r>
            <a:r>
              <a:rPr kumimoji="1" lang="en-US" altLang="zh-CN" sz="1900" dirty="0"/>
              <a:t>289</a:t>
            </a:r>
            <a:r>
              <a:rPr kumimoji="1" lang="zh-CN" altLang="en-US" sz="1900" dirty="0"/>
              <a:t>场数据完整。</a:t>
            </a:r>
          </a:p>
          <a:p>
            <a:pPr>
              <a:lnSpc>
                <a:spcPct val="125000"/>
              </a:lnSpc>
            </a:pPr>
            <a:endParaRPr kumimoji="1" lang="en-US" altLang="zh-CN" sz="1900" dirty="0"/>
          </a:p>
          <a:p>
            <a:pPr>
              <a:lnSpc>
                <a:spcPct val="125000"/>
              </a:lnSpc>
            </a:pPr>
            <a:endParaRPr kumimoji="1" lang="zh-CN" altLang="en-US" sz="19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08B132-1623-A596-3789-111C72740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7290" y="2052004"/>
            <a:ext cx="9700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9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B1935-C483-E899-7383-155AC84C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已掌握数据清单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4A626-C4BA-2260-2B43-14FB7EB5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屯溪流域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淠河流域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椒江流域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湟水河流域</a:t>
            </a:r>
          </a:p>
        </p:txBody>
      </p:sp>
    </p:spTree>
    <p:extLst>
      <p:ext uri="{BB962C8B-B14F-4D97-AF65-F5344CB8AC3E}">
        <p14:creationId xmlns:p14="http://schemas.microsoft.com/office/powerpoint/2010/main" val="9678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0C2A1-FE54-406F-0E15-F889E1F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屯溪流域（基础和业务数据）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637B9-59C8-1904-44FA-C2DA23DAC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1900" dirty="0">
                <a:solidFill>
                  <a:schemeClr val="accent5">
                    <a:lumMod val="75000"/>
                  </a:schemeClr>
                </a:solidFill>
              </a:rPr>
              <a:t>地形数据：</a:t>
            </a:r>
            <a:r>
              <a:rPr kumimoji="1" lang="zh-CN" altLang="en-US" sz="1900" dirty="0"/>
              <a:t>流域汇水区、河段、汇流点、测站、水库；</a:t>
            </a:r>
            <a:endParaRPr kumimoji="1" lang="en-US" altLang="zh-CN" sz="1900" dirty="0"/>
          </a:p>
          <a:p>
            <a:pPr lvl="1">
              <a:lnSpc>
                <a:spcPct val="125000"/>
              </a:lnSpc>
            </a:pPr>
            <a:r>
              <a:rPr kumimoji="1" lang="en-US" altLang="zh-CN" sz="1500" dirty="0">
                <a:solidFill>
                  <a:srgbClr val="FF0000"/>
                </a:solidFill>
              </a:rPr>
              <a:t>10m</a:t>
            </a:r>
            <a:r>
              <a:rPr kumimoji="1" lang="zh-CN" altLang="en-US" sz="1500" dirty="0">
                <a:solidFill>
                  <a:srgbClr val="FF0000"/>
                </a:solidFill>
              </a:rPr>
              <a:t>网格的</a:t>
            </a:r>
            <a:r>
              <a:rPr kumimoji="1" lang="en-US" altLang="zh-CN" sz="1500" dirty="0">
                <a:solidFill>
                  <a:srgbClr val="FF0000"/>
                </a:solidFill>
              </a:rPr>
              <a:t>DEM</a:t>
            </a:r>
            <a:r>
              <a:rPr kumimoji="1" lang="zh-CN" altLang="en-US" sz="1500" dirty="0">
                <a:solidFill>
                  <a:srgbClr val="FF0000"/>
                </a:solidFill>
              </a:rPr>
              <a:t>数据，适用于网格预报</a:t>
            </a:r>
            <a:endParaRPr kumimoji="1" lang="en-US" altLang="zh-CN" sz="1500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kumimoji="1" lang="zh-CN" altLang="en-US" sz="1900" dirty="0">
                <a:solidFill>
                  <a:schemeClr val="accent5">
                    <a:lumMod val="75000"/>
                  </a:schemeClr>
                </a:solidFill>
              </a:rPr>
              <a:t>流域拓扑关系表：</a:t>
            </a:r>
            <a:r>
              <a:rPr kumimoji="1" lang="zh-CN" altLang="en-US" sz="1900" dirty="0"/>
              <a:t>汇水区；河段；汇流点、测站、水库</a:t>
            </a:r>
            <a:endParaRPr kumimoji="1" lang="en-US" altLang="zh-CN" sz="1900" dirty="0"/>
          </a:p>
          <a:p>
            <a:pPr>
              <a:lnSpc>
                <a:spcPct val="125000"/>
              </a:lnSpc>
            </a:pPr>
            <a:r>
              <a:rPr kumimoji="1" lang="zh-CN" altLang="en-US" sz="1900" dirty="0">
                <a:solidFill>
                  <a:schemeClr val="accent5">
                    <a:lumMod val="75000"/>
                  </a:schemeClr>
                </a:solidFill>
              </a:rPr>
              <a:t>带有测站的水库</a:t>
            </a:r>
            <a:r>
              <a:rPr kumimoji="1" lang="en-US" altLang="zh-CN" sz="1900" dirty="0">
                <a:solidFill>
                  <a:schemeClr val="accent5">
                    <a:lumMod val="75000"/>
                  </a:schemeClr>
                </a:solidFill>
              </a:rPr>
              <a:t> 2</a:t>
            </a:r>
            <a:r>
              <a:rPr kumimoji="1" lang="zh-CN" altLang="en-US" sz="1900" dirty="0">
                <a:solidFill>
                  <a:schemeClr val="accent5">
                    <a:lumMod val="75000"/>
                  </a:schemeClr>
                </a:solidFill>
              </a:rPr>
              <a:t> 个</a:t>
            </a:r>
            <a:r>
              <a:rPr kumimoji="1" lang="zh-CN" altLang="en-US" sz="1900" dirty="0"/>
              <a:t>：月潭水库、东方红水库</a:t>
            </a:r>
            <a:endParaRPr kumimoji="1" lang="en-US" altLang="zh-CN" sz="1900" dirty="0"/>
          </a:p>
          <a:p>
            <a:pPr>
              <a:lnSpc>
                <a:spcPct val="125000"/>
              </a:lnSpc>
            </a:pPr>
            <a:r>
              <a:rPr kumimoji="1" lang="zh-CN" altLang="en-US" sz="1900" dirty="0">
                <a:solidFill>
                  <a:schemeClr val="accent5">
                    <a:lumMod val="75000"/>
                  </a:schemeClr>
                </a:solidFill>
              </a:rPr>
              <a:t>现有的调度方案数据（</a:t>
            </a:r>
            <a:r>
              <a:rPr kumimoji="1" lang="en-US" altLang="zh-CN" sz="1900" dirty="0">
                <a:solidFill>
                  <a:schemeClr val="accent5">
                    <a:lumMod val="75000"/>
                  </a:schemeClr>
                </a:solidFill>
              </a:rPr>
              <a:t>17</a:t>
            </a:r>
            <a:r>
              <a:rPr kumimoji="1" lang="zh-CN" altLang="en-US" sz="1900" dirty="0">
                <a:solidFill>
                  <a:schemeClr val="accent5">
                    <a:lumMod val="75000"/>
                  </a:schemeClr>
                </a:solidFill>
              </a:rPr>
              <a:t>份）</a:t>
            </a:r>
            <a:r>
              <a:rPr kumimoji="1" lang="zh-CN" altLang="en-US" sz="1900" dirty="0"/>
              <a:t>：</a:t>
            </a:r>
            <a:endParaRPr kumimoji="1" lang="en-US" altLang="zh-CN" sz="1900" dirty="0"/>
          </a:p>
          <a:p>
            <a:pPr lvl="1">
              <a:lnSpc>
                <a:spcPct val="125000"/>
              </a:lnSpc>
            </a:pPr>
            <a:endParaRPr kumimoji="1" lang="en-US" altLang="zh-CN" sz="1500" dirty="0"/>
          </a:p>
          <a:p>
            <a:pPr>
              <a:lnSpc>
                <a:spcPct val="125000"/>
              </a:lnSpc>
            </a:pPr>
            <a:endParaRPr kumimoji="1" lang="en-US" altLang="zh-CN" sz="19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25000"/>
              </a:lnSpc>
            </a:pPr>
            <a:endParaRPr kumimoji="1" lang="en-US" altLang="zh-CN" sz="19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25000"/>
              </a:lnSpc>
            </a:pPr>
            <a:endParaRPr kumimoji="1" lang="en-US" altLang="zh-CN" sz="19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25000"/>
              </a:lnSpc>
            </a:pPr>
            <a:endParaRPr kumimoji="1" lang="en-US" altLang="zh-CN" sz="19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25000"/>
              </a:lnSpc>
            </a:pPr>
            <a:endParaRPr kumimoji="1" lang="zh-CN" altLang="en-US" sz="1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21D7D6-0420-9FCE-E3CC-2863805103F8}"/>
              </a:ext>
            </a:extLst>
          </p:cNvPr>
          <p:cNvSpPr txBox="1"/>
          <p:nvPr/>
        </p:nvSpPr>
        <p:spPr>
          <a:xfrm>
            <a:off x="1092500" y="4091781"/>
            <a:ext cx="6465346" cy="2401094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黟县东方红水库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六安市叶集区马院墙水库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六安市叶集区孙大塘水库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小甸天河堰水库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石口村四亩冲水库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顺安水库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安洼水库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罗田县翠儿冲水库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罗田县叶家冲水库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螺丝洼水库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藕河水库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青龙乡水库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石塘罗水库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响水潭水库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昭关水库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郑楼水库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中村水库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4539D9-8A24-B3FB-B62A-07CCD48F3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9" t="33167" r="9078" b="22882"/>
          <a:stretch/>
        </p:blipFill>
        <p:spPr>
          <a:xfrm>
            <a:off x="6522742" y="5255433"/>
            <a:ext cx="5183960" cy="1079486"/>
          </a:xfrm>
          <a:custGeom>
            <a:avLst/>
            <a:gdLst>
              <a:gd name="connsiteX0" fmla="*/ 0 w 7194691"/>
              <a:gd name="connsiteY0" fmla="*/ 0 h 3760921"/>
              <a:gd name="connsiteX1" fmla="*/ 7194691 w 7194691"/>
              <a:gd name="connsiteY1" fmla="*/ 0 h 3760921"/>
              <a:gd name="connsiteX2" fmla="*/ 7194691 w 7194691"/>
              <a:gd name="connsiteY2" fmla="*/ 3760921 h 3760921"/>
              <a:gd name="connsiteX3" fmla="*/ 0 w 7194691"/>
              <a:gd name="connsiteY3" fmla="*/ 3760921 h 37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4691" h="3760921">
                <a:moveTo>
                  <a:pt x="0" y="0"/>
                </a:moveTo>
                <a:lnTo>
                  <a:pt x="7194691" y="0"/>
                </a:lnTo>
                <a:lnTo>
                  <a:pt x="7194691" y="3760921"/>
                </a:lnTo>
                <a:lnTo>
                  <a:pt x="0" y="3760921"/>
                </a:lnTo>
                <a:close/>
              </a:path>
            </a:pathLst>
          </a:custGeom>
          <a:effectLst>
            <a:outerShdw blurRad="50800" dist="63500" dir="2700000" algn="tl" rotWithShape="0">
              <a:prstClr val="black">
                <a:alpha val="14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FB4656-736A-5498-2AA6-598175078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894" y="1650884"/>
            <a:ext cx="4163808" cy="3288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46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607C8-4D0B-FA70-853C-33B0DE33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屯溪流域（监测数据）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7C5F1-6645-90A7-2AF8-28678C1D3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dirty="0"/>
              <a:t>1981-2003</a:t>
            </a:r>
            <a:r>
              <a:rPr kumimoji="1" lang="zh-CN" altLang="en-US" sz="1800" dirty="0"/>
              <a:t>年：水文（站）监测数据（小时），共</a:t>
            </a:r>
            <a:r>
              <a:rPr kumimoji="1" lang="en-US" altLang="zh-CN" sz="1800" dirty="0"/>
              <a:t>33</a:t>
            </a:r>
            <a:r>
              <a:rPr kumimoji="1" lang="zh-CN" altLang="en-US" sz="1800"/>
              <a:t>场洪水</a:t>
            </a:r>
            <a:endParaRPr kumimoji="1" lang="en-US" altLang="zh-CN" sz="1800" dirty="0"/>
          </a:p>
          <a:p>
            <a:pPr lvl="1">
              <a:lnSpc>
                <a:spcPct val="150000"/>
              </a:lnSpc>
            </a:pPr>
            <a:r>
              <a:rPr kumimoji="1" lang="zh-CN" altLang="en-US" sz="1400" dirty="0"/>
              <a:t>屯溪流量；石门、呈村、屯溪、上溪口、五城、黟县、岩前、儒村、休宁、</a:t>
            </a:r>
            <a:r>
              <a:rPr kumimoji="1" lang="zh-CN" altLang="en-US" sz="1400" dirty="0">
                <a:solidFill>
                  <a:srgbClr val="FF0000"/>
                </a:solidFill>
              </a:rPr>
              <a:t>大连、左龙</a:t>
            </a:r>
            <a:endParaRPr kumimoji="1" lang="en-US" altLang="zh-CN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dirty="0"/>
              <a:t>2000-2016</a:t>
            </a:r>
            <a:r>
              <a:rPr kumimoji="1" lang="zh-CN" altLang="en-US" sz="1800" dirty="0"/>
              <a:t>年：水文（站）监测数据（小时）</a:t>
            </a:r>
            <a:endParaRPr kumimoji="1" lang="en-US" altLang="zh-CN" sz="1800" dirty="0"/>
          </a:p>
          <a:p>
            <a:pPr lvl="1">
              <a:lnSpc>
                <a:spcPct val="150000"/>
              </a:lnSpc>
            </a:pPr>
            <a:r>
              <a:rPr kumimoji="1" lang="zh-CN" altLang="en-US" sz="1600" dirty="0"/>
              <a:t>屯溪流量；石门、呈村、屯溪、上溪口、五城、黟县、岩前、儒村、休宁；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en-US" altLang="zh-CN" sz="1800" dirty="0"/>
              <a:t>2020</a:t>
            </a:r>
            <a:r>
              <a:rPr kumimoji="1" lang="zh-CN" altLang="en-US" sz="1800" dirty="0"/>
              <a:t>年：</a:t>
            </a:r>
            <a:r>
              <a:rPr kumimoji="1" lang="zh-CN" altLang="en-US" sz="1600" dirty="0"/>
              <a:t>降雨（面）监测数据（</a:t>
            </a:r>
            <a:r>
              <a:rPr kumimoji="1" lang="en-US" altLang="zh-CN" sz="1600" dirty="0"/>
              <a:t>TIF</a:t>
            </a:r>
            <a:r>
              <a:rPr kumimoji="1" lang="zh-CN" altLang="en-US" sz="1600" dirty="0"/>
              <a:t>、小时）</a:t>
            </a:r>
            <a:endParaRPr kumimoji="1" lang="en-US" altLang="zh-CN" sz="1600" dirty="0"/>
          </a:p>
          <a:p>
            <a:pPr lvl="1">
              <a:lnSpc>
                <a:spcPct val="150000"/>
              </a:lnSpc>
            </a:pPr>
            <a:r>
              <a:rPr kumimoji="1" lang="zh-CN" altLang="en-US" sz="1600" dirty="0"/>
              <a:t>屯溪、东方红流量</a:t>
            </a:r>
            <a:endParaRPr kumimoji="1" lang="en-US" altLang="zh-CN" sz="1600" dirty="0"/>
          </a:p>
          <a:p>
            <a:pPr lvl="1">
              <a:lnSpc>
                <a:spcPct val="150000"/>
              </a:lnSpc>
            </a:pPr>
            <a:r>
              <a:rPr kumimoji="1" lang="zh-CN" altLang="en-US" sz="1600" dirty="0"/>
              <a:t>土壤墒情数据</a:t>
            </a:r>
          </a:p>
        </p:txBody>
      </p:sp>
    </p:spTree>
    <p:extLst>
      <p:ext uri="{BB962C8B-B14F-4D97-AF65-F5344CB8AC3E}">
        <p14:creationId xmlns:p14="http://schemas.microsoft.com/office/powerpoint/2010/main" val="429441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C6E47-66A9-C8E4-736D-318D6765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淠河流域（基础和业务数据）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A9D36-33D1-9BC2-AD4D-EC54BE3B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5819" cy="434033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900" dirty="0">
                <a:solidFill>
                  <a:schemeClr val="accent5">
                    <a:lumMod val="75000"/>
                  </a:schemeClr>
                </a:solidFill>
              </a:rPr>
              <a:t>地形数据</a:t>
            </a:r>
            <a:r>
              <a:rPr kumimoji="1" lang="zh-CN" altLang="en-US" sz="1900" dirty="0"/>
              <a:t>：流域汇水区、河段、汇流点、测站、水库</a:t>
            </a:r>
            <a:endParaRPr kumimoji="1" lang="en-US" altLang="zh-CN" sz="1900" dirty="0"/>
          </a:p>
          <a:p>
            <a:pPr>
              <a:lnSpc>
                <a:spcPct val="150000"/>
              </a:lnSpc>
            </a:pPr>
            <a:r>
              <a:rPr kumimoji="1" lang="zh-CN" altLang="en-US" sz="1900" dirty="0">
                <a:solidFill>
                  <a:schemeClr val="accent5">
                    <a:lumMod val="75000"/>
                  </a:schemeClr>
                </a:solidFill>
              </a:rPr>
              <a:t>流域拓扑关系表</a:t>
            </a:r>
            <a:r>
              <a:rPr kumimoji="1" lang="zh-CN" altLang="en-US" sz="1900" dirty="0"/>
              <a:t>：汇水区（</a:t>
            </a:r>
            <a:r>
              <a:rPr kumimoji="1" lang="en-US" altLang="zh-CN" sz="1900" dirty="0"/>
              <a:t>148</a:t>
            </a:r>
            <a:r>
              <a:rPr kumimoji="1" lang="zh-CN" altLang="en-US" sz="1900" dirty="0"/>
              <a:t>个）；河段（</a:t>
            </a:r>
            <a:r>
              <a:rPr kumimoji="1" lang="en-US" altLang="zh-CN" sz="1900" dirty="0"/>
              <a:t>200</a:t>
            </a:r>
            <a:r>
              <a:rPr kumimoji="1" lang="zh-CN" altLang="en-US" sz="1900" dirty="0"/>
              <a:t>个）；汇流点（</a:t>
            </a:r>
            <a:r>
              <a:rPr kumimoji="1" lang="en-US" altLang="zh-CN" sz="1900" dirty="0"/>
              <a:t>130</a:t>
            </a:r>
            <a:r>
              <a:rPr kumimoji="1" lang="zh-CN" altLang="en-US" sz="1900" dirty="0"/>
              <a:t>个）、测站（</a:t>
            </a:r>
            <a:r>
              <a:rPr kumimoji="1" lang="en-US" altLang="zh-CN" sz="1900" dirty="0"/>
              <a:t>20</a:t>
            </a:r>
            <a:r>
              <a:rPr kumimoji="1" lang="zh-CN" altLang="en-US" sz="1900" dirty="0"/>
              <a:t>个）、水库（</a:t>
            </a:r>
            <a:r>
              <a:rPr kumimoji="1" lang="en-US" altLang="zh-CN" sz="1900" dirty="0"/>
              <a:t>52</a:t>
            </a:r>
            <a:r>
              <a:rPr kumimoji="1" lang="zh-CN" altLang="en-US" sz="1900" dirty="0"/>
              <a:t>个）</a:t>
            </a:r>
            <a:endParaRPr kumimoji="1" lang="en-US" altLang="zh-CN" sz="1900" dirty="0"/>
          </a:p>
          <a:p>
            <a:pPr>
              <a:lnSpc>
                <a:spcPct val="150000"/>
              </a:lnSpc>
            </a:pPr>
            <a:r>
              <a:rPr kumimoji="1" lang="zh-CN" altLang="en-US" sz="1900" dirty="0">
                <a:solidFill>
                  <a:schemeClr val="accent5">
                    <a:lumMod val="75000"/>
                  </a:schemeClr>
                </a:solidFill>
              </a:rPr>
              <a:t>带有测站的水库</a:t>
            </a:r>
            <a:r>
              <a:rPr kumimoji="1" lang="en-US" altLang="zh-CN" sz="1900" dirty="0">
                <a:solidFill>
                  <a:schemeClr val="accent5">
                    <a:lumMod val="75000"/>
                  </a:schemeClr>
                </a:solidFill>
              </a:rPr>
              <a:t> 9 </a:t>
            </a:r>
            <a:r>
              <a:rPr kumimoji="1" lang="zh-CN" altLang="en-US" sz="1900" dirty="0">
                <a:solidFill>
                  <a:schemeClr val="accent5">
                    <a:lumMod val="75000"/>
                  </a:schemeClr>
                </a:solidFill>
              </a:rPr>
              <a:t>个</a:t>
            </a:r>
            <a:r>
              <a:rPr kumimoji="1" lang="zh-CN" altLang="en-US" sz="1900" dirty="0"/>
              <a:t>：丰坪水库</a:t>
            </a:r>
            <a:r>
              <a:rPr kumimoji="1" lang="en-US" altLang="zh-CN" sz="1900" dirty="0"/>
              <a:t>,</a:t>
            </a:r>
            <a:r>
              <a:rPr kumimoji="1" lang="zh-CN" altLang="en-US" sz="1900" dirty="0"/>
              <a:t>三井电站</a:t>
            </a:r>
            <a:r>
              <a:rPr kumimoji="1" lang="en-US" altLang="zh-CN" sz="1900" dirty="0"/>
              <a:t>,</a:t>
            </a:r>
            <a:r>
              <a:rPr kumimoji="1" lang="zh-CN" altLang="en-US" sz="1900" dirty="0">
                <a:solidFill>
                  <a:srgbClr val="FF0000"/>
                </a:solidFill>
              </a:rPr>
              <a:t>白莲崖</a:t>
            </a:r>
            <a:r>
              <a:rPr kumimoji="1" lang="en-US" altLang="zh-CN" sz="1900" dirty="0"/>
              <a:t>,</a:t>
            </a:r>
            <a:r>
              <a:rPr kumimoji="1" lang="zh-CN" altLang="en-US" sz="1900" dirty="0">
                <a:solidFill>
                  <a:srgbClr val="FF0000"/>
                </a:solidFill>
              </a:rPr>
              <a:t>磨子潭</a:t>
            </a:r>
            <a:r>
              <a:rPr kumimoji="1" lang="en-US" altLang="zh-CN" sz="1900" dirty="0"/>
              <a:t>,</a:t>
            </a:r>
            <a:r>
              <a:rPr kumimoji="1" lang="zh-CN" altLang="en-US" sz="1900" dirty="0">
                <a:solidFill>
                  <a:srgbClr val="FF0000"/>
                </a:solidFill>
              </a:rPr>
              <a:t>佛子岭</a:t>
            </a:r>
            <a:r>
              <a:rPr kumimoji="1" lang="en-US" altLang="zh-CN" sz="1900" dirty="0"/>
              <a:t>,</a:t>
            </a:r>
            <a:r>
              <a:rPr kumimoji="1" lang="zh-CN" altLang="en-US" sz="1900" dirty="0"/>
              <a:t>青山水库</a:t>
            </a:r>
            <a:r>
              <a:rPr kumimoji="1" lang="en-US" altLang="zh-CN" sz="1900" dirty="0"/>
              <a:t>,</a:t>
            </a:r>
            <a:r>
              <a:rPr kumimoji="1" lang="zh-CN" altLang="en-US" sz="1900" dirty="0">
                <a:solidFill>
                  <a:srgbClr val="FF0000"/>
                </a:solidFill>
              </a:rPr>
              <a:t>响洪甸</a:t>
            </a:r>
            <a:r>
              <a:rPr kumimoji="1" lang="en-US" altLang="zh-CN" sz="1900" dirty="0"/>
              <a:t>,</a:t>
            </a:r>
            <a:r>
              <a:rPr kumimoji="1" lang="zh-CN" altLang="en-US" sz="1900" dirty="0"/>
              <a:t>流波水库</a:t>
            </a:r>
            <a:r>
              <a:rPr kumimoji="1" lang="en-US" altLang="zh-CN" sz="1900" dirty="0"/>
              <a:t>,</a:t>
            </a:r>
            <a:r>
              <a:rPr kumimoji="1" lang="zh-CN" altLang="en-US" sz="1900" dirty="0"/>
              <a:t>烂泥坳</a:t>
            </a:r>
            <a:endParaRPr kumimoji="1" lang="en-US" altLang="zh-CN" sz="1900" dirty="0"/>
          </a:p>
          <a:p>
            <a:pPr>
              <a:lnSpc>
                <a:spcPct val="150000"/>
              </a:lnSpc>
            </a:pPr>
            <a:r>
              <a:rPr kumimoji="1" lang="zh-CN" altLang="en-US" sz="1900" dirty="0">
                <a:solidFill>
                  <a:schemeClr val="accent5">
                    <a:lumMod val="75000"/>
                  </a:schemeClr>
                </a:solidFill>
              </a:rPr>
              <a:t>可用的调度方案数据</a:t>
            </a:r>
            <a:r>
              <a:rPr kumimoji="1" lang="zh-CN" altLang="en-US" sz="1900" dirty="0"/>
              <a:t>：</a:t>
            </a:r>
            <a:endParaRPr kumimoji="1" lang="en-US" altLang="zh-CN" sz="1900" dirty="0"/>
          </a:p>
          <a:p>
            <a:pPr lvl="1">
              <a:lnSpc>
                <a:spcPct val="150000"/>
              </a:lnSpc>
            </a:pPr>
            <a:r>
              <a:rPr kumimoji="1" lang="zh-CN" altLang="en-US" sz="2000" u="sng" dirty="0"/>
              <a:t>响洪甸</a:t>
            </a:r>
            <a:r>
              <a:rPr kumimoji="1" lang="zh-CN" altLang="en-US" sz="2000" dirty="0"/>
              <a:t>水库</a:t>
            </a:r>
            <a:r>
              <a:rPr kumimoji="1" lang="en-US" altLang="zh-CN" sz="2000" dirty="0"/>
              <a:t>2020</a:t>
            </a:r>
            <a:r>
              <a:rPr kumimoji="1" lang="zh-CN" altLang="en-US" sz="2000" dirty="0"/>
              <a:t>年度防洪调度方案</a:t>
            </a:r>
            <a:endParaRPr kumimoji="1" lang="en-US" altLang="zh-CN" sz="2000" dirty="0"/>
          </a:p>
          <a:p>
            <a:pPr lvl="1">
              <a:lnSpc>
                <a:spcPct val="150000"/>
              </a:lnSpc>
            </a:pPr>
            <a:r>
              <a:rPr kumimoji="1" lang="zh-CN" altLang="en-US" sz="2000" u="sng" dirty="0"/>
              <a:t>佛子岭</a:t>
            </a:r>
            <a:r>
              <a:rPr kumimoji="1" lang="zh-CN" altLang="en-US" sz="2000" dirty="0"/>
              <a:t>洪水预案</a:t>
            </a:r>
            <a:endParaRPr kumimoji="1" lang="en-US" altLang="zh-CN" sz="2000" dirty="0"/>
          </a:p>
          <a:p>
            <a:pPr lvl="1">
              <a:lnSpc>
                <a:spcPct val="150000"/>
              </a:lnSpc>
            </a:pPr>
            <a:r>
              <a:rPr kumimoji="1" lang="zh-CN" altLang="en-US" sz="2000" u="sng" dirty="0"/>
              <a:t>白莲崖</a:t>
            </a:r>
            <a:r>
              <a:rPr kumimoji="1" lang="zh-CN" altLang="en-US" sz="2000" dirty="0"/>
              <a:t>水库调度规程</a:t>
            </a:r>
            <a:endParaRPr kumimoji="1" lang="en-US" altLang="zh-CN" sz="2000" dirty="0"/>
          </a:p>
          <a:p>
            <a:pPr lvl="1">
              <a:lnSpc>
                <a:spcPct val="150000"/>
              </a:lnSpc>
            </a:pPr>
            <a:r>
              <a:rPr kumimoji="1" lang="zh-CN" altLang="en-US" sz="2000" u="sng" dirty="0"/>
              <a:t>磨子潭</a:t>
            </a:r>
            <a:r>
              <a:rPr kumimoji="1" lang="zh-CN" altLang="en-US" sz="2000" dirty="0"/>
              <a:t>水库调度规程</a:t>
            </a:r>
          </a:p>
          <a:p>
            <a:pPr>
              <a:lnSpc>
                <a:spcPct val="150000"/>
              </a:lnSpc>
            </a:pPr>
            <a:endParaRPr kumimoji="1" lang="zh-CN" altLang="en-US" sz="1600" dirty="0"/>
          </a:p>
          <a:p>
            <a:endParaRPr kumimoji="1"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764598-0036-A031-FA6B-0EA3A95F2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25" t="16848" r="30756" b="7935"/>
          <a:stretch/>
        </p:blipFill>
        <p:spPr>
          <a:xfrm>
            <a:off x="6662284" y="3563937"/>
            <a:ext cx="3723327" cy="273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3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日程表&#10;&#10;描述已自动生成">
            <a:extLst>
              <a:ext uri="{FF2B5EF4-FFF2-40B4-BE49-F238E27FC236}">
                <a16:creationId xmlns:a16="http://schemas.microsoft.com/office/drawing/2014/main" id="{DCD2E397-1700-A9B1-2416-59CAE112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5" y="1174742"/>
            <a:ext cx="11823600" cy="4761109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207657DA-D5F3-7F1B-B834-0EF3B57323A9}"/>
              </a:ext>
            </a:extLst>
          </p:cNvPr>
          <p:cNvSpPr/>
          <p:nvPr/>
        </p:nvSpPr>
        <p:spPr>
          <a:xfrm>
            <a:off x="273050" y="3346450"/>
            <a:ext cx="1038225" cy="10382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2AF44D1-B3FB-BACD-006D-366F5AFFA11A}"/>
              </a:ext>
            </a:extLst>
          </p:cNvPr>
          <p:cNvCxnSpPr>
            <a:cxnSpLocks/>
          </p:cNvCxnSpPr>
          <p:nvPr/>
        </p:nvCxnSpPr>
        <p:spPr>
          <a:xfrm flipV="1">
            <a:off x="784860" y="4503420"/>
            <a:ext cx="0" cy="1043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236848D-21EF-FED4-B1C3-A58FF06BD076}"/>
              </a:ext>
            </a:extLst>
          </p:cNvPr>
          <p:cNvSpPr txBox="1"/>
          <p:nvPr/>
        </p:nvSpPr>
        <p:spPr>
          <a:xfrm>
            <a:off x="346278" y="56258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横排头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E7A0EED3-BD0A-B64B-492C-F7416ACD5942}"/>
              </a:ext>
            </a:extLst>
          </p:cNvPr>
          <p:cNvSpPr/>
          <p:nvPr/>
        </p:nvSpPr>
        <p:spPr>
          <a:xfrm>
            <a:off x="1970915" y="4441371"/>
            <a:ext cx="2703709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F58CEC75-320F-0B5F-01EF-59886A975203}"/>
              </a:ext>
            </a:extLst>
          </p:cNvPr>
          <p:cNvCxnSpPr>
            <a:cxnSpLocks/>
          </p:cNvCxnSpPr>
          <p:nvPr/>
        </p:nvCxnSpPr>
        <p:spPr>
          <a:xfrm flipV="1">
            <a:off x="2263686" y="4951284"/>
            <a:ext cx="0" cy="596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5B2A788-F8DC-0D3A-1241-2FF9313A5A25}"/>
              </a:ext>
            </a:extLst>
          </p:cNvPr>
          <p:cNvSpPr txBox="1"/>
          <p:nvPr/>
        </p:nvSpPr>
        <p:spPr>
          <a:xfrm>
            <a:off x="1825104" y="56119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响洪甸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E2A8C1FF-F16C-1F3A-B190-6E96BEA5D7C2}"/>
              </a:ext>
            </a:extLst>
          </p:cNvPr>
          <p:cNvSpPr/>
          <p:nvPr/>
        </p:nvSpPr>
        <p:spPr>
          <a:xfrm>
            <a:off x="4176050" y="3216674"/>
            <a:ext cx="1100411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767E42F-4FDE-82CE-64A4-782E6F752F62}"/>
              </a:ext>
            </a:extLst>
          </p:cNvPr>
          <p:cNvCxnSpPr>
            <a:cxnSpLocks/>
          </p:cNvCxnSpPr>
          <p:nvPr/>
        </p:nvCxnSpPr>
        <p:spPr>
          <a:xfrm>
            <a:off x="4730077" y="2448042"/>
            <a:ext cx="0" cy="687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29EF676-F1D0-DDD7-AA2B-86CE0BEC6D37}"/>
              </a:ext>
            </a:extLst>
          </p:cNvPr>
          <p:cNvSpPr txBox="1"/>
          <p:nvPr/>
        </p:nvSpPr>
        <p:spPr>
          <a:xfrm>
            <a:off x="4287673" y="20327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佛子岭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E11EA13-036D-3362-951E-D784B502B6BD}"/>
              </a:ext>
            </a:extLst>
          </p:cNvPr>
          <p:cNvSpPr/>
          <p:nvPr/>
        </p:nvSpPr>
        <p:spPr>
          <a:xfrm>
            <a:off x="5401798" y="2432802"/>
            <a:ext cx="746478" cy="7464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E20D847-7D97-A032-91BC-8080B6ECFD3A}"/>
              </a:ext>
            </a:extLst>
          </p:cNvPr>
          <p:cNvCxnSpPr>
            <a:cxnSpLocks/>
          </p:cNvCxnSpPr>
          <p:nvPr/>
        </p:nvCxnSpPr>
        <p:spPr>
          <a:xfrm>
            <a:off x="5772938" y="1648719"/>
            <a:ext cx="0" cy="687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B8F9CB5-2EFC-A41C-BB04-AA1A4580014D}"/>
              </a:ext>
            </a:extLst>
          </p:cNvPr>
          <p:cNvSpPr txBox="1"/>
          <p:nvPr/>
        </p:nvSpPr>
        <p:spPr>
          <a:xfrm>
            <a:off x="5334356" y="12497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白莲崖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555A9188-E17C-9F2A-E392-852FAAC44837}"/>
              </a:ext>
            </a:extLst>
          </p:cNvPr>
          <p:cNvSpPr/>
          <p:nvPr/>
        </p:nvSpPr>
        <p:spPr>
          <a:xfrm>
            <a:off x="5401798" y="3346450"/>
            <a:ext cx="746478" cy="3322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0162D24B-7D0C-90D5-1BBE-4CC35F440C85}"/>
              </a:ext>
            </a:extLst>
          </p:cNvPr>
          <p:cNvCxnSpPr>
            <a:cxnSpLocks/>
          </p:cNvCxnSpPr>
          <p:nvPr/>
        </p:nvCxnSpPr>
        <p:spPr>
          <a:xfrm flipH="1">
            <a:off x="6211519" y="3095304"/>
            <a:ext cx="1052012" cy="349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EDBA3B0-A47C-9077-EB51-B67FAA10C5AC}"/>
              </a:ext>
            </a:extLst>
          </p:cNvPr>
          <p:cNvSpPr txBox="1"/>
          <p:nvPr/>
        </p:nvSpPr>
        <p:spPr>
          <a:xfrm>
            <a:off x="7316164" y="28473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磨子潭</a:t>
            </a:r>
          </a:p>
        </p:txBody>
      </p:sp>
    </p:spTree>
    <p:extLst>
      <p:ext uri="{BB962C8B-B14F-4D97-AF65-F5344CB8AC3E}">
        <p14:creationId xmlns:p14="http://schemas.microsoft.com/office/powerpoint/2010/main" val="64107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78C63-FB35-B541-2547-EB3AB7C5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淠河流域（监测和预报数据）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68357-38B6-0D80-724B-B6CA2E741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网格降雨数据 ：</a:t>
            </a:r>
            <a:r>
              <a:rPr kumimoji="1" lang="en-US" altLang="zh-CN" sz="2000" dirty="0"/>
              <a:t>2020/06/01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2020/09/01</a:t>
            </a:r>
            <a:r>
              <a:rPr kumimoji="1" lang="zh-CN" altLang="en-US" sz="2000" dirty="0"/>
              <a:t> ；小时监测，共</a:t>
            </a:r>
            <a:r>
              <a:rPr kumimoji="1" lang="en-US" altLang="zh-CN" sz="2000" dirty="0"/>
              <a:t>2208</a:t>
            </a:r>
            <a:r>
              <a:rPr kumimoji="1" lang="zh-CN" altLang="en-US" sz="2000" dirty="0"/>
              <a:t> 小时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endParaRPr kumimoji="1" lang="en-US" altLang="zh-CN" sz="2000" dirty="0"/>
          </a:p>
          <a:p>
            <a:pPr>
              <a:lnSpc>
                <a:spcPct val="150000"/>
              </a:lnSpc>
            </a:pPr>
            <a:endParaRPr kumimoji="1" lang="en-US" altLang="zh-CN" sz="2000" dirty="0"/>
          </a:p>
          <a:p>
            <a:pPr>
              <a:lnSpc>
                <a:spcPct val="150000"/>
              </a:lnSpc>
            </a:pPr>
            <a:endParaRPr kumimoji="1" lang="en-US" altLang="zh-CN" sz="2000" dirty="0"/>
          </a:p>
          <a:p>
            <a:pPr>
              <a:lnSpc>
                <a:spcPct val="150000"/>
              </a:lnSpc>
            </a:pP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预报数据：横排头流域、响洪甸流域、磨子潭流域、佛子岭流域、白莲崖流域</a:t>
            </a:r>
            <a:endParaRPr kumimoji="1" lang="en-US" altLang="zh-CN" sz="2000" dirty="0"/>
          </a:p>
          <a:p>
            <a:pPr lvl="1">
              <a:lnSpc>
                <a:spcPct val="150000"/>
              </a:lnSpc>
            </a:pPr>
            <a:r>
              <a:rPr kumimoji="1" lang="en-US" altLang="zh-CN" sz="1200" dirty="0"/>
              <a:t>2020/05/30</a:t>
            </a:r>
            <a:r>
              <a:rPr kumimoji="1" lang="zh-CN" altLang="en-US" sz="1200" dirty="0"/>
              <a:t>  </a:t>
            </a:r>
            <a:r>
              <a:rPr kumimoji="1" lang="en-US" altLang="zh-CN" sz="1200" dirty="0"/>
              <a:t>-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2020/08/17</a:t>
            </a:r>
            <a:r>
              <a:rPr kumimoji="1" lang="zh-CN" altLang="en-US" sz="1200" dirty="0"/>
              <a:t> （小时，网格预报值），各共</a:t>
            </a:r>
            <a:r>
              <a:rPr kumimoji="1" lang="en-US" altLang="zh-CN" sz="1200" dirty="0"/>
              <a:t>1901</a:t>
            </a:r>
            <a:r>
              <a:rPr kumimoji="1" lang="zh-CN" altLang="en-US" sz="1200" dirty="0"/>
              <a:t>小时</a:t>
            </a:r>
            <a:endParaRPr kumimoji="1" lang="en-US" altLang="zh-CN" sz="1200" dirty="0"/>
          </a:p>
          <a:p>
            <a:pPr lvl="1">
              <a:lnSpc>
                <a:spcPct val="150000"/>
              </a:lnSpc>
            </a:pPr>
            <a:r>
              <a:rPr kumimoji="1" lang="en-US" altLang="zh-CN" sz="1200" dirty="0"/>
              <a:t>2016/06/01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-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2016/07/27</a:t>
            </a:r>
            <a:r>
              <a:rPr kumimoji="1" lang="zh-CN" altLang="en-US" sz="1200" dirty="0"/>
              <a:t> （小时，网格预报值），各共</a:t>
            </a:r>
            <a:r>
              <a:rPr kumimoji="1" lang="en-US" altLang="zh-CN" sz="1200" dirty="0"/>
              <a:t>1339</a:t>
            </a:r>
            <a:r>
              <a:rPr kumimoji="1" lang="zh-CN" altLang="en-US" sz="1200" dirty="0"/>
              <a:t>小时</a:t>
            </a:r>
            <a:endParaRPr kumimoji="1" lang="en-US" altLang="zh-CN" sz="1200" dirty="0"/>
          </a:p>
          <a:p>
            <a:pPr lvl="1">
              <a:lnSpc>
                <a:spcPct val="150000"/>
              </a:lnSpc>
            </a:pPr>
            <a:endParaRPr kumimoji="1" lang="en-US" altLang="zh-CN" sz="1600" dirty="0"/>
          </a:p>
          <a:p>
            <a:pPr>
              <a:lnSpc>
                <a:spcPct val="150000"/>
              </a:lnSpc>
            </a:pPr>
            <a:endParaRPr kumimoji="1" lang="en-US" altLang="zh-CN" sz="2000" dirty="0"/>
          </a:p>
          <a:p>
            <a:pPr>
              <a:lnSpc>
                <a:spcPct val="150000"/>
              </a:lnSpc>
            </a:pPr>
            <a:endParaRPr kumimoji="1" lang="zh-CN" altLang="en-US" sz="2000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64659F-C63C-5EB7-F5BC-AD2AB48C8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17" y="2439297"/>
            <a:ext cx="5015070" cy="240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7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C6E47-66A9-C8E4-736D-318D6765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椒江流域（基础和业务数据）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A9D36-33D1-9BC2-AD4D-EC54BE3B5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kumimoji="1" lang="zh-CN" altLang="en-US" sz="1900" dirty="0">
                <a:solidFill>
                  <a:schemeClr val="accent5">
                    <a:lumMod val="75000"/>
                  </a:schemeClr>
                </a:solidFill>
              </a:rPr>
              <a:t>流域拓扑关系表：</a:t>
            </a:r>
            <a:r>
              <a:rPr kumimoji="1" lang="zh-CN" altLang="en-US" sz="1900" dirty="0"/>
              <a:t>流域、重点水库和水库测站、重要断面及关联测站、五大平原雨量站点、行政区划</a:t>
            </a:r>
            <a:endParaRPr kumimoji="1" lang="en-US" altLang="zh-CN" sz="1900" dirty="0"/>
          </a:p>
          <a:p>
            <a:pPr>
              <a:lnSpc>
                <a:spcPct val="125000"/>
              </a:lnSpc>
            </a:pPr>
            <a:r>
              <a:rPr kumimoji="1" lang="zh-CN" altLang="en-US" sz="1900" dirty="0">
                <a:solidFill>
                  <a:schemeClr val="accent5">
                    <a:lumMod val="75000"/>
                  </a:schemeClr>
                </a:solidFill>
              </a:rPr>
              <a:t>现有的调度方案数据</a:t>
            </a:r>
            <a:r>
              <a:rPr kumimoji="1" lang="zh-CN" altLang="en-US" sz="1900" dirty="0"/>
              <a:t>：</a:t>
            </a:r>
            <a:endParaRPr kumimoji="1" lang="en-US" altLang="zh-CN" sz="1900" dirty="0"/>
          </a:p>
          <a:p>
            <a:pPr lvl="1">
              <a:lnSpc>
                <a:spcPct val="125000"/>
              </a:lnSpc>
            </a:pPr>
            <a:r>
              <a:rPr kumimoji="1" lang="zh-CN" altLang="en-US" sz="1500" dirty="0">
                <a:solidFill>
                  <a:srgbClr val="FF0000"/>
                </a:solidFill>
              </a:rPr>
              <a:t>水库控运计划</a:t>
            </a:r>
            <a:r>
              <a:rPr kumimoji="1" lang="zh-CN" altLang="en-US" sz="1500" dirty="0"/>
              <a:t>：三门县佃石水库、临海市溪口、童燎水库、金清新闸等水闸、天台县龙溪、黄龙、桐柏抽水蓄能电站水库、温岭市湖漫、太湖水库、仙居县盂溪、里林、仙居抽水蓄能电站、秀岭、佛岭水库</a:t>
            </a:r>
          </a:p>
          <a:p>
            <a:pPr lvl="1">
              <a:lnSpc>
                <a:spcPct val="125000"/>
              </a:lnSpc>
            </a:pPr>
            <a:r>
              <a:rPr kumimoji="1" lang="zh-CN" altLang="en-US" sz="1500" dirty="0">
                <a:solidFill>
                  <a:srgbClr val="FF0000"/>
                </a:solidFill>
              </a:rPr>
              <a:t>椒（灵）江流域洪水预报预警规则</a:t>
            </a:r>
            <a:endParaRPr kumimoji="1" lang="en-US" altLang="zh-CN" sz="1500" dirty="0">
              <a:solidFill>
                <a:srgbClr val="FF0000"/>
              </a:solidFill>
            </a:endParaRPr>
          </a:p>
          <a:p>
            <a:pPr lvl="1">
              <a:lnSpc>
                <a:spcPct val="125000"/>
              </a:lnSpc>
            </a:pPr>
            <a:r>
              <a:rPr kumimoji="1" lang="zh-CN" altLang="en-US" sz="1500" dirty="0"/>
              <a:t>山洪灾害防御预案：台州市黄岩区、临海市、温岭市、三门县、天台县、仙居县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14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BF2DE-EA0F-AF29-A6AD-77957F9A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2159314-C40B-7696-BF10-EFBE7FE47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923" y="1825625"/>
            <a:ext cx="8726154" cy="4351338"/>
          </a:xfrm>
        </p:spPr>
      </p:pic>
    </p:spTree>
    <p:extLst>
      <p:ext uri="{BB962C8B-B14F-4D97-AF65-F5344CB8AC3E}">
        <p14:creationId xmlns:p14="http://schemas.microsoft.com/office/powerpoint/2010/main" val="425832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845</Words>
  <Application>Microsoft Macintosh PowerPoint</Application>
  <PresentationFormat>宽屏</PresentationFormat>
  <Paragraphs>81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大模型智能应用实验 数据情况调研</vt:lpstr>
      <vt:lpstr>已掌握数据清单</vt:lpstr>
      <vt:lpstr>屯溪流域（基础和业务数据）</vt:lpstr>
      <vt:lpstr>屯溪流域（监测数据）</vt:lpstr>
      <vt:lpstr>淠河流域（基础和业务数据）</vt:lpstr>
      <vt:lpstr>PowerPoint 演示文稿</vt:lpstr>
      <vt:lpstr>淠河流域（监测和预报数据）</vt:lpstr>
      <vt:lpstr>椒江流域（基础和业务数据）</vt:lpstr>
      <vt:lpstr>PowerPoint 演示文稿</vt:lpstr>
      <vt:lpstr>湟水河流域（基础和业务数据）</vt:lpstr>
      <vt:lpstr>湟水河流域（监测数据）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大模型智能应用实验 数据情况调研</dc:title>
  <dc:creator>佳民 陆</dc:creator>
  <cp:lastModifiedBy>佳民 陆</cp:lastModifiedBy>
  <cp:revision>103</cp:revision>
  <dcterms:created xsi:type="dcterms:W3CDTF">2023-08-13T05:31:45Z</dcterms:created>
  <dcterms:modified xsi:type="dcterms:W3CDTF">2023-08-14T02:56:18Z</dcterms:modified>
</cp:coreProperties>
</file>