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hon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Sheet1!$A$2:$A$51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xVal>
          <c:yVal>
            <c:numRef>
              <c:f>Sheet1!$B$2:$B$51</c:f>
              <c:numCache>
                <c:formatCode>General</c:formatCode>
                <c:ptCount val="50"/>
                <c:pt idx="0">
                  <c:v>378.81954545454499</c:v>
                </c:pt>
                <c:pt idx="1">
                  <c:v>371.22454545454502</c:v>
                </c:pt>
                <c:pt idx="2">
                  <c:v>426.67409090909098</c:v>
                </c:pt>
                <c:pt idx="3">
                  <c:v>453.07045454545499</c:v>
                </c:pt>
                <c:pt idx="4">
                  <c:v>479.47454545454599</c:v>
                </c:pt>
                <c:pt idx="5">
                  <c:v>487.86454545454501</c:v>
                </c:pt>
                <c:pt idx="6">
                  <c:v>455.43363636363603</c:v>
                </c:pt>
                <c:pt idx="7">
                  <c:v>438.37090909090898</c:v>
                </c:pt>
                <c:pt idx="8">
                  <c:v>423.57</c:v>
                </c:pt>
                <c:pt idx="9">
                  <c:v>449.64136363636402</c:v>
                </c:pt>
                <c:pt idx="10">
                  <c:v>465.25909090909101</c:v>
                </c:pt>
                <c:pt idx="11">
                  <c:v>456.14818181818202</c:v>
                </c:pt>
                <c:pt idx="12">
                  <c:v>453.03</c:v>
                </c:pt>
                <c:pt idx="13">
                  <c:v>434.06090909090898</c:v>
                </c:pt>
                <c:pt idx="14">
                  <c:v>428.65454545454497</c:v>
                </c:pt>
                <c:pt idx="15">
                  <c:v>403.45545454545402</c:v>
                </c:pt>
                <c:pt idx="16">
                  <c:v>423.23590909090899</c:v>
                </c:pt>
                <c:pt idx="17">
                  <c:v>378.37136363636301</c:v>
                </c:pt>
                <c:pt idx="18">
                  <c:v>389.64363636363601</c:v>
                </c:pt>
                <c:pt idx="19">
                  <c:v>387.44863636363601</c:v>
                </c:pt>
                <c:pt idx="20">
                  <c:v>374.20227272727197</c:v>
                </c:pt>
                <c:pt idx="21">
                  <c:v>385.02272727272702</c:v>
                </c:pt>
                <c:pt idx="22">
                  <c:v>405.72954545454502</c:v>
                </c:pt>
                <c:pt idx="23">
                  <c:v>443.66909090909098</c:v>
                </c:pt>
                <c:pt idx="24">
                  <c:v>425.73409090909098</c:v>
                </c:pt>
                <c:pt idx="25">
                  <c:v>418.04681818181803</c:v>
                </c:pt>
                <c:pt idx="26">
                  <c:v>423.071363636363</c:v>
                </c:pt>
                <c:pt idx="27">
                  <c:v>391.427727272727</c:v>
                </c:pt>
                <c:pt idx="28">
                  <c:v>412.71</c:v>
                </c:pt>
                <c:pt idx="29">
                  <c:v>403.77318181818202</c:v>
                </c:pt>
                <c:pt idx="30">
                  <c:v>468.028636363636</c:v>
                </c:pt>
                <c:pt idx="31">
                  <c:v>490.685454545455</c:v>
                </c:pt>
                <c:pt idx="32">
                  <c:v>442.87863636363602</c:v>
                </c:pt>
                <c:pt idx="33">
                  <c:v>440.28727272727201</c:v>
                </c:pt>
                <c:pt idx="34">
                  <c:v>442.40090909090901</c:v>
                </c:pt>
                <c:pt idx="35">
                  <c:v>462.14136363636402</c:v>
                </c:pt>
                <c:pt idx="36">
                  <c:v>463.18772727272699</c:v>
                </c:pt>
                <c:pt idx="37">
                  <c:v>496.18681818181801</c:v>
                </c:pt>
                <c:pt idx="38">
                  <c:v>446.02454545454498</c:v>
                </c:pt>
                <c:pt idx="39">
                  <c:v>457.951363636363</c:v>
                </c:pt>
                <c:pt idx="40">
                  <c:v>488.96863636363599</c:v>
                </c:pt>
                <c:pt idx="41">
                  <c:v>495.31227272727301</c:v>
                </c:pt>
                <c:pt idx="42">
                  <c:v>485.96499999999901</c:v>
                </c:pt>
                <c:pt idx="43">
                  <c:v>486.36681818181802</c:v>
                </c:pt>
                <c:pt idx="44">
                  <c:v>473.76454545454499</c:v>
                </c:pt>
                <c:pt idx="45">
                  <c:v>492.63045454545397</c:v>
                </c:pt>
                <c:pt idx="46">
                  <c:v>490.26272727272698</c:v>
                </c:pt>
                <c:pt idx="47">
                  <c:v>514.48590909090899</c:v>
                </c:pt>
                <c:pt idx="48">
                  <c:v>518.00227272727204</c:v>
                </c:pt>
                <c:pt idx="49">
                  <c:v>560.35500000000104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22B-4D8F-9E10-EFBCEDEBB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3336655"/>
        <c:axId val="1183337071"/>
      </c:scatterChart>
      <c:valAx>
        <c:axId val="1183336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337071"/>
        <c:crosses val="autoZero"/>
        <c:crossBetween val="midCat"/>
      </c:valAx>
      <c:valAx>
        <c:axId val="1183337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33366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1750-D83A-3E49-5762-9B37D6A9F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442C5-07E8-04E7-F8BF-8C631E318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17C8-146B-15F2-9721-07CF064E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6ED21-40C6-421E-C32D-1A5BB029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DEAE-0BF3-1B50-CF05-D3797166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5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B559-8635-965E-E910-B6A238FA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9BEA1-3064-3144-5EC4-31C9E6D6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DCF9C-BE1C-9D9D-4D8C-A965635C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3A1E6-D96B-7E3A-94AC-F345D6E0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19C40-3F77-F842-C971-1CF1B34F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1F11E-B5C4-BCC6-97EF-CF963BC85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ED1DB-6B29-957A-976B-24A19C3B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0915-F683-0B44-31BA-3BDADBBA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EABB9-7DB3-F0E8-D6D3-C27FA087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D65A-41D7-699E-3FB7-629478FD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5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044F-FC69-761C-6C80-67E9A28C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8C9C-5A4D-CFB6-124C-F82B5672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BE187-AA64-08F5-8754-F5538683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5263-84A9-1EBA-CDAD-3554B494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A83F-D798-260A-7508-7F961CD0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6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CAC3-591B-7C46-5FDC-30854807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1ACA7-6508-E2D5-2A2E-1C012BAF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F105-2631-32F4-891A-FCC6AC2B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6CBF-8925-5213-4BD9-8DCD8199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302B6-12E0-BF60-EC37-A5D3F792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5331-AC9E-8925-2605-092E2631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D2294-0AFC-0249-FE11-AE3EF53C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C78CE-40C9-97DA-9E5A-32B9BC9E2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738D8-F5FA-D718-3AFA-E452365E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9BE57-FA7E-B199-A292-ACB6D799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0BDCE-2D23-87FC-3020-2F824402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4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230D-4599-4D49-DFCE-89D7980C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ACF3-977B-D54E-15AD-28F221793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51340-D059-7DC3-1020-931686B2E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9841B-0856-4A80-55C8-616B10F8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CC910-CC6A-DB87-5E6D-3F7E2968D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6F0C4-5D7A-0952-CB54-62E09F0B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DD659-2255-56E0-75C3-B4452AB4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2B78B-86DB-7436-A69A-FFC0DDAE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A509-5D61-01DB-E686-5D02012F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5F5DB-308E-5350-C4C3-93ED3707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F9BF8-17D2-09AF-1D43-D569329E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8F6D-D539-E47A-8F46-B0CDC0BE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5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AF015-72C7-B447-ACC5-AF52BF66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7189E-9267-EBAA-B738-6471AB95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8348A-AB43-538E-7E62-594748B3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7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86DE-F9DF-4E49-BC91-3D2634A5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1AB9-4102-DF60-35EE-90473F3D1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19C5C-EC1C-D1A8-AEEF-FB3B103EE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27214-2BAF-651B-8422-A8FF8ADB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DD29A-64A1-95BA-8652-58FF38AE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62ED-70DE-C38A-ECFE-68EB71EF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5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6778-753E-99A5-0914-6DBF8A71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F6614-8B25-83BD-FB6A-CD5591516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300ED-F050-0D7C-3978-73973EE15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C945-28C7-9DCB-93BA-01C7EB05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A453F-EBC7-AA16-C039-56CFCC26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E50C0-0745-19B6-DCE3-E9F5B194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1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A5688-7878-AFEE-1396-280B4C36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50886-DBC4-F06B-EF64-93949BFB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37C41-6417-6A23-8818-06D6F2C5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B2F1-F22C-4370-BEDA-A4E5A458B06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FF86-1A36-7E08-5F62-3B77EB4EB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8E86-8EC6-B6BF-4A82-144DD0D13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5434-A4C2-4BAA-9D3B-B08D9E354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3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4D01-5B0C-8F0E-9499-192BC2784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 algorithm in repeating prisoner dilemma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A6977-3657-1460-E2C8-A294C35D5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Wenhao</a:t>
            </a:r>
          </a:p>
        </p:txBody>
      </p:sp>
    </p:spTree>
    <p:extLst>
      <p:ext uri="{BB962C8B-B14F-4D97-AF65-F5344CB8AC3E}">
        <p14:creationId xmlns:p14="http://schemas.microsoft.com/office/powerpoint/2010/main" val="436057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3722-933B-64CB-BEE3-9A7E6BF3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9DC9-654B-E72B-0FE5-4CE6C199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score not improving: likely due to limited number of variables in the genetic algorithm and the limited number of strategies </a:t>
            </a:r>
            <a:r>
              <a:rPr lang="en-US" dirty="0" err="1"/>
              <a:t>envolved</a:t>
            </a:r>
            <a:endParaRPr lang="en-US" dirty="0"/>
          </a:p>
          <a:p>
            <a:r>
              <a:rPr lang="en-US" dirty="0"/>
              <a:t>Average score improving: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A68C88-F79E-7DD4-DE1A-3C2BC5DA30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381233"/>
              </p:ext>
            </p:extLst>
          </p:nvPr>
        </p:nvGraphicFramePr>
        <p:xfrm>
          <a:off x="5764442" y="274145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63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6584-198D-7C00-0CBF-2808A9BC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F279-11AF-C8EA-CCAD-703AF2FF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of background knowledge is relatively high</a:t>
            </a:r>
          </a:p>
          <a:p>
            <a:r>
              <a:rPr lang="en-US" dirty="0"/>
              <a:t>Which means that the strategy more likely to corporate</a:t>
            </a:r>
          </a:p>
          <a:p>
            <a:r>
              <a:rPr lang="en-US" dirty="0"/>
              <a:t>Random variables always weigh less than background knowledge</a:t>
            </a:r>
          </a:p>
          <a:p>
            <a:r>
              <a:rPr lang="en-US" dirty="0"/>
              <a:t>No significant trend was found in the variable for the opponent’s previous moves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D2F22E-C6AF-ED55-17E5-41AE751E9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73829"/>
              </p:ext>
            </p:extLst>
          </p:nvPr>
        </p:nvGraphicFramePr>
        <p:xfrm>
          <a:off x="9597711" y="3914775"/>
          <a:ext cx="1219200" cy="257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9198919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796354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19557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41620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08959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727457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902775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612913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06111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55094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42377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95264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36764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8618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19820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3670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155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6B42-AAF8-C518-FA1B-0CB8CF32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equation for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7CBF-7CB9-795E-42FC-78B824B1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is solely based on three things: background knowledge + opponent’s previous moves + random event</a:t>
            </a:r>
          </a:p>
          <a:p>
            <a:r>
              <a:rPr lang="en-US" dirty="0"/>
              <a:t>These three things are independent of each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4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E5F8-7149-FE19-6B38-936BF71F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Axelrod’s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FEDA-1BA5-6E9D-99E5-5130D9B5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11 preset strategies were defined</a:t>
            </a:r>
          </a:p>
          <a:p>
            <a:r>
              <a:rPr lang="en-US" dirty="0"/>
              <a:t>Competition is a fixed set of 200 rounds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8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1A71-A37F-A950-4977-6C1C3281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Limitations: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4596-0D66-5B51-0A11-2259A47B8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Duplication and Deletion</a:t>
            </a:r>
          </a:p>
        </p:txBody>
      </p:sp>
    </p:spTree>
    <p:extLst>
      <p:ext uri="{BB962C8B-B14F-4D97-AF65-F5344CB8AC3E}">
        <p14:creationId xmlns:p14="http://schemas.microsoft.com/office/powerpoint/2010/main" val="83281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99CF-2D19-EB79-CA5D-D2A17B9CD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Axelrod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8F45-257E-6819-5BB2-C816048D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Repeating prisoner dilemma: corporation is preferred</a:t>
            </a:r>
          </a:p>
          <a:p>
            <a:r>
              <a:rPr lang="en-US" dirty="0"/>
              <a:t>3 points for both corporate, 0 for corporate being betrayed, 5 points for betray vs. corporate, 1 point for both betray</a:t>
            </a:r>
          </a:p>
          <a:p>
            <a:r>
              <a:rPr lang="en-US" dirty="0"/>
              <a:t>Winning strategy: ‘tit for tat’</a:t>
            </a:r>
          </a:p>
          <a:p>
            <a:r>
              <a:rPr lang="en-US" dirty="0"/>
              <a:t>Simple strategy behaved better</a:t>
            </a:r>
          </a:p>
          <a:p>
            <a:r>
              <a:rPr lang="en-US" dirty="0"/>
              <a:t>Reference: Axelrod, R. (1980). Effective Choice in the Prisoner’s Dilemma. Journal of Conflict Resolution, 24(1), 3–25.</a:t>
            </a:r>
          </a:p>
        </p:txBody>
      </p:sp>
    </p:spTree>
    <p:extLst>
      <p:ext uri="{BB962C8B-B14F-4D97-AF65-F5344CB8AC3E}">
        <p14:creationId xmlns:p14="http://schemas.microsoft.com/office/powerpoint/2010/main" val="388016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015B-565E-6914-34F4-045AD795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John Holland genetic 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F7A7-D7DE-28FC-ECB5-18D7A114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 that simulates evolution</a:t>
            </a:r>
          </a:p>
          <a:p>
            <a:r>
              <a:rPr lang="en-US" dirty="0"/>
              <a:t>Alternative approach to artificial intelligence</a:t>
            </a:r>
          </a:p>
          <a:p>
            <a:r>
              <a:rPr lang="en-US" dirty="0"/>
              <a:t>Mutation and independent assortment</a:t>
            </a:r>
          </a:p>
          <a:p>
            <a:r>
              <a:rPr lang="en-US" dirty="0"/>
              <a:t>Reference: Adaptation in Natural and Artificial Systems (1975, MIT Press)</a:t>
            </a:r>
          </a:p>
        </p:txBody>
      </p:sp>
    </p:spTree>
    <p:extLst>
      <p:ext uri="{BB962C8B-B14F-4D97-AF65-F5344CB8AC3E}">
        <p14:creationId xmlns:p14="http://schemas.microsoft.com/office/powerpoint/2010/main" val="126993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D9079-B944-67DB-2ED0-4C687DED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4100"/>
              <a:t>Background: John Holland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6D51-A47A-67B2-B0DB-44724487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Pac-man program: an example of genetic algorithm</a:t>
            </a:r>
          </a:p>
          <a:p>
            <a:r>
              <a:rPr lang="en-US" sz="2000"/>
              <a:t>Winning strategy: complex strategy that could not be simplified</a:t>
            </a:r>
          </a:p>
          <a:p>
            <a:r>
              <a:rPr lang="en-US" sz="2000"/>
              <a:t>Reference: Adaptation in Natural and Artificial Systems (1975, MIT Press)</a:t>
            </a:r>
          </a:p>
        </p:txBody>
      </p:sp>
      <p:pic>
        <p:nvPicPr>
          <p:cNvPr id="2050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692BC024-7DED-D456-DC54-338D1A67F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055226"/>
            <a:ext cx="4747547" cy="474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1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4B08-3F65-8029-C132-619AF024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596D-2EC7-332C-FF7F-91A4895D7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contradiction between Axelrod’s experiment and John Holland’s experiment: The winning strategy is simple or complex</a:t>
            </a:r>
          </a:p>
        </p:txBody>
      </p:sp>
    </p:spTree>
    <p:extLst>
      <p:ext uri="{BB962C8B-B14F-4D97-AF65-F5344CB8AC3E}">
        <p14:creationId xmlns:p14="http://schemas.microsoft.com/office/powerpoint/2010/main" val="385743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09BB-467B-B979-36F4-9DEA5E08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88A7-E0DB-EBD7-C656-BDABFBB4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algorithm can produce a complex strategy that could behave better than ‘tit for tat’ in Axelrod Experiment.</a:t>
            </a:r>
          </a:p>
        </p:txBody>
      </p:sp>
    </p:spTree>
    <p:extLst>
      <p:ext uri="{BB962C8B-B14F-4D97-AF65-F5344CB8AC3E}">
        <p14:creationId xmlns:p14="http://schemas.microsoft.com/office/powerpoint/2010/main" val="339204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12F1-2EC8-E617-7C06-29462362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Development: equation for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FAFC-A32B-C65E-70C0-A1BD3B394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develop a genetic algorithm for Axelrod’s experiment, we need an equation that could simulate the decision-making process</a:t>
            </a:r>
          </a:p>
          <a:p>
            <a:r>
              <a:rPr lang="en-US" dirty="0"/>
              <a:t>Assumption for the equation:</a:t>
            </a:r>
          </a:p>
          <a:p>
            <a:r>
              <a:rPr lang="en-US" dirty="0"/>
              <a:t>Decision is solely based on three things: background knowledge + opponent’s previous moves + random event</a:t>
            </a:r>
          </a:p>
          <a:p>
            <a:r>
              <a:rPr lang="en-US" dirty="0"/>
              <a:t>These three things are independent of each other</a:t>
            </a:r>
          </a:p>
          <a:p>
            <a:r>
              <a:rPr lang="en-US" dirty="0">
                <a:solidFill>
                  <a:srgbClr val="FF0000"/>
                </a:solidFill>
              </a:rPr>
              <a:t>(-100,100) </a:t>
            </a:r>
            <a:r>
              <a:rPr lang="en-US" dirty="0"/>
              <a:t>+ sum(</a:t>
            </a:r>
            <a:r>
              <a:rPr lang="en-US" dirty="0">
                <a:solidFill>
                  <a:srgbClr val="FF0000"/>
                </a:solidFill>
              </a:rPr>
              <a:t>(-10,10)</a:t>
            </a:r>
            <a:r>
              <a:rPr lang="en-US" dirty="0"/>
              <a:t>a</a:t>
            </a:r>
            <a:r>
              <a:rPr lang="en-US" sz="1000" dirty="0"/>
              <a:t>n</a:t>
            </a:r>
            <a:r>
              <a:rPr lang="en-US" dirty="0"/>
              <a:t>) + </a:t>
            </a:r>
            <a:r>
              <a:rPr lang="en-US" dirty="0">
                <a:solidFill>
                  <a:srgbClr val="FF0000"/>
                </a:solidFill>
              </a:rPr>
              <a:t>(-10,10)</a:t>
            </a:r>
            <a:r>
              <a:rPr lang="en-US" dirty="0"/>
              <a:t>random(-10,10)</a:t>
            </a:r>
          </a:p>
        </p:txBody>
      </p:sp>
    </p:spTree>
    <p:extLst>
      <p:ext uri="{BB962C8B-B14F-4D97-AF65-F5344CB8AC3E}">
        <p14:creationId xmlns:p14="http://schemas.microsoft.com/office/powerpoint/2010/main" val="415097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ED0-9DDD-C1DC-7649-85C922AA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Development: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1F5D-39ED-1FC3-265B-E330D76F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Mutation: insertion, substitution, deletion</a:t>
            </a:r>
          </a:p>
          <a:p>
            <a:r>
              <a:rPr lang="en-US" dirty="0"/>
              <a:t>Mutation: duplication</a:t>
            </a:r>
          </a:p>
          <a:p>
            <a:r>
              <a:rPr lang="en-US" dirty="0"/>
              <a:t>Independent assortment</a:t>
            </a:r>
          </a:p>
        </p:txBody>
      </p:sp>
    </p:spTree>
    <p:extLst>
      <p:ext uri="{BB962C8B-B14F-4D97-AF65-F5344CB8AC3E}">
        <p14:creationId xmlns:p14="http://schemas.microsoft.com/office/powerpoint/2010/main" val="109669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4F97-D772-9CBF-5C62-812BEF98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6812-C653-FC71-BDAE-D45F35C04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score for the genetic algorithm: 709.0909090909091</a:t>
            </a:r>
          </a:p>
          <a:p>
            <a:r>
              <a:rPr lang="en-US" dirty="0"/>
              <a:t>Score of ‘tit for tat’: 492.0</a:t>
            </a:r>
          </a:p>
        </p:txBody>
      </p:sp>
    </p:spTree>
    <p:extLst>
      <p:ext uri="{BB962C8B-B14F-4D97-AF65-F5344CB8AC3E}">
        <p14:creationId xmlns:p14="http://schemas.microsoft.com/office/powerpoint/2010/main" val="366026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465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Genetic algorithm in repeating prisoner dilemma</vt:lpstr>
      <vt:lpstr>Background: Axelrod Experiment</vt:lpstr>
      <vt:lpstr>Background: John Holland genetic algorithm </vt:lpstr>
      <vt:lpstr>Background: John Holland genetic algorithm</vt:lpstr>
      <vt:lpstr>Background</vt:lpstr>
      <vt:lpstr>Hypothesis</vt:lpstr>
      <vt:lpstr>Program Development: equation for decision</vt:lpstr>
      <vt:lpstr>Program Development: genetic algorithm</vt:lpstr>
      <vt:lpstr>Result Analysis:</vt:lpstr>
      <vt:lpstr>Result analysis</vt:lpstr>
      <vt:lpstr>Result Analysis</vt:lpstr>
      <vt:lpstr>Limitation: equation for decision</vt:lpstr>
      <vt:lpstr>Limitation: Axelrod’s experiment</vt:lpstr>
      <vt:lpstr>Limitations: genetic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 in repeating prisoner dilemma</dc:title>
  <dc:creator>Li Wenhao</dc:creator>
  <cp:lastModifiedBy>Li Wenhao</cp:lastModifiedBy>
  <cp:revision>1</cp:revision>
  <dcterms:created xsi:type="dcterms:W3CDTF">2022-12-12T11:56:50Z</dcterms:created>
  <dcterms:modified xsi:type="dcterms:W3CDTF">2022-12-14T13:09:43Z</dcterms:modified>
</cp:coreProperties>
</file>