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57" r:id="rId4"/>
    <p:sldId id="266" r:id="rId5"/>
    <p:sldId id="298" r:id="rId6"/>
    <p:sldId id="299" r:id="rId7"/>
    <p:sldId id="306" r:id="rId8"/>
    <p:sldId id="300" r:id="rId9"/>
    <p:sldId id="311" r:id="rId10"/>
    <p:sldId id="307" r:id="rId11"/>
    <p:sldId id="301" r:id="rId12"/>
    <p:sldId id="303" r:id="rId13"/>
    <p:sldId id="308" r:id="rId14"/>
    <p:sldId id="302" r:id="rId15"/>
    <p:sldId id="312" r:id="rId16"/>
    <p:sldId id="309" r:id="rId17"/>
    <p:sldId id="304" r:id="rId18"/>
    <p:sldId id="310" r:id="rId19"/>
    <p:sldId id="305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7" autoAdjust="0"/>
    <p:restoredTop sz="94660"/>
  </p:normalViewPr>
  <p:slideViewPr>
    <p:cSldViewPr>
      <p:cViewPr varScale="1">
        <p:scale>
          <a:sx n="114" d="100"/>
          <a:sy n="114" d="100"/>
        </p:scale>
        <p:origin x="821" y="8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067800" cy="5143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4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0A1E-C9A0-42A8-8068-16BABC0B44C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B7BF-F67B-4E98-84B5-9C58A1A664A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1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533400" y="971550"/>
            <a:ext cx="8077200" cy="4343400"/>
          </a:xfrm>
          <a:prstGeom prst="roundRect">
            <a:avLst>
              <a:gd name="adj" fmla="val 1687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82528" y="4781550"/>
            <a:ext cx="681847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53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0A1E-C9A0-42A8-8068-16BABC0B44C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B7BF-F67B-4E98-84B5-9C58A1A6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7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E0A1E-C9A0-42A8-8068-16BABC0B44C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B7BF-F67B-4E98-84B5-9C58A1A6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6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0A1E-C9A0-42A8-8068-16BABC0B44C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B7BF-F67B-4E98-84B5-9C58A1A66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0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61" r:id="rId3"/>
    <p:sldLayoutId id="2147483657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5006" y="1696819"/>
            <a:ext cx="3593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Java 8 </a:t>
            </a:r>
            <a:r>
              <a:rPr lang="zh-CN" altLang="en-US" sz="3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应用分享</a:t>
            </a:r>
            <a:endParaRPr lang="en-US" sz="3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1026" name="Picture 2" descr="C:\Users\Nyamka\Desktop\iCONS\032-education-icons\128x128.png\scho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195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87175" y="45529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+mn-ea"/>
              </a:rPr>
              <a:t>分享促进交流</a:t>
            </a:r>
            <a:endParaRPr 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6972" y="365970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+mn-ea"/>
              </a:rPr>
              <a:t>函数式接口</a:t>
            </a:r>
            <a:endParaRPr lang="en-US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2844" y="3691519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accent1"/>
                </a:solidFill>
                <a:latin typeface="+mn-ea"/>
              </a:rPr>
              <a:t>lambda</a:t>
            </a:r>
            <a:endParaRPr lang="en-US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3238" y="37194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+mn-ea"/>
              </a:rPr>
              <a:t>方法引用</a:t>
            </a:r>
            <a:endParaRPr lang="en-US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54335" y="369623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+mn-ea"/>
              </a:rPr>
              <a:t>收集器</a:t>
            </a:r>
            <a:endParaRPr lang="en-US" sz="1400" b="1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82528" y="4400550"/>
            <a:ext cx="68184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Nyamka\Desktop\iCONS\png\folder +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39" y="3105742"/>
            <a:ext cx="550862" cy="55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yamka\Desktop\iCONS\png\home 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770" y="2989854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Nyamka\Desktop\iCONS\png\mail u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44" y="2989854"/>
            <a:ext cx="641463" cy="64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Nyamka\Desktop\iCONS\png\layout 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685" y="3118972"/>
            <a:ext cx="518622" cy="5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8">
            <a:extLst>
              <a:ext uri="{FF2B5EF4-FFF2-40B4-BE49-F238E27FC236}">
                <a16:creationId xmlns:a16="http://schemas.microsoft.com/office/drawing/2014/main" id="{1F5D5004-FF19-405E-8EA0-206AF697E37E}"/>
              </a:ext>
            </a:extLst>
          </p:cNvPr>
          <p:cNvSpPr txBox="1"/>
          <p:nvPr/>
        </p:nvSpPr>
        <p:spPr>
          <a:xfrm>
            <a:off x="1469436" y="365427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+mn-ea"/>
              </a:rPr>
              <a:t>默认方法</a:t>
            </a:r>
            <a:endParaRPr lang="en-US" sz="14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18" name="Picture 5" descr="C:\Users\Nyamka\Desktop\iCONS\png\mail up.png">
            <a:extLst>
              <a:ext uri="{FF2B5EF4-FFF2-40B4-BE49-F238E27FC236}">
                <a16:creationId xmlns:a16="http://schemas.microsoft.com/office/drawing/2014/main" id="{7AF30DB4-DDED-49CB-AB82-970A8D1E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175" y="3015141"/>
            <a:ext cx="641463" cy="64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15E224DE-87DA-46FD-B392-C1B6A8B9A72F}"/>
              </a:ext>
            </a:extLst>
          </p:cNvPr>
          <p:cNvSpPr txBox="1"/>
          <p:nvPr/>
        </p:nvSpPr>
        <p:spPr>
          <a:xfrm>
            <a:off x="6144134" y="37135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+mn-ea"/>
              </a:rPr>
              <a:t>流</a:t>
            </a:r>
            <a:endParaRPr lang="en-US" sz="1400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20" name="Picture 7" descr="C:\Users\Nyamka\Desktop\iCONS\png\layout 3.png">
            <a:extLst>
              <a:ext uri="{FF2B5EF4-FFF2-40B4-BE49-F238E27FC236}">
                <a16:creationId xmlns:a16="http://schemas.microsoft.com/office/drawing/2014/main" id="{72FD01D6-0FB7-4F75-9C51-64B1830C5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923" y="3137982"/>
            <a:ext cx="518622" cy="51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75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  <p:bldP spid="17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-1" y="0"/>
            <a:ext cx="9144002" cy="5143500"/>
          </a:xfrm>
        </p:spPr>
      </p:pic>
      <p:sp>
        <p:nvSpPr>
          <p:cNvPr id="9" name="Rectangle 8"/>
          <p:cNvSpPr/>
          <p:nvPr/>
        </p:nvSpPr>
        <p:spPr>
          <a:xfrm>
            <a:off x="0" y="3486150"/>
            <a:ext cx="4114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10" name="Picture 4" descr="C:\Users\Nyamka\Desktop\iCONS\png\hom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609975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8665" y="3681740"/>
            <a:ext cx="299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方法引用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12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07472" y="0"/>
            <a:ext cx="1342773" cy="51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2487" y="98088"/>
            <a:ext cx="122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函数式接口</a:t>
            </a:r>
            <a:endParaRPr 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582" y="62059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lambda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036" y="87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默认方法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4806" y="535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n-ea"/>
              </a:rPr>
              <a:t>方法引用</a:t>
            </a:r>
            <a:endParaRPr lang="en-US" sz="16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7667" y="571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流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5327" y="6239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收集器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4620" y="57150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52364" y="220855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77CFDD43-78FD-4C04-A6D1-C21D7F303DBA}"/>
              </a:ext>
            </a:extLst>
          </p:cNvPr>
          <p:cNvSpPr txBox="1"/>
          <p:nvPr/>
        </p:nvSpPr>
        <p:spPr>
          <a:xfrm>
            <a:off x="7239000" y="620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使用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5BCD58-E146-45EA-A5C8-30F2FBC54AB7}"/>
              </a:ext>
            </a:extLst>
          </p:cNvPr>
          <p:cNvSpPr txBox="1"/>
          <p:nvPr/>
        </p:nvSpPr>
        <p:spPr>
          <a:xfrm>
            <a:off x="553558" y="5905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指向静态方法的引用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E560F0-E35A-4D26-9B42-8E12DA060C0A}"/>
              </a:ext>
            </a:extLst>
          </p:cNvPr>
          <p:cNvSpPr txBox="1"/>
          <p:nvPr/>
        </p:nvSpPr>
        <p:spPr>
          <a:xfrm>
            <a:off x="1487136" y="135296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格式</a:t>
            </a:r>
            <a:r>
              <a:rPr lang="zh-CN" altLang="en-US" sz="1400" dirty="0"/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481DD4-FFD1-4452-B568-0795742D6AA0}"/>
              </a:ext>
            </a:extLst>
          </p:cNvPr>
          <p:cNvSpPr txBox="1"/>
          <p:nvPr/>
        </p:nvSpPr>
        <p:spPr>
          <a:xfrm>
            <a:off x="1496101" y="184292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示例</a:t>
            </a:r>
            <a:r>
              <a:rPr lang="zh-CN" altLang="en-US" sz="1400" dirty="0"/>
              <a:t>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15B769-0543-4987-98D2-A62338014BF0}"/>
              </a:ext>
            </a:extLst>
          </p:cNvPr>
          <p:cNvSpPr txBox="1"/>
          <p:nvPr/>
        </p:nvSpPr>
        <p:spPr>
          <a:xfrm>
            <a:off x="1496101" y="229749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图解</a:t>
            </a:r>
            <a:r>
              <a:rPr lang="zh-CN" altLang="en-US" sz="1400" dirty="0"/>
              <a:t>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04A4BF-F02D-43F2-8B13-7EFBBDDE3710}"/>
              </a:ext>
            </a:extLst>
          </p:cNvPr>
          <p:cNvSpPr txBox="1"/>
          <p:nvPr/>
        </p:nvSpPr>
        <p:spPr>
          <a:xfrm>
            <a:off x="2223247" y="1372522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类名</a:t>
            </a:r>
            <a:r>
              <a:rPr lang="en-US" altLang="zh-CN" sz="1200" dirty="0"/>
              <a:t>::</a:t>
            </a:r>
            <a:r>
              <a:rPr lang="zh-CN" altLang="en-US" sz="1200" dirty="0"/>
              <a:t>静态方法名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11BD2B-0D52-4F6B-B85E-C7DC0D4A6654}"/>
              </a:ext>
            </a:extLst>
          </p:cNvPr>
          <p:cNvSpPr txBox="1"/>
          <p:nvPr/>
        </p:nvSpPr>
        <p:spPr>
          <a:xfrm>
            <a:off x="2204848" y="1839375"/>
            <a:ext cx="4191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Function&lt;String, Integer&gt; function = Integer::</a:t>
            </a:r>
            <a:r>
              <a:rPr lang="en-US" altLang="zh-CN" sz="1200" dirty="0" err="1"/>
              <a:t>parseInt</a:t>
            </a:r>
            <a:r>
              <a:rPr lang="en-US" altLang="zh-CN" sz="1200" dirty="0"/>
              <a:t>;</a:t>
            </a:r>
            <a:endParaRPr lang="zh-CN" altLang="en-US" sz="12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7E7D34F-8F1D-4E2F-8650-530E2F049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47" y="2297493"/>
            <a:ext cx="50292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2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07472" y="0"/>
            <a:ext cx="1342773" cy="51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2487" y="98088"/>
            <a:ext cx="122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函数式接口</a:t>
            </a:r>
            <a:endParaRPr 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582" y="62059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lambda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036" y="87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默认方法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4806" y="535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n-ea"/>
              </a:rPr>
              <a:t>方法引用</a:t>
            </a:r>
            <a:endParaRPr lang="en-US" sz="16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7667" y="571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流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5327" y="6239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收集器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4620" y="57150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52364" y="220855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77CFDD43-78FD-4C04-A6D1-C21D7F303DBA}"/>
              </a:ext>
            </a:extLst>
          </p:cNvPr>
          <p:cNvSpPr txBox="1"/>
          <p:nvPr/>
        </p:nvSpPr>
        <p:spPr>
          <a:xfrm>
            <a:off x="7239000" y="620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使用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E560F0-E35A-4D26-9B42-8E12DA060C0A}"/>
              </a:ext>
            </a:extLst>
          </p:cNvPr>
          <p:cNvSpPr txBox="1"/>
          <p:nvPr/>
        </p:nvSpPr>
        <p:spPr>
          <a:xfrm>
            <a:off x="2949299" y="10756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格式：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481DD4-FFD1-4452-B568-0795742D6AA0}"/>
              </a:ext>
            </a:extLst>
          </p:cNvPr>
          <p:cNvSpPr txBox="1"/>
          <p:nvPr/>
        </p:nvSpPr>
        <p:spPr>
          <a:xfrm>
            <a:off x="2964613" y="148222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示例：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15B769-0543-4987-98D2-A62338014BF0}"/>
              </a:ext>
            </a:extLst>
          </p:cNvPr>
          <p:cNvSpPr txBox="1"/>
          <p:nvPr/>
        </p:nvSpPr>
        <p:spPr>
          <a:xfrm>
            <a:off x="2949297" y="19462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图解：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04A4BF-F02D-43F2-8B13-7EFBBDDE3710}"/>
              </a:ext>
            </a:extLst>
          </p:cNvPr>
          <p:cNvSpPr txBox="1"/>
          <p:nvPr/>
        </p:nvSpPr>
        <p:spPr>
          <a:xfrm>
            <a:off x="3634096" y="1084552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类名</a:t>
            </a:r>
            <a:r>
              <a:rPr lang="en-US" altLang="zh-CN" sz="1200" dirty="0"/>
              <a:t>::</a:t>
            </a:r>
            <a:r>
              <a:rPr lang="zh-CN" altLang="en-US" sz="1200" dirty="0"/>
              <a:t>静态方法名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11BD2B-0D52-4F6B-B85E-C7DC0D4A6654}"/>
              </a:ext>
            </a:extLst>
          </p:cNvPr>
          <p:cNvSpPr txBox="1"/>
          <p:nvPr/>
        </p:nvSpPr>
        <p:spPr>
          <a:xfrm>
            <a:off x="3675440" y="1510350"/>
            <a:ext cx="35654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Function&lt;Integer, String&gt; function1 = Object::</a:t>
            </a:r>
            <a:r>
              <a:rPr lang="en-US" altLang="zh-CN" sz="1000" dirty="0" err="1"/>
              <a:t>toString</a:t>
            </a:r>
            <a:r>
              <a:rPr lang="en-US" altLang="zh-CN" sz="1000" dirty="0"/>
              <a:t>;</a:t>
            </a:r>
            <a:endParaRPr lang="zh-CN" altLang="en-US" sz="1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C09602-69AE-47EC-A5D3-ED8211816E77}"/>
              </a:ext>
            </a:extLst>
          </p:cNvPr>
          <p:cNvSpPr txBox="1"/>
          <p:nvPr/>
        </p:nvSpPr>
        <p:spPr>
          <a:xfrm>
            <a:off x="445281" y="590550"/>
            <a:ext cx="229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指向实例方法的引用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F49C66-C214-48A0-A688-E9F05E38E019}"/>
              </a:ext>
            </a:extLst>
          </p:cNvPr>
          <p:cNvSpPr txBox="1"/>
          <p:nvPr/>
        </p:nvSpPr>
        <p:spPr>
          <a:xfrm>
            <a:off x="1021213" y="106549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指向任意实例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1C803C-5204-4BF0-B1B9-503380690EC7}"/>
              </a:ext>
            </a:extLst>
          </p:cNvPr>
          <p:cNvSpPr txBox="1"/>
          <p:nvPr/>
        </p:nvSpPr>
        <p:spPr>
          <a:xfrm>
            <a:off x="1052850" y="310514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75000"/>
                  </a:schemeClr>
                </a:solidFill>
              </a:rPr>
              <a:t>指向现有对象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0E0AE4-15FA-4EA3-B31B-80945D532402}"/>
              </a:ext>
            </a:extLst>
          </p:cNvPr>
          <p:cNvSpPr txBox="1"/>
          <p:nvPr/>
        </p:nvSpPr>
        <p:spPr>
          <a:xfrm>
            <a:off x="2949298" y="31051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格式：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DD9FB9-6277-473F-9956-E093F5FC1C29}"/>
              </a:ext>
            </a:extLst>
          </p:cNvPr>
          <p:cNvSpPr txBox="1"/>
          <p:nvPr/>
        </p:nvSpPr>
        <p:spPr>
          <a:xfrm>
            <a:off x="3679818" y="3105150"/>
            <a:ext cx="1797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对象实例名</a:t>
            </a:r>
            <a:r>
              <a:rPr lang="en-US" altLang="zh-CN" sz="1200" dirty="0"/>
              <a:t>::</a:t>
            </a:r>
            <a:r>
              <a:rPr lang="zh-CN" altLang="en-US" sz="1200" dirty="0"/>
              <a:t>实例方法名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CC6D2E-2F0C-43BE-BD9F-ECD3DDE9106F}"/>
              </a:ext>
            </a:extLst>
          </p:cNvPr>
          <p:cNvSpPr txBox="1"/>
          <p:nvPr/>
        </p:nvSpPr>
        <p:spPr>
          <a:xfrm>
            <a:off x="2958263" y="35336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示例：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093454-9553-499B-A475-8D1F1EF1B36A}"/>
              </a:ext>
            </a:extLst>
          </p:cNvPr>
          <p:cNvSpPr txBox="1"/>
          <p:nvPr/>
        </p:nvSpPr>
        <p:spPr>
          <a:xfrm>
            <a:off x="3666527" y="3568990"/>
            <a:ext cx="2845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Supplier&lt;String&gt; supplier = apple::</a:t>
            </a:r>
            <a:r>
              <a:rPr lang="en-US" altLang="zh-CN" sz="1000" dirty="0" err="1"/>
              <a:t>getPrice</a:t>
            </a:r>
            <a:endParaRPr lang="zh-CN" altLang="en-US" sz="1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C5F46AF-EAFA-4D81-801F-9C11F1E4F127}"/>
              </a:ext>
            </a:extLst>
          </p:cNvPr>
          <p:cNvSpPr/>
          <p:nvPr/>
        </p:nvSpPr>
        <p:spPr>
          <a:xfrm>
            <a:off x="2964613" y="3984833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图解：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A94FE8E-9BEA-4E8B-A9F2-3DE55667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440" y="1896736"/>
            <a:ext cx="4876800" cy="103822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BD9AD17-41C9-4B3B-B510-F733338D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18" y="3815827"/>
            <a:ext cx="42005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  <p:bldP spid="15" grpId="0"/>
      <p:bldP spid="17" grpId="0"/>
      <p:bldP spid="4" grpId="0"/>
      <p:bldP spid="18" grpId="0"/>
      <p:bldP spid="22" grpId="0"/>
      <p:bldP spid="23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-1" y="0"/>
            <a:ext cx="9144002" cy="5143500"/>
          </a:xfrm>
        </p:spPr>
      </p:pic>
      <p:sp>
        <p:nvSpPr>
          <p:cNvPr id="9" name="Rectangle 8"/>
          <p:cNvSpPr/>
          <p:nvPr/>
        </p:nvSpPr>
        <p:spPr>
          <a:xfrm>
            <a:off x="0" y="3486150"/>
            <a:ext cx="4114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10" name="Picture 4" descr="C:\Users\Nyamka\Desktop\iCONS\png\hom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609975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8665" y="3681740"/>
            <a:ext cx="299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流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88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07870" y="0"/>
            <a:ext cx="865201" cy="51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9616" y="62059"/>
            <a:ext cx="122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函数式接口</a:t>
            </a:r>
            <a:endParaRPr 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2404" y="50159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lambda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036" y="87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默认方法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3459" y="50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方法引用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7667" y="571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n-ea"/>
              </a:rPr>
              <a:t>流</a:t>
            </a:r>
            <a:endParaRPr lang="en-US" sz="16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5327" y="6239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收集器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4620" y="57150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52364" y="220855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77CFDD43-78FD-4C04-A6D1-C21D7F303DBA}"/>
              </a:ext>
            </a:extLst>
          </p:cNvPr>
          <p:cNvSpPr txBox="1"/>
          <p:nvPr/>
        </p:nvSpPr>
        <p:spPr>
          <a:xfrm>
            <a:off x="7239000" y="620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使用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799008-082F-4917-89DE-C38D70ACBBE0}"/>
              </a:ext>
            </a:extLst>
          </p:cNvPr>
          <p:cNvSpPr txBox="1"/>
          <p:nvPr/>
        </p:nvSpPr>
        <p:spPr>
          <a:xfrm>
            <a:off x="2222894" y="1367938"/>
            <a:ext cx="4330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Collection#default</a:t>
            </a:r>
            <a:r>
              <a:rPr lang="en-US" altLang="zh-CN" sz="1200" dirty="0"/>
              <a:t> Stream&lt;E&gt; stream()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843E98-A6C2-49ED-B819-85DDC5BAC74F}"/>
              </a:ext>
            </a:extLst>
          </p:cNvPr>
          <p:cNvSpPr txBox="1"/>
          <p:nvPr/>
        </p:nvSpPr>
        <p:spPr>
          <a:xfrm>
            <a:off x="2222895" y="1797892"/>
            <a:ext cx="3605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Collection#default</a:t>
            </a:r>
            <a:r>
              <a:rPr lang="en-US" altLang="zh-CN" sz="1200" dirty="0"/>
              <a:t> Stream&lt;E&gt; </a:t>
            </a:r>
            <a:r>
              <a:rPr lang="en-US" altLang="zh-CN" sz="1200" dirty="0" err="1"/>
              <a:t>parallelStream</a:t>
            </a:r>
            <a:r>
              <a:rPr lang="en-US" altLang="zh-CN" sz="1200" dirty="0"/>
              <a:t>()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58EE22-BF93-4884-8820-2525E4B5E18B}"/>
              </a:ext>
            </a:extLst>
          </p:cNvPr>
          <p:cNvSpPr txBox="1"/>
          <p:nvPr/>
        </p:nvSpPr>
        <p:spPr>
          <a:xfrm>
            <a:off x="552018" y="5582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DAF9C8-BABF-46F2-B99F-1737C0B03C0C}"/>
              </a:ext>
            </a:extLst>
          </p:cNvPr>
          <p:cNvSpPr txBox="1"/>
          <p:nvPr/>
        </p:nvSpPr>
        <p:spPr>
          <a:xfrm>
            <a:off x="1161439" y="135255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串行流：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1DBD75-6DC8-4735-8EEE-1EE4693D889F}"/>
              </a:ext>
            </a:extLst>
          </p:cNvPr>
          <p:cNvSpPr txBox="1"/>
          <p:nvPr/>
        </p:nvSpPr>
        <p:spPr>
          <a:xfrm>
            <a:off x="1190574" y="179789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并行流：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83E364-06CC-4FAE-A8D0-058C23541BAD}"/>
              </a:ext>
            </a:extLst>
          </p:cNvPr>
          <p:cNvSpPr txBox="1"/>
          <p:nvPr/>
        </p:nvSpPr>
        <p:spPr>
          <a:xfrm>
            <a:off x="1190574" y="22669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</a:rPr>
              <a:t>区别：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C2652AA-E09A-425F-A2A5-FF0A8397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71750"/>
            <a:ext cx="6334125" cy="1733550"/>
          </a:xfrm>
          <a:prstGeom prst="rect">
            <a:avLst/>
          </a:prstGeom>
        </p:spPr>
      </p:pic>
      <p:sp>
        <p:nvSpPr>
          <p:cNvPr id="20" name="TextBox 5">
            <a:extLst>
              <a:ext uri="{FF2B5EF4-FFF2-40B4-BE49-F238E27FC236}">
                <a16:creationId xmlns:a16="http://schemas.microsoft.com/office/drawing/2014/main" id="{B3B042F4-5F81-4DA9-A946-FD3097B470BE}"/>
              </a:ext>
            </a:extLst>
          </p:cNvPr>
          <p:cNvSpPr txBox="1"/>
          <p:nvPr/>
        </p:nvSpPr>
        <p:spPr>
          <a:xfrm>
            <a:off x="3787169" y="48577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+mn-ea"/>
              </a:rPr>
              <a:t>分享促进交流</a:t>
            </a:r>
            <a:endParaRPr 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021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0" grpId="0"/>
      <p:bldP spid="18" grpId="0"/>
      <p:bldP spid="15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07870" y="0"/>
            <a:ext cx="865201" cy="51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9616" y="62059"/>
            <a:ext cx="122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函数式接口</a:t>
            </a:r>
            <a:endParaRPr 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2404" y="50159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lambda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036" y="87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默认方法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3459" y="501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方法引用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7667" y="571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n-ea"/>
              </a:rPr>
              <a:t>流</a:t>
            </a:r>
            <a:endParaRPr lang="en-US" sz="16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5327" y="6239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收集器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4620" y="57150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52364" y="220855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77CFDD43-78FD-4C04-A6D1-C21D7F303DBA}"/>
              </a:ext>
            </a:extLst>
          </p:cNvPr>
          <p:cNvSpPr txBox="1"/>
          <p:nvPr/>
        </p:nvSpPr>
        <p:spPr>
          <a:xfrm>
            <a:off x="7239000" y="620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使用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58EE22-BF93-4884-8820-2525E4B5E18B}"/>
              </a:ext>
            </a:extLst>
          </p:cNvPr>
          <p:cNvSpPr txBox="1"/>
          <p:nvPr/>
        </p:nvSpPr>
        <p:spPr>
          <a:xfrm>
            <a:off x="552018" y="5582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执行效果</a:t>
            </a:r>
          </a:p>
        </p:txBody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B3B042F4-5F81-4DA9-A946-FD3097B470BE}"/>
              </a:ext>
            </a:extLst>
          </p:cNvPr>
          <p:cNvSpPr txBox="1"/>
          <p:nvPr/>
        </p:nvSpPr>
        <p:spPr>
          <a:xfrm>
            <a:off x="3787169" y="48577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+mn-ea"/>
              </a:rPr>
              <a:t>分享促进交流</a:t>
            </a:r>
            <a:endParaRPr lang="en-US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A73E73-BA62-48DF-8058-A022AA81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16" y="1280056"/>
            <a:ext cx="37814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-1" y="0"/>
            <a:ext cx="9144002" cy="5143500"/>
          </a:xfrm>
        </p:spPr>
      </p:pic>
      <p:sp>
        <p:nvSpPr>
          <p:cNvPr id="9" name="Rectangle 8"/>
          <p:cNvSpPr/>
          <p:nvPr/>
        </p:nvSpPr>
        <p:spPr>
          <a:xfrm>
            <a:off x="0" y="3486150"/>
            <a:ext cx="4114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10" name="Picture 4" descr="C:\Users\Nyamka\Desktop\iCONS\png\hom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609975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8665" y="3681740"/>
            <a:ext cx="299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收集器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947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04049" y="0"/>
            <a:ext cx="1342773" cy="51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9616" y="62551"/>
            <a:ext cx="122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函数式接口</a:t>
            </a:r>
            <a:endParaRPr 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3223" y="62059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lambda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036" y="87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默认方法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5664" y="6205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方法引用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1461" y="571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流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31558" y="62059"/>
            <a:ext cx="918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n-ea"/>
              </a:rPr>
              <a:t>收集器</a:t>
            </a:r>
            <a:endParaRPr lang="en-US" sz="16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4620" y="57150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52364" y="220855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77CFDD43-78FD-4C04-A6D1-C21D7F303DBA}"/>
              </a:ext>
            </a:extLst>
          </p:cNvPr>
          <p:cNvSpPr txBox="1"/>
          <p:nvPr/>
        </p:nvSpPr>
        <p:spPr>
          <a:xfrm>
            <a:off x="7239000" y="620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使用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29A505-58F1-4BFA-98E5-DC92CF140074}"/>
              </a:ext>
            </a:extLst>
          </p:cNvPr>
          <p:cNvSpPr txBox="1"/>
          <p:nvPr/>
        </p:nvSpPr>
        <p:spPr>
          <a:xfrm>
            <a:off x="457200" y="590550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Collectors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3B5330-67A6-488E-8EA9-FB04E4C2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37" y="1177342"/>
            <a:ext cx="2505075" cy="17621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D618A9C-0C2E-46B1-A2B7-0382A2B0D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243" y="1047750"/>
            <a:ext cx="2495550" cy="28575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16530A-28FB-414E-82E3-61D3B897D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55" y="3853501"/>
            <a:ext cx="6291574" cy="12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-1" y="0"/>
            <a:ext cx="9144002" cy="5143500"/>
          </a:xfrm>
        </p:spPr>
      </p:pic>
      <p:sp>
        <p:nvSpPr>
          <p:cNvPr id="9" name="Rectangle 8"/>
          <p:cNvSpPr/>
          <p:nvPr/>
        </p:nvSpPr>
        <p:spPr>
          <a:xfrm>
            <a:off x="0" y="3486150"/>
            <a:ext cx="4114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10" name="Picture 4" descr="C:\Users\Nyamka\Desktop\iCONS\png\hom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609975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8665" y="3681740"/>
            <a:ext cx="299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  <a:latin typeface="+mn-ea"/>
              </a:rPr>
              <a:t>应用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26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10401" y="-1629"/>
            <a:ext cx="1066800" cy="51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2487" y="98088"/>
            <a:ext cx="122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函数式接口</a:t>
            </a:r>
            <a:endParaRPr 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582" y="62059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lambda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036" y="87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默认方法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4806" y="535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方法引用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7667" y="571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流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5327" y="6239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收集器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4620" y="57150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52364" y="220855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77CFDD43-78FD-4C04-A6D1-C21D7F303DBA}"/>
              </a:ext>
            </a:extLst>
          </p:cNvPr>
          <p:cNvSpPr txBox="1"/>
          <p:nvPr/>
        </p:nvSpPr>
        <p:spPr>
          <a:xfrm>
            <a:off x="7239000" y="620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+mn-ea"/>
              </a:rPr>
              <a:t>使用</a:t>
            </a:r>
            <a:endParaRPr lang="en-US" sz="16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837DC0-E9F3-414A-8AAE-959A3138E70C}"/>
              </a:ext>
            </a:extLst>
          </p:cNvPr>
          <p:cNvSpPr txBox="1"/>
          <p:nvPr/>
        </p:nvSpPr>
        <p:spPr>
          <a:xfrm>
            <a:off x="609600" y="544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撸代码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18F00F-FDF5-4723-9CD6-F5A7DA36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5219"/>
            <a:ext cx="3028950" cy="2667000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338A42EB-2622-4130-B5DB-380AF5C54D73}"/>
              </a:ext>
            </a:extLst>
          </p:cNvPr>
          <p:cNvSpPr txBox="1"/>
          <p:nvPr/>
        </p:nvSpPr>
        <p:spPr>
          <a:xfrm>
            <a:off x="3787170" y="48161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+mn-ea"/>
              </a:rPr>
              <a:t>分享促进交流</a:t>
            </a:r>
            <a:endParaRPr 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656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-1" y="0"/>
            <a:ext cx="9144002" cy="5143500"/>
          </a:xfrm>
        </p:spPr>
      </p:pic>
      <p:sp>
        <p:nvSpPr>
          <p:cNvPr id="9" name="Rectangle 8"/>
          <p:cNvSpPr/>
          <p:nvPr/>
        </p:nvSpPr>
        <p:spPr>
          <a:xfrm>
            <a:off x="0" y="3486150"/>
            <a:ext cx="4114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10" name="Picture 4" descr="C:\Users\Nyamka\Desktop\iCONS\png\hom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609975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8665" y="3681740"/>
            <a:ext cx="299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默认方法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575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342773" cy="51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2487" y="98088"/>
            <a:ext cx="122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函数式接口</a:t>
            </a:r>
            <a:endParaRPr 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582" y="62059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lambda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557" y="980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+mn-ea"/>
              </a:rPr>
              <a:t>默认方法</a:t>
            </a:r>
            <a:endParaRPr lang="en-US" sz="16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8057" y="7613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方法引用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7667" y="571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流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5327" y="6239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收集器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4620" y="57150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52364" y="220855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182528" y="4781550"/>
            <a:ext cx="681847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2">
            <a:extLst>
              <a:ext uri="{FF2B5EF4-FFF2-40B4-BE49-F238E27FC236}">
                <a16:creationId xmlns:a16="http://schemas.microsoft.com/office/drawing/2014/main" id="{77CFDD43-78FD-4C04-A6D1-C21D7F303DBA}"/>
              </a:ext>
            </a:extLst>
          </p:cNvPr>
          <p:cNvSpPr txBox="1"/>
          <p:nvPr/>
        </p:nvSpPr>
        <p:spPr>
          <a:xfrm>
            <a:off x="7239000" y="620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使用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E4778BC-48B4-4808-B9E7-E2690BDB7807}"/>
              </a:ext>
            </a:extLst>
          </p:cNvPr>
          <p:cNvSpPr txBox="1"/>
          <p:nvPr/>
        </p:nvSpPr>
        <p:spPr>
          <a:xfrm>
            <a:off x="533400" y="666750"/>
            <a:ext cx="2520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在</a:t>
            </a:r>
            <a:r>
              <a:rPr lang="en-US" altLang="zh-CN" sz="1200" dirty="0">
                <a:solidFill>
                  <a:schemeClr val="accent1"/>
                </a:solidFill>
              </a:rPr>
              <a:t>interface</a:t>
            </a:r>
            <a:r>
              <a:rPr lang="zh-CN" altLang="en-US" sz="1200" dirty="0">
                <a:solidFill>
                  <a:schemeClr val="accent1"/>
                </a:solidFill>
              </a:rPr>
              <a:t>中添加方法的默认实现</a:t>
            </a:r>
            <a:br>
              <a:rPr lang="en-US" altLang="zh-CN" sz="1200" dirty="0"/>
            </a:br>
            <a:endParaRPr lang="en-US" altLang="zh-CN" sz="12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141A26B-D104-4F8E-989F-C91805BAE3E0}"/>
              </a:ext>
            </a:extLst>
          </p:cNvPr>
          <p:cNvSpPr txBox="1"/>
          <p:nvPr/>
        </p:nvSpPr>
        <p:spPr>
          <a:xfrm>
            <a:off x="3505200" y="1733550"/>
            <a:ext cx="49024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示例：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@</a:t>
            </a:r>
            <a:r>
              <a:rPr lang="en-US" altLang="zh-CN" sz="1200" dirty="0" err="1"/>
              <a:t>FunctionalInterface</a:t>
            </a:r>
            <a:endParaRPr lang="en-US" altLang="zh-CN" sz="1200" dirty="0"/>
          </a:p>
          <a:p>
            <a:r>
              <a:rPr lang="en-US" altLang="zh-CN" sz="1200" dirty="0"/>
              <a:t>public </a:t>
            </a:r>
            <a:r>
              <a:rPr lang="en-US" altLang="zh-CN" sz="1200" dirty="0">
                <a:solidFill>
                  <a:srgbClr val="FF0000"/>
                </a:solidFill>
              </a:rPr>
              <a:t>interface</a:t>
            </a:r>
            <a:r>
              <a:rPr lang="en-US" altLang="zh-CN" sz="1200" dirty="0"/>
              <a:t> Consumer&lt;T&gt; {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void accept(T t);</a:t>
            </a:r>
          </a:p>
          <a:p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en-US" altLang="zh-CN" sz="1200" dirty="0">
                <a:solidFill>
                  <a:srgbClr val="FF0000"/>
                </a:solidFill>
              </a:rPr>
              <a:t>default</a:t>
            </a:r>
            <a:r>
              <a:rPr lang="en-US" altLang="zh-CN" sz="1200" dirty="0"/>
              <a:t> Consumer&lt;T&gt; </a:t>
            </a:r>
            <a:r>
              <a:rPr lang="en-US" altLang="zh-CN" sz="1200" dirty="0" err="1"/>
              <a:t>andThen</a:t>
            </a:r>
            <a:r>
              <a:rPr lang="en-US" altLang="zh-CN" sz="1200" dirty="0"/>
              <a:t>(Consumer&lt;? super T&gt; after) 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Objects.requireNonNull</a:t>
            </a:r>
            <a:r>
              <a:rPr lang="en-US" altLang="zh-CN" sz="1200" dirty="0"/>
              <a:t>(after);</a:t>
            </a:r>
          </a:p>
          <a:p>
            <a:r>
              <a:rPr lang="en-US" altLang="zh-CN" sz="1200" dirty="0"/>
              <a:t>        return (T t) -&gt; { accept(t); </a:t>
            </a:r>
            <a:r>
              <a:rPr lang="en-US" altLang="zh-CN" sz="1200" dirty="0" err="1"/>
              <a:t>after.accept</a:t>
            </a:r>
            <a:r>
              <a:rPr lang="en-US" altLang="zh-CN" sz="1200" dirty="0"/>
              <a:t>(t); };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F6FD69-3CAF-4FEC-AF9E-CF6ED3C4E06D}"/>
              </a:ext>
            </a:extLst>
          </p:cNvPr>
          <p:cNvSpPr txBox="1"/>
          <p:nvPr/>
        </p:nvSpPr>
        <p:spPr>
          <a:xfrm>
            <a:off x="914400" y="1696885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关键字</a:t>
            </a:r>
            <a:r>
              <a:rPr lang="en-US" altLang="zh-CN" dirty="0">
                <a:solidFill>
                  <a:schemeClr val="bg2"/>
                </a:solidFill>
              </a:rPr>
              <a:t>: </a:t>
            </a:r>
            <a:r>
              <a:rPr lang="en-US" altLang="zh-CN" dirty="0">
                <a:solidFill>
                  <a:schemeClr val="accent1"/>
                </a:solidFill>
              </a:rPr>
              <a:t>default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47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-1" y="0"/>
            <a:ext cx="9144002" cy="5143500"/>
          </a:xfrm>
        </p:spPr>
      </p:pic>
      <p:sp>
        <p:nvSpPr>
          <p:cNvPr id="9" name="Rectangle 8"/>
          <p:cNvSpPr/>
          <p:nvPr/>
        </p:nvSpPr>
        <p:spPr>
          <a:xfrm>
            <a:off x="0" y="3486150"/>
            <a:ext cx="4114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10" name="Picture 4" descr="C:\Users\Nyamka\Desktop\iCONS\png\hom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609975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8665" y="3681740"/>
            <a:ext cx="2998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函数式接口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56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A9720F5-7ECF-4F97-B2D6-E1E207A8D051}"/>
              </a:ext>
            </a:extLst>
          </p:cNvPr>
          <p:cNvSpPr/>
          <p:nvPr/>
        </p:nvSpPr>
        <p:spPr>
          <a:xfrm>
            <a:off x="609600" y="1051532"/>
            <a:ext cx="2206116" cy="36523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523999" y="0"/>
            <a:ext cx="1342773" cy="51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2487" y="98088"/>
            <a:ext cx="122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+mn-ea"/>
              </a:rPr>
              <a:t>函数式接口</a:t>
            </a:r>
            <a:endParaRPr lang="en-US" sz="16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582" y="62059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lambda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036" y="87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默认方法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4806" y="535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方法引用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7667" y="571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流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5327" y="6239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收集器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4620" y="57150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52364" y="220855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27964" y="1205892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示例 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182528" y="4781550"/>
            <a:ext cx="681847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BF7730F-A529-4B3F-939E-8775E8F56C01}"/>
              </a:ext>
            </a:extLst>
          </p:cNvPr>
          <p:cNvSpPr txBox="1"/>
          <p:nvPr/>
        </p:nvSpPr>
        <p:spPr>
          <a:xfrm>
            <a:off x="1023423" y="16373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两个特征点：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4B5466-D863-465D-84D6-C17C95876DDE}"/>
              </a:ext>
            </a:extLst>
          </p:cNvPr>
          <p:cNvSpPr txBox="1"/>
          <p:nvPr/>
        </p:nvSpPr>
        <p:spPr>
          <a:xfrm>
            <a:off x="796310" y="3080663"/>
            <a:ext cx="2023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@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FunctionalInterface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AAB795B-CD43-4B59-81E9-C2117DAEDAB2}"/>
              </a:ext>
            </a:extLst>
          </p:cNvPr>
          <p:cNvSpPr txBox="1"/>
          <p:nvPr/>
        </p:nvSpPr>
        <p:spPr>
          <a:xfrm>
            <a:off x="902179" y="271854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只有一个方法申明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2AAE03-1959-4BAB-B10B-3C8A2F959B91}"/>
              </a:ext>
            </a:extLst>
          </p:cNvPr>
          <p:cNvSpPr txBox="1"/>
          <p:nvPr/>
        </p:nvSpPr>
        <p:spPr>
          <a:xfrm>
            <a:off x="3027964" y="1519584"/>
            <a:ext cx="472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public interface Comparable&lt;T&gt; {</a:t>
            </a:r>
          </a:p>
          <a:p>
            <a:r>
              <a:rPr lang="fr-FR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public int compareTo(T o);</a:t>
            </a:r>
          </a:p>
          <a:p>
            <a:r>
              <a:rPr lang="fr-FR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}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F612D77-4DAA-4F6B-811C-AD2B0EA18C66}"/>
              </a:ext>
            </a:extLst>
          </p:cNvPr>
          <p:cNvSpPr txBox="1"/>
          <p:nvPr/>
        </p:nvSpPr>
        <p:spPr>
          <a:xfrm>
            <a:off x="2984228" y="2571750"/>
            <a:ext cx="57138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@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latin typeface="+mn-ea"/>
              </a:rPr>
              <a:t>FunctionalInterface</a:t>
            </a:r>
            <a:endParaRPr lang="en-US" altLang="zh-CN" sz="1400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public interface Consumer&lt;T&gt; {</a:t>
            </a:r>
          </a:p>
          <a:p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void accept(T t);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	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default Consumer&lt;T&gt;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andThen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(Consumer&lt;? super T&gt; after) {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Objects.requireNonNull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(after);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 return (T t) -&gt; { accept(t);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after.accept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(t); };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}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}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77CFDD43-78FD-4C04-A6D1-C21D7F303DBA}"/>
              </a:ext>
            </a:extLst>
          </p:cNvPr>
          <p:cNvSpPr txBox="1"/>
          <p:nvPr/>
        </p:nvSpPr>
        <p:spPr>
          <a:xfrm>
            <a:off x="7239000" y="620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使用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19EB2D71-29F8-44CB-A96E-E00BCFFF7C77}"/>
              </a:ext>
            </a:extLst>
          </p:cNvPr>
          <p:cNvSpPr txBox="1"/>
          <p:nvPr/>
        </p:nvSpPr>
        <p:spPr>
          <a:xfrm>
            <a:off x="2984228" y="227512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示例 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：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B5536EB-AC0A-48AA-B9CD-0A6A3A638410}"/>
              </a:ext>
            </a:extLst>
          </p:cNvPr>
          <p:cNvCxnSpPr/>
          <p:nvPr/>
        </p:nvCxnSpPr>
        <p:spPr>
          <a:xfrm>
            <a:off x="1752600" y="2006685"/>
            <a:ext cx="0" cy="606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27B1A4F0-8362-4F4D-B0FA-01F524C996F0}"/>
              </a:ext>
            </a:extLst>
          </p:cNvPr>
          <p:cNvSpPr/>
          <p:nvPr/>
        </p:nvSpPr>
        <p:spPr>
          <a:xfrm flipV="1">
            <a:off x="749027" y="3162335"/>
            <a:ext cx="94565" cy="144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2E44C4F0-9C1A-4EF0-AA97-87B7E8B16D58}"/>
              </a:ext>
            </a:extLst>
          </p:cNvPr>
          <p:cNvSpPr/>
          <p:nvPr/>
        </p:nvSpPr>
        <p:spPr>
          <a:xfrm flipV="1">
            <a:off x="739616" y="2805471"/>
            <a:ext cx="94565" cy="144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CF5FAC-2561-4223-AB3E-572FF69D7B35}"/>
              </a:ext>
            </a:extLst>
          </p:cNvPr>
          <p:cNvSpPr txBox="1"/>
          <p:nvPr/>
        </p:nvSpPr>
        <p:spPr>
          <a:xfrm>
            <a:off x="658737" y="5463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特征</a:t>
            </a:r>
          </a:p>
        </p:txBody>
      </p:sp>
    </p:spTree>
    <p:extLst>
      <p:ext uri="{BB962C8B-B14F-4D97-AF65-F5344CB8AC3E}">
        <p14:creationId xmlns:p14="http://schemas.microsoft.com/office/powerpoint/2010/main" val="26853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8" grpId="0"/>
      <p:bldP spid="10" grpId="0"/>
      <p:bldP spid="14" grpId="0"/>
      <p:bldP spid="23" grpId="0"/>
      <p:bldP spid="28" grpId="0"/>
      <p:bldP spid="29" grpId="0"/>
      <p:bldP spid="31" grpId="0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3999" y="0"/>
            <a:ext cx="1342773" cy="51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2487" y="98088"/>
            <a:ext cx="122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+mn-ea"/>
              </a:rPr>
              <a:t>函数式接口</a:t>
            </a:r>
            <a:endParaRPr lang="en-US" sz="16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582" y="62059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lambda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036" y="87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默认方法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4806" y="535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方法引用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7667" y="571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流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5327" y="6239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收集器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4620" y="57150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52364" y="220855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77CFDD43-78FD-4C04-A6D1-C21D7F303DBA}"/>
              </a:ext>
            </a:extLst>
          </p:cNvPr>
          <p:cNvSpPr txBox="1"/>
          <p:nvPr/>
        </p:nvSpPr>
        <p:spPr>
          <a:xfrm>
            <a:off x="7239000" y="620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使用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ECA54A1F-1DE0-4F7A-B9FC-D7AED77E2853}"/>
              </a:ext>
            </a:extLst>
          </p:cNvPr>
          <p:cNvSpPr txBox="1"/>
          <p:nvPr/>
        </p:nvSpPr>
        <p:spPr>
          <a:xfrm>
            <a:off x="533400" y="554326"/>
            <a:ext cx="2900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  <a:latin typeface="+mn-ea"/>
              </a:rPr>
              <a:t>java.util.function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包解析</a:t>
            </a:r>
            <a:endParaRPr 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9EFF161-2A3F-4D3F-B7F5-C1EE3EFCCF04}"/>
              </a:ext>
            </a:extLst>
          </p:cNvPr>
          <p:cNvSpPr/>
          <p:nvPr/>
        </p:nvSpPr>
        <p:spPr>
          <a:xfrm>
            <a:off x="754833" y="1061812"/>
            <a:ext cx="2209800" cy="15099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Straight Connector 19">
            <a:extLst>
              <a:ext uri="{FF2B5EF4-FFF2-40B4-BE49-F238E27FC236}">
                <a16:creationId xmlns:a16="http://schemas.microsoft.com/office/drawing/2014/main" id="{0FEBB2D7-94E3-49A1-86F3-DA258E1E43A2}"/>
              </a:ext>
            </a:extLst>
          </p:cNvPr>
          <p:cNvCxnSpPr/>
          <p:nvPr/>
        </p:nvCxnSpPr>
        <p:spPr>
          <a:xfrm>
            <a:off x="1182528" y="4781550"/>
            <a:ext cx="6818472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EBC017F-DD56-446A-81D6-8FA354D1F6CC}"/>
              </a:ext>
            </a:extLst>
          </p:cNvPr>
          <p:cNvSpPr txBox="1"/>
          <p:nvPr/>
        </p:nvSpPr>
        <p:spPr>
          <a:xfrm>
            <a:off x="928042" y="10692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分类：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80E0C7-F3C6-46D2-BE65-F7973C94FD20}"/>
              </a:ext>
            </a:extLst>
          </p:cNvPr>
          <p:cNvSpPr txBox="1"/>
          <p:nvPr/>
        </p:nvSpPr>
        <p:spPr>
          <a:xfrm>
            <a:off x="916836" y="1532035"/>
            <a:ext cx="7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1.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标准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863472D-3747-4C9F-8C4E-91F17045EBF2}"/>
              </a:ext>
            </a:extLst>
          </p:cNvPr>
          <p:cNvSpPr txBox="1"/>
          <p:nvPr/>
        </p:nvSpPr>
        <p:spPr>
          <a:xfrm>
            <a:off x="916836" y="1833777"/>
            <a:ext cx="1538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2.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yToXFunciton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81E5644-B53C-462E-9541-A097020C15B5}"/>
              </a:ext>
            </a:extLst>
          </p:cNvPr>
          <p:cNvSpPr txBox="1"/>
          <p:nvPr/>
        </p:nvSpPr>
        <p:spPr>
          <a:xfrm>
            <a:off x="916836" y="2156146"/>
            <a:ext cx="142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3.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toYFunciton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8C2B153E-91B9-43E2-BA4A-187EF41FF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12" y="2755968"/>
            <a:ext cx="2324100" cy="170497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6D4AAD5-2183-497D-8FDC-1AD5EC4EA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468748"/>
            <a:ext cx="3924300" cy="17145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88F4FE6-AB0E-44D5-BFE8-81A06E297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498" y="968653"/>
            <a:ext cx="5288370" cy="24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32" grpId="0"/>
      <p:bldP spid="33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占位符 1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-1" y="0"/>
            <a:ext cx="9144002" cy="5143500"/>
          </a:xfrm>
        </p:spPr>
      </p:pic>
      <p:sp>
        <p:nvSpPr>
          <p:cNvPr id="9" name="Rectangle 8"/>
          <p:cNvSpPr/>
          <p:nvPr/>
        </p:nvSpPr>
        <p:spPr>
          <a:xfrm>
            <a:off x="0" y="3486150"/>
            <a:ext cx="4114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10" name="Picture 4" descr="C:\Users\Nyamka\Desktop\iCONS\png\home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609975"/>
            <a:ext cx="6667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8665" y="3681740"/>
            <a:ext cx="299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lambda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55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09777" y="1547"/>
            <a:ext cx="1342773" cy="51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3794" y="87898"/>
            <a:ext cx="122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函数式接口</a:t>
            </a:r>
            <a:endParaRPr 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582" y="62059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+mn-ea"/>
              </a:rPr>
              <a:t>lambda</a:t>
            </a:r>
            <a:endParaRPr lang="en-US" sz="16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036" y="87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默认方法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4806" y="535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方法引用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7667" y="571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流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5327" y="6239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收集器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4620" y="57150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52364" y="220855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77CFDD43-78FD-4C04-A6D1-C21D7F303DBA}"/>
              </a:ext>
            </a:extLst>
          </p:cNvPr>
          <p:cNvSpPr txBox="1"/>
          <p:nvPr/>
        </p:nvSpPr>
        <p:spPr>
          <a:xfrm>
            <a:off x="7239000" y="620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使用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69F71-488D-488A-A0DD-0EF29E3B882E}"/>
              </a:ext>
            </a:extLst>
          </p:cNvPr>
          <p:cNvSpPr txBox="1"/>
          <p:nvPr/>
        </p:nvSpPr>
        <p:spPr>
          <a:xfrm>
            <a:off x="633337" y="56884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2</a:t>
            </a:r>
            <a:r>
              <a:rPr lang="zh-CN" altLang="en-US" dirty="0">
                <a:solidFill>
                  <a:schemeClr val="accent1"/>
                </a:solidFill>
              </a:rPr>
              <a:t>种语法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C34694-1297-455A-9A65-867D954B19AE}"/>
              </a:ext>
            </a:extLst>
          </p:cNvPr>
          <p:cNvSpPr txBox="1"/>
          <p:nvPr/>
        </p:nvSpPr>
        <p:spPr>
          <a:xfrm>
            <a:off x="671437" y="2909134"/>
            <a:ext cx="420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     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BaseInterface1 b1 = () -&gt; </a:t>
            </a:r>
            <a:r>
              <a:rPr lang="en-US" altLang="zh-CN" sz="1000" dirty="0" err="1"/>
              <a:t>System.out.println</a:t>
            </a:r>
            <a:r>
              <a:rPr lang="en-US" altLang="zh-CN" sz="1000" dirty="0"/>
              <a:t>("1".toString());</a:t>
            </a:r>
          </a:p>
          <a:p>
            <a:r>
              <a:rPr lang="en-US" altLang="zh-CN" sz="1000" dirty="0"/>
              <a:t>        BaseInterface2 b2 = () -&gt; 1;</a:t>
            </a:r>
          </a:p>
          <a:p>
            <a:r>
              <a:rPr lang="en-US" altLang="zh-CN" sz="1000" dirty="0"/>
              <a:t>        BaseInterface3 b3 = (</a:t>
            </a:r>
            <a:r>
              <a:rPr lang="en-US" altLang="zh-CN" sz="1000" dirty="0" err="1"/>
              <a:t>a,b</a:t>
            </a:r>
            <a:r>
              <a:rPr lang="en-US" altLang="zh-CN" sz="1000" dirty="0"/>
              <a:t>) -&gt; </a:t>
            </a:r>
            <a:r>
              <a:rPr lang="en-US" altLang="zh-CN" sz="1000" dirty="0" err="1"/>
              <a:t>a+b</a:t>
            </a:r>
            <a:r>
              <a:rPr lang="en-US" altLang="zh-CN" sz="1000" dirty="0"/>
              <a:t>;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>
                <a:solidFill>
                  <a:schemeClr val="accent2"/>
                </a:solidFill>
              </a:rPr>
              <a:t>b1</a:t>
            </a:r>
            <a:r>
              <a:rPr lang="en-US" altLang="zh-CN" sz="1000" dirty="0"/>
              <a:t>.doSomething();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System.out.println</a:t>
            </a:r>
            <a:r>
              <a:rPr lang="en-US" altLang="zh-CN" sz="1000" dirty="0"/>
              <a:t>(</a:t>
            </a:r>
            <a:r>
              <a:rPr lang="en-US" altLang="zh-CN" sz="1000" dirty="0">
                <a:solidFill>
                  <a:schemeClr val="accent2"/>
                </a:solidFill>
              </a:rPr>
              <a:t>b2</a:t>
            </a:r>
            <a:r>
              <a:rPr lang="en-US" altLang="zh-CN" sz="1000" dirty="0"/>
              <a:t>.doSomething());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System.out.println</a:t>
            </a:r>
            <a:r>
              <a:rPr lang="en-US" altLang="zh-CN" sz="1000" dirty="0"/>
              <a:t>(</a:t>
            </a:r>
            <a:r>
              <a:rPr lang="en-US" altLang="zh-CN" sz="1000" dirty="0">
                <a:solidFill>
                  <a:schemeClr val="accent2"/>
                </a:solidFill>
              </a:rPr>
              <a:t>b3</a:t>
            </a:r>
            <a:r>
              <a:rPr lang="en-US" altLang="zh-CN" sz="1000" dirty="0"/>
              <a:t>.doSomething(1,2));</a:t>
            </a:r>
            <a:endParaRPr lang="zh-CN" altLang="en-US" sz="1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016174-8E6C-4CB9-9B6D-557F57AFFAF0}"/>
              </a:ext>
            </a:extLst>
          </p:cNvPr>
          <p:cNvSpPr txBox="1"/>
          <p:nvPr/>
        </p:nvSpPr>
        <p:spPr>
          <a:xfrm>
            <a:off x="996890" y="2209854"/>
            <a:ext cx="21467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public interface BaseInterface1 {</a:t>
            </a:r>
          </a:p>
          <a:p>
            <a:r>
              <a:rPr lang="en-US" altLang="zh-CN" sz="1000" dirty="0"/>
              <a:t>    void </a:t>
            </a:r>
            <a:r>
              <a:rPr lang="en-US" altLang="zh-CN" sz="1000" dirty="0" err="1">
                <a:solidFill>
                  <a:schemeClr val="accent1"/>
                </a:solidFill>
              </a:rPr>
              <a:t>doSomething</a:t>
            </a:r>
            <a:r>
              <a:rPr lang="en-US" altLang="zh-CN" sz="1000" dirty="0"/>
              <a:t>();</a:t>
            </a:r>
          </a:p>
          <a:p>
            <a:r>
              <a:rPr lang="en-US" altLang="zh-CN" sz="1000" dirty="0"/>
              <a:t>}</a:t>
            </a:r>
            <a:endParaRPr lang="zh-CN" altLang="en-US" sz="1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C20C338-90F3-4A63-98E5-0E114798874E}"/>
              </a:ext>
            </a:extLst>
          </p:cNvPr>
          <p:cNvSpPr txBox="1"/>
          <p:nvPr/>
        </p:nvSpPr>
        <p:spPr>
          <a:xfrm>
            <a:off x="4469315" y="3074035"/>
            <a:ext cx="42001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        BaseInterface1 c1 = () -&gt; {</a:t>
            </a:r>
            <a:r>
              <a:rPr lang="en-US" altLang="zh-CN" sz="1000" dirty="0" err="1"/>
              <a:t>System.out.println</a:t>
            </a:r>
            <a:r>
              <a:rPr lang="en-US" altLang="zh-CN" sz="1000" dirty="0"/>
              <a:t>("1".toString());};</a:t>
            </a:r>
          </a:p>
          <a:p>
            <a:r>
              <a:rPr lang="en-US" altLang="zh-CN" sz="1000" dirty="0"/>
              <a:t>        BaseInterface2 c2 = () -&gt; {return 1;};</a:t>
            </a:r>
          </a:p>
          <a:p>
            <a:r>
              <a:rPr lang="en-US" altLang="zh-CN" sz="1000" dirty="0"/>
              <a:t>        BaseInterface3 c3 = (</a:t>
            </a:r>
            <a:r>
              <a:rPr lang="en-US" altLang="zh-CN" sz="1000" dirty="0" err="1"/>
              <a:t>a,b</a:t>
            </a:r>
            <a:r>
              <a:rPr lang="en-US" altLang="zh-CN" sz="1000" dirty="0"/>
              <a:t>) -&gt; {return </a:t>
            </a:r>
            <a:r>
              <a:rPr lang="en-US" altLang="zh-CN" sz="1000" dirty="0" err="1"/>
              <a:t>a+b</a:t>
            </a:r>
            <a:r>
              <a:rPr lang="en-US" altLang="zh-CN" sz="1000" dirty="0"/>
              <a:t>;};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>
                <a:solidFill>
                  <a:schemeClr val="accent2"/>
                </a:solidFill>
              </a:rPr>
              <a:t>c1</a:t>
            </a:r>
            <a:r>
              <a:rPr lang="en-US" altLang="zh-CN" sz="1000" dirty="0"/>
              <a:t>.doSomething();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System.out.println</a:t>
            </a:r>
            <a:r>
              <a:rPr lang="en-US" altLang="zh-CN" sz="1000" dirty="0"/>
              <a:t>(</a:t>
            </a:r>
            <a:r>
              <a:rPr lang="en-US" altLang="zh-CN" sz="1000" dirty="0">
                <a:solidFill>
                  <a:schemeClr val="accent2"/>
                </a:solidFill>
              </a:rPr>
              <a:t>c2</a:t>
            </a:r>
            <a:r>
              <a:rPr lang="en-US" altLang="zh-CN" sz="1000" dirty="0"/>
              <a:t>.doSomething());</a:t>
            </a:r>
          </a:p>
          <a:p>
            <a:r>
              <a:rPr lang="en-US" altLang="zh-CN" sz="1000" dirty="0"/>
              <a:t>        </a:t>
            </a:r>
            <a:r>
              <a:rPr lang="en-US" altLang="zh-CN" sz="1000" dirty="0" err="1"/>
              <a:t>System.out.println</a:t>
            </a:r>
            <a:r>
              <a:rPr lang="en-US" altLang="zh-CN" sz="1000" dirty="0"/>
              <a:t>(</a:t>
            </a:r>
            <a:r>
              <a:rPr lang="en-US" altLang="zh-CN" sz="1000" dirty="0">
                <a:solidFill>
                  <a:schemeClr val="accent2"/>
                </a:solidFill>
              </a:rPr>
              <a:t>c3</a:t>
            </a:r>
            <a:r>
              <a:rPr lang="en-US" altLang="zh-CN" sz="1000" dirty="0"/>
              <a:t>.doSomething(1,2));</a:t>
            </a:r>
            <a:endParaRPr lang="zh-CN" altLang="en-US" sz="1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29DB7C-1682-42DB-956B-9610AEF362CF}"/>
              </a:ext>
            </a:extLst>
          </p:cNvPr>
          <p:cNvSpPr txBox="1"/>
          <p:nvPr/>
        </p:nvSpPr>
        <p:spPr>
          <a:xfrm>
            <a:off x="996890" y="1657350"/>
            <a:ext cx="3472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语法 </a:t>
            </a:r>
            <a:r>
              <a:rPr lang="en-US" altLang="zh-CN" sz="1000" dirty="0">
                <a:solidFill>
                  <a:schemeClr val="accent1"/>
                </a:solidFill>
              </a:rPr>
              <a:t>1 </a:t>
            </a:r>
            <a:r>
              <a:rPr lang="zh-CN" altLang="en-US" sz="1000" dirty="0">
                <a:solidFill>
                  <a:schemeClr val="accent1"/>
                </a:solidFill>
              </a:rPr>
              <a:t>：</a:t>
            </a:r>
            <a:r>
              <a:rPr lang="en-US" altLang="zh-CN" sz="1000" dirty="0">
                <a:solidFill>
                  <a:schemeClr val="accent1"/>
                </a:solidFill>
              </a:rPr>
              <a:t>(</a:t>
            </a:r>
            <a:r>
              <a:rPr lang="zh-CN" altLang="en-US" sz="1000" dirty="0">
                <a:solidFill>
                  <a:schemeClr val="accent1"/>
                </a:solidFill>
              </a:rPr>
              <a:t>入参</a:t>
            </a:r>
            <a:r>
              <a:rPr lang="en-US" altLang="zh-CN" sz="1000" dirty="0">
                <a:solidFill>
                  <a:schemeClr val="accent1"/>
                </a:solidFill>
              </a:rPr>
              <a:t>) -&gt; </a:t>
            </a:r>
            <a:r>
              <a:rPr lang="zh-CN" altLang="en-US" sz="1000" dirty="0">
                <a:solidFill>
                  <a:schemeClr val="accent1"/>
                </a:solidFill>
              </a:rPr>
              <a:t>表达式（表达式的结果会作为返回值）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5F8AA2-6BFC-44E3-9B46-C91BFF4477AF}"/>
              </a:ext>
            </a:extLst>
          </p:cNvPr>
          <p:cNvSpPr txBox="1"/>
          <p:nvPr/>
        </p:nvSpPr>
        <p:spPr>
          <a:xfrm>
            <a:off x="4649287" y="1657349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语法 </a:t>
            </a:r>
            <a:r>
              <a:rPr lang="en-US" altLang="zh-CN" sz="1000" dirty="0">
                <a:solidFill>
                  <a:schemeClr val="accent1"/>
                </a:solidFill>
              </a:rPr>
              <a:t>2</a:t>
            </a:r>
            <a:r>
              <a:rPr lang="zh-CN" altLang="en-US" sz="1000" dirty="0">
                <a:solidFill>
                  <a:schemeClr val="accent1"/>
                </a:solidFill>
              </a:rPr>
              <a:t>：</a:t>
            </a:r>
            <a:r>
              <a:rPr lang="en-US" altLang="zh-CN" sz="1000" dirty="0">
                <a:solidFill>
                  <a:schemeClr val="accent1"/>
                </a:solidFill>
              </a:rPr>
              <a:t>(</a:t>
            </a:r>
            <a:r>
              <a:rPr lang="zh-CN" altLang="en-US" sz="1000" dirty="0">
                <a:solidFill>
                  <a:schemeClr val="accent1"/>
                </a:solidFill>
              </a:rPr>
              <a:t>入参</a:t>
            </a:r>
            <a:r>
              <a:rPr lang="en-US" altLang="zh-CN" sz="1000" dirty="0">
                <a:solidFill>
                  <a:schemeClr val="accent1"/>
                </a:solidFill>
              </a:rPr>
              <a:t>) -&gt; {</a:t>
            </a:r>
            <a:r>
              <a:rPr lang="zh-CN" altLang="en-US" sz="1000" dirty="0">
                <a:solidFill>
                  <a:schemeClr val="accent1"/>
                </a:solidFill>
              </a:rPr>
              <a:t>方法体</a:t>
            </a:r>
            <a:r>
              <a:rPr lang="en-US" altLang="zh-CN" sz="1000" dirty="0">
                <a:solidFill>
                  <a:schemeClr val="accent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60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09777" y="1547"/>
            <a:ext cx="1342773" cy="514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3794" y="87898"/>
            <a:ext cx="122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+mn-ea"/>
              </a:rPr>
              <a:t>函数式接口</a:t>
            </a:r>
            <a:endParaRPr lang="en-US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582" y="62059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+mn-ea"/>
              </a:rPr>
              <a:t>lambda</a:t>
            </a:r>
            <a:endParaRPr lang="en-US" sz="16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6036" y="87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默认方法</a:t>
            </a:r>
            <a:endParaRPr lang="en-US" sz="16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4806" y="535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方法引用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7667" y="5715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流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5327" y="6239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收集器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4620" y="57150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52364" y="220855"/>
            <a:ext cx="2263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30" name="TextBox 12">
            <a:extLst>
              <a:ext uri="{FF2B5EF4-FFF2-40B4-BE49-F238E27FC236}">
                <a16:creationId xmlns:a16="http://schemas.microsoft.com/office/drawing/2014/main" id="{77CFDD43-78FD-4C04-A6D1-C21D7F303DBA}"/>
              </a:ext>
            </a:extLst>
          </p:cNvPr>
          <p:cNvSpPr txBox="1"/>
          <p:nvPr/>
        </p:nvSpPr>
        <p:spPr>
          <a:xfrm>
            <a:off x="7239000" y="620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使用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6339E-976E-4F95-8393-FB7417A479DB}"/>
              </a:ext>
            </a:extLst>
          </p:cNvPr>
          <p:cNvSpPr txBox="1"/>
          <p:nvPr/>
        </p:nvSpPr>
        <p:spPr>
          <a:xfrm>
            <a:off x="1163262" y="149679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例子</a:t>
            </a:r>
            <a:r>
              <a:rPr lang="zh-CN" altLang="en-US" sz="1400" dirty="0"/>
              <a:t>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FAE948-0DD0-4CAC-9674-D7F5727039D1}"/>
              </a:ext>
            </a:extLst>
          </p:cNvPr>
          <p:cNvSpPr txBox="1"/>
          <p:nvPr/>
        </p:nvSpPr>
        <p:spPr>
          <a:xfrm>
            <a:off x="1136177" y="213990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等价匿名类</a:t>
            </a:r>
            <a:r>
              <a:rPr lang="zh-CN" altLang="en-US" dirty="0"/>
              <a:t>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AC1C53-12D3-41C9-AD96-E63CF4060AAD}"/>
              </a:ext>
            </a:extLst>
          </p:cNvPr>
          <p:cNvSpPr txBox="1"/>
          <p:nvPr/>
        </p:nvSpPr>
        <p:spPr>
          <a:xfrm>
            <a:off x="2657452" y="1514010"/>
            <a:ext cx="42924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Function&lt;</a:t>
            </a:r>
            <a:r>
              <a:rPr lang="en-US" altLang="zh-CN" sz="1000" dirty="0" err="1"/>
              <a:t>Integer,Integer</a:t>
            </a:r>
            <a:r>
              <a:rPr lang="en-US" altLang="zh-CN" sz="1000" dirty="0"/>
              <a:t>&gt; f = a -&gt; a;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5BD042-FCCA-49AB-8C58-6DCF1FAEC659}"/>
              </a:ext>
            </a:extLst>
          </p:cNvPr>
          <p:cNvSpPr txBox="1"/>
          <p:nvPr/>
        </p:nvSpPr>
        <p:spPr>
          <a:xfrm>
            <a:off x="2667023" y="217895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Function&lt;</a:t>
            </a:r>
            <a:r>
              <a:rPr lang="en-US" altLang="zh-CN" sz="1000" dirty="0" err="1"/>
              <a:t>Integer,Integer</a:t>
            </a:r>
            <a:r>
              <a:rPr lang="en-US" altLang="zh-CN" sz="1000" dirty="0"/>
              <a:t>&gt; f = new Function&lt;Integer, Integer&gt;() {</a:t>
            </a:r>
          </a:p>
          <a:p>
            <a:r>
              <a:rPr lang="en-US" altLang="zh-CN" sz="1000" dirty="0"/>
              <a:t>            @Override</a:t>
            </a:r>
          </a:p>
          <a:p>
            <a:r>
              <a:rPr lang="en-US" altLang="zh-CN" sz="1000" dirty="0"/>
              <a:t>            public Integer apply(Integer a) {</a:t>
            </a:r>
          </a:p>
          <a:p>
            <a:r>
              <a:rPr lang="en-US" altLang="zh-CN" sz="1000" dirty="0"/>
              <a:t>                return a;</a:t>
            </a:r>
          </a:p>
          <a:p>
            <a:r>
              <a:rPr lang="en-US" altLang="zh-CN" sz="1000" dirty="0"/>
              <a:t>            }</a:t>
            </a:r>
          </a:p>
          <a:p>
            <a:r>
              <a:rPr lang="en-US" altLang="zh-CN" sz="1000" dirty="0"/>
              <a:t>        };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503751-82AE-41CE-853A-32E983BD13BB}"/>
              </a:ext>
            </a:extLst>
          </p:cNvPr>
          <p:cNvSpPr txBox="1"/>
          <p:nvPr/>
        </p:nvSpPr>
        <p:spPr>
          <a:xfrm>
            <a:off x="1129689" y="3735488"/>
            <a:ext cx="4387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</a:rPr>
              <a:t>总结</a:t>
            </a:r>
            <a:r>
              <a:rPr lang="zh-CN" altLang="en-US" sz="1400" dirty="0"/>
              <a:t>：</a:t>
            </a:r>
            <a:r>
              <a:rPr lang="en-US" altLang="zh-CN" sz="1000" dirty="0"/>
              <a:t>lambda</a:t>
            </a:r>
            <a:r>
              <a:rPr lang="zh-CN" altLang="en-US" sz="1000" dirty="0"/>
              <a:t>表达式创建对象等价于使用函数式接口的匿名类创建对象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569F71-488D-488A-A0DD-0EF29E3B882E}"/>
              </a:ext>
            </a:extLst>
          </p:cNvPr>
          <p:cNvSpPr txBox="1"/>
          <p:nvPr/>
        </p:nvSpPr>
        <p:spPr>
          <a:xfrm>
            <a:off x="633337" y="56884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和匿名类的关系</a:t>
            </a:r>
          </a:p>
        </p:txBody>
      </p:sp>
    </p:spTree>
    <p:extLst>
      <p:ext uri="{BB962C8B-B14F-4D97-AF65-F5344CB8AC3E}">
        <p14:creationId xmlns:p14="http://schemas.microsoft.com/office/powerpoint/2010/main" val="28126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712</Words>
  <Application>Microsoft Office PowerPoint</Application>
  <PresentationFormat>全屏显示(16:9)</PresentationFormat>
  <Paragraphs>213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zenglw</dc:creator>
  <cp:lastModifiedBy>zenglw</cp:lastModifiedBy>
  <cp:revision>172</cp:revision>
  <dcterms:created xsi:type="dcterms:W3CDTF">2014-03-26T05:02:30Z</dcterms:created>
  <dcterms:modified xsi:type="dcterms:W3CDTF">2018-10-22T01:54:58Z</dcterms:modified>
</cp:coreProperties>
</file>