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4" r:id="rId4"/>
    <p:sldId id="263" r:id="rId5"/>
    <p:sldId id="268" r:id="rId6"/>
    <p:sldId id="260" r:id="rId7"/>
    <p:sldId id="266" r:id="rId8"/>
    <p:sldId id="274" r:id="rId9"/>
    <p:sldId id="265" r:id="rId10"/>
    <p:sldId id="257" r:id="rId11"/>
    <p:sldId id="267" r:id="rId12"/>
    <p:sldId id="259" r:id="rId13"/>
    <p:sldId id="258" r:id="rId14"/>
    <p:sldId id="28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4838">
          <p15:clr>
            <a:srgbClr val="A4A3A4"/>
          </p15:clr>
        </p15:guide>
        <p15:guide id="4" pos="438">
          <p15:clr>
            <a:srgbClr val="A4A3A4"/>
          </p15:clr>
        </p15:guide>
        <p15:guide id="5" pos="7265">
          <p15:clr>
            <a:srgbClr val="A4A3A4"/>
          </p15:clr>
        </p15:guide>
        <p15:guide id="6" orient="horz" pos="2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767171"/>
    <a:srgbClr val="3B3838"/>
    <a:srgbClr val="181717"/>
    <a:srgbClr val="A5A5A5"/>
    <a:srgbClr val="5B9BD5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109" autoAdjust="0"/>
    <p:restoredTop sz="93542" autoAdjust="0"/>
  </p:normalViewPr>
  <p:slideViewPr>
    <p:cSldViewPr snapToGrid="0" showGuides="1">
      <p:cViewPr varScale="1">
        <p:scale>
          <a:sx n="65" d="100"/>
          <a:sy n="65" d="100"/>
        </p:scale>
        <p:origin x="-846" y="-114"/>
      </p:cViewPr>
      <p:guideLst>
        <p:guide orient="horz" pos="2137"/>
        <p:guide orient="horz" pos="232"/>
        <p:guide pos="3840"/>
        <p:guide pos="4838"/>
        <p:guide pos="438"/>
        <p:guide pos="72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1.xlsx"/><Relationship Id="rId1" Type="http://schemas.openxmlformats.org/officeDocument/2006/relationships/image" Target="../media/image3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7.2251002742003106E-2"/>
          <c:y val="6.7928566146945119E-2"/>
          <c:w val="0.92774899725799709"/>
          <c:h val="0.8641428677061100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28575" cap="rnd">
              <a:noFill/>
              <a:round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000" b="0" i="0" u="none" strike="noStrike" kern="1200" baseline="0">
                    <a:solidFill>
                      <a:schemeClr val="tx1"/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CF-4918-9E5F-4DEA906173F5}"/>
            </c:ext>
          </c:extLst>
        </c:ser>
        <c:dLbls/>
        <c:axId val="124214272"/>
        <c:axId val="124236544"/>
      </c:barChart>
      <c:catAx>
        <c:axId val="124214272"/>
        <c:scaling>
          <c:orientation val="minMax"/>
        </c:scaling>
        <c:delete val="1"/>
        <c:axPos val="b"/>
        <c:numFmt formatCode="General" sourceLinked="1"/>
        <c:majorTickMark val="none"/>
        <c:tickLblPos val="nextTo"/>
        <c:crossAx val="124236544"/>
        <c:crosses val="autoZero"/>
        <c:auto val="1"/>
        <c:lblAlgn val="ctr"/>
        <c:lblOffset val="100"/>
      </c:catAx>
      <c:valAx>
        <c:axId val="124236544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242142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B23F-152A-4D82-9449-4BDCA8170DF9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794BB-A33A-4672-9C39-ACE4065FC1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266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6034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444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5768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130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899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506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6956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08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412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842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51263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7665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11968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794BB-A33A-4672-9C39-ACE4065FC19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41465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315E-1CB9-4E03-8B03-3EC977FC971F}" type="datetimeFigureOut">
              <a:rPr lang="zh-CN" altLang="en-US" smtClean="0"/>
              <a:pPr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03462-DF38-4029-9C02-A3951422C6C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forecast?q=zhengzhou,cn&amp;mode=json&amp;lang=zh_cn&amp;&amp;APPID=6a67ed641c0fda8b69715c43518b6996&amp;units=metri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son.cn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38400" y="2755100"/>
            <a:ext cx="7315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zh-CN" altLang="en-US" sz="6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天气预报项目</a:t>
            </a:r>
            <a:endParaRPr lang="en-US" altLang="zh-CN" sz="6600" b="0" i="0" dirty="0">
              <a:solidFill>
                <a:schemeClr val="bg1"/>
              </a:solidFill>
              <a:effectLst/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38400" y="3795703"/>
            <a:ext cx="7315200" cy="585797"/>
            <a:chOff x="2438400" y="3776653"/>
            <a:chExt cx="7315200" cy="585797"/>
          </a:xfrm>
        </p:grpSpPr>
        <p:sp>
          <p:nvSpPr>
            <p:cNvPr id="10" name="矩形 9"/>
            <p:cNvSpPr/>
            <p:nvPr/>
          </p:nvSpPr>
          <p:spPr>
            <a:xfrm>
              <a:off x="4399598" y="3776653"/>
              <a:ext cx="3392805" cy="58579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dirty="0" smtClean="0"/>
                <a:t>邓梅梅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438400" y="3869496"/>
              <a:ext cx="7315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endParaRPr lang="en-US" altLang="zh-CN" sz="20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等腰三角形 11"/>
          <p:cNvSpPr/>
          <p:nvPr/>
        </p:nvSpPr>
        <p:spPr>
          <a:xfrm>
            <a:off x="4399599" y="4238624"/>
            <a:ext cx="172402" cy="14287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7620001" y="3795702"/>
            <a:ext cx="172402" cy="14287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5087761" y="6458058"/>
            <a:ext cx="2016479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-192528"/>
            <a:ext cx="0" cy="184987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246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34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</a:t>
            </a:r>
            <a:endParaRPr lang="zh-CN" altLang="en-US" sz="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22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1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10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8</a:t>
            </a:r>
            <a:endParaRPr lang="zh-CN" altLang="en-US" sz="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2" grpId="1"/>
      <p:bldP spid="2" grpId="2"/>
      <p:bldP spid="3" grpId="0"/>
      <p:bldP spid="3" grpId="1"/>
      <p:bldP spid="3" grpId="2"/>
      <p:bldP spid="5" grpId="0"/>
      <p:bldP spid="7" grpId="0"/>
      <p:bldP spid="7" grpId="1"/>
      <p:bldP spid="7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80325" y="-66502"/>
            <a:ext cx="4511675" cy="699100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695325" y="329180"/>
            <a:ext cx="4429125" cy="812151"/>
            <a:chOff x="695325" y="386330"/>
            <a:chExt cx="4429125" cy="812151"/>
          </a:xfrm>
        </p:grpSpPr>
        <p:grpSp>
          <p:nvGrpSpPr>
            <p:cNvPr id="4" name="组合 3"/>
            <p:cNvGrpSpPr/>
            <p:nvPr/>
          </p:nvGrpSpPr>
          <p:grpSpPr>
            <a:xfrm>
              <a:off x="695325" y="386330"/>
              <a:ext cx="3928995" cy="738892"/>
              <a:chOff x="1328935" y="2467033"/>
              <a:chExt cx="3928995" cy="73889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328935" y="2524550"/>
                <a:ext cx="681375" cy="681375"/>
                <a:chOff x="2866816" y="2504421"/>
                <a:chExt cx="943184" cy="943184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866816" y="2504421"/>
                  <a:ext cx="943184" cy="943184"/>
                  <a:chOff x="3173998" y="2528145"/>
                  <a:chExt cx="638355" cy="638355"/>
                </a:xfrm>
              </p:grpSpPr>
              <p:sp>
                <p:nvSpPr>
                  <p:cNvPr id="11" name="矩形 10"/>
                  <p:cNvSpPr/>
                  <p:nvPr/>
                </p:nvSpPr>
                <p:spPr>
                  <a:xfrm>
                    <a:off x="3173998" y="2528145"/>
                    <a:ext cx="638355" cy="638355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3234823" y="2588970"/>
                    <a:ext cx="516704" cy="5167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3279524" y="2633671"/>
                    <a:ext cx="427302" cy="427302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2976621" y="2611817"/>
                  <a:ext cx="723575" cy="8094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:r>
                    <a:rPr lang="en-US" altLang="zh-CN" sz="3200" dirty="0">
                      <a:solidFill>
                        <a:schemeClr val="bg1"/>
                      </a:solidFill>
                      <a:latin typeface="方正兰亭粗黑简体" panose="02000000000000000000" pitchFamily="2" charset="-122"/>
                      <a:ea typeface="方正兰亭粗黑简体" panose="02000000000000000000" pitchFamily="2" charset="-122"/>
                    </a:rPr>
                    <a:t>3</a:t>
                  </a:r>
                  <a:endParaRPr lang="en-US" altLang="zh-CN" sz="3200" b="0" i="0" dirty="0">
                    <a:solidFill>
                      <a:schemeClr val="bg1"/>
                    </a:solidFill>
                    <a:effectLst/>
                    <a:latin typeface="方正兰亭粗黑简体" panose="02000000000000000000" pitchFamily="2" charset="-122"/>
                    <a:ea typeface="方正兰亭粗黑简体" panose="02000000000000000000" pitchFamily="2" charset="-122"/>
                  </a:endParaRP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2142975" y="2467033"/>
                <a:ext cx="3114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ADD TITLE HERE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494125" y="782983"/>
              <a:ext cx="36303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 OF THE ELDERLY IS A WISE, LIFE IS A LEARNED TEACHER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471900" y="442576"/>
              <a:ext cx="0" cy="681375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-1742536" y="1604513"/>
            <a:ext cx="586596" cy="3416061"/>
            <a:chOff x="-1742536" y="1604513"/>
            <a:chExt cx="586596" cy="3416061"/>
          </a:xfrm>
        </p:grpSpPr>
        <p:sp>
          <p:nvSpPr>
            <p:cNvPr id="20" name="等腰三角形 19"/>
            <p:cNvSpPr/>
            <p:nvPr/>
          </p:nvSpPr>
          <p:spPr>
            <a:xfrm>
              <a:off x="-1742536" y="1604513"/>
              <a:ext cx="586596" cy="3416061"/>
            </a:xfrm>
            <a:prstGeom prst="triangl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>
              <a:off x="-1576388" y="1604513"/>
              <a:ext cx="247650" cy="1314900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98464" y="2149248"/>
            <a:ext cx="6847934" cy="3988027"/>
            <a:chOff x="-12199" y="2149248"/>
            <a:chExt cx="6847934" cy="3988027"/>
          </a:xfrm>
        </p:grpSpPr>
        <p:graphicFrame>
          <p:nvGraphicFramePr>
            <p:cNvPr id="15" name="图表 14"/>
            <p:cNvGraphicFramePr/>
            <p:nvPr/>
          </p:nvGraphicFramePr>
          <p:xfrm>
            <a:off x="-12199" y="2149248"/>
            <a:ext cx="6847934" cy="37888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1975825" y="5767943"/>
              <a:ext cx="7777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2013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257527" y="5767943"/>
              <a:ext cx="7809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2014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542435" y="5767943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2015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825741" y="5767943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2016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695725" y="5767943"/>
              <a:ext cx="776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dirty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2012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3574" y="1633146"/>
            <a:ext cx="2060179" cy="369332"/>
            <a:chOff x="-193621" y="1770604"/>
            <a:chExt cx="2060179" cy="369332"/>
          </a:xfrm>
        </p:grpSpPr>
        <p:sp>
          <p:nvSpPr>
            <p:cNvPr id="26" name="矩形 25"/>
            <p:cNvSpPr/>
            <p:nvPr/>
          </p:nvSpPr>
          <p:spPr>
            <a:xfrm>
              <a:off x="-173740" y="1775872"/>
              <a:ext cx="2020417" cy="339746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-193621" y="1770604"/>
              <a:ext cx="2060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UNIT: MILLION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29170" y="1574843"/>
            <a:ext cx="3573066" cy="2667184"/>
            <a:chOff x="8129170" y="1574843"/>
            <a:chExt cx="3573066" cy="2667184"/>
          </a:xfrm>
        </p:grpSpPr>
        <p:sp>
          <p:nvSpPr>
            <p:cNvPr id="29" name="矩形 28"/>
            <p:cNvSpPr/>
            <p:nvPr/>
          </p:nvSpPr>
          <p:spPr>
            <a:xfrm>
              <a:off x="8135227" y="2108814"/>
              <a:ext cx="3567009" cy="2133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solidFill>
                    <a:schemeClr val="bg1"/>
                  </a:solidFill>
                </a:rPr>
                <a:t>导入了</a:t>
              </a:r>
              <a:r>
                <a:rPr lang="en-US" dirty="0" err="1" smtClean="0">
                  <a:solidFill>
                    <a:schemeClr val="bg1"/>
                  </a:solidFill>
                </a:rPr>
                <a:t>urllib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包，添加查询天气的链接，使用</a:t>
              </a:r>
              <a:r>
                <a:rPr lang="en-US" dirty="0" err="1" smtClean="0">
                  <a:solidFill>
                    <a:schemeClr val="bg1"/>
                  </a:solidFill>
                </a:rPr>
                <a:t>urlopen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来打开链接</a:t>
              </a:r>
              <a:r>
                <a:rPr lang="en-US" dirty="0" smtClean="0">
                  <a:solidFill>
                    <a:schemeClr val="bg1"/>
                  </a:solidFill>
                </a:rPr>
                <a:t>;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导入</a:t>
              </a:r>
              <a:r>
                <a:rPr lang="en-US" dirty="0" err="1" smtClean="0">
                  <a:solidFill>
                    <a:schemeClr val="bg1"/>
                  </a:solidFill>
                </a:rPr>
                <a:t>json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包，将</a:t>
              </a:r>
              <a:r>
                <a:rPr lang="en-US" dirty="0" err="1" smtClean="0">
                  <a:solidFill>
                    <a:schemeClr val="bg1"/>
                  </a:solidFill>
                </a:rPr>
                <a:t>json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转换成</a:t>
              </a:r>
              <a:r>
                <a:rPr lang="en-US" dirty="0" smtClean="0">
                  <a:solidFill>
                    <a:schemeClr val="bg1"/>
                  </a:solidFill>
                </a:rPr>
                <a:t>(</a:t>
              </a:r>
              <a:r>
                <a:rPr lang="en-US" dirty="0" err="1" smtClean="0">
                  <a:solidFill>
                    <a:schemeClr val="bg1"/>
                  </a:solidFill>
                </a:rPr>
                <a:t>dict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格式，便于项目操作。项目中还采取了</a:t>
              </a:r>
              <a:r>
                <a:rPr lang="en-US" dirty="0" smtClean="0">
                  <a:solidFill>
                    <a:schemeClr val="bg1"/>
                  </a:solidFill>
                </a:rPr>
                <a:t>for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循环便于操作。</a:t>
              </a:r>
            </a:p>
            <a:p>
              <a:pPr>
                <a:lnSpc>
                  <a:spcPct val="130000"/>
                </a:lnSpc>
              </a:pP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129170" y="1574843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2400" dirty="0" smtClean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方法：</a:t>
              </a:r>
              <a:endParaRPr lang="en-US" altLang="zh-CN" sz="2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8042905" y="4043682"/>
            <a:ext cx="20170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80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70</a:t>
            </a:r>
            <a:r>
              <a:rPr lang="en-US" altLang="zh-CN" sz="28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%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193945" y="5367121"/>
            <a:ext cx="3307892" cy="615930"/>
            <a:chOff x="8193945" y="5367121"/>
            <a:chExt cx="3307892" cy="615930"/>
          </a:xfrm>
        </p:grpSpPr>
        <p:sp>
          <p:nvSpPr>
            <p:cNvPr id="33" name="矩形 32"/>
            <p:cNvSpPr/>
            <p:nvPr/>
          </p:nvSpPr>
          <p:spPr>
            <a:xfrm>
              <a:off x="8228859" y="5367121"/>
              <a:ext cx="3272978" cy="6159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81717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193945" y="5468818"/>
              <a:ext cx="32427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 OF THE ELDERLY IS A WISE LIFE IS A LEARNED , IT OFTEN SALUTARY INFLUENCE </a:t>
              </a:r>
              <a:endParaRPr lang="zh-CN" altLang="en-US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1306" y="0"/>
            <a:ext cx="211455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" y="2296900"/>
            <a:ext cx="12192001" cy="18975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1803485" y="1567264"/>
            <a:ext cx="3356847" cy="335684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065308" y="1829087"/>
            <a:ext cx="2833201" cy="2833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263042" y="2026821"/>
            <a:ext cx="2437733" cy="24377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51377" y="1922248"/>
            <a:ext cx="159851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4</a:t>
            </a:r>
            <a:endParaRPr lang="zh-CN" altLang="en-US" sz="1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62729" y="3187628"/>
            <a:ext cx="4548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 OF THE ELDERLY IS A WISE, LIFE IS A LEARNED TEACHER, IT OFTEN SALUTARY INFLUENCE OF EDUCATION, SILENT TO GUIDE US, GIVE US INSPIRATION IN LIFE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548631" y="2469665"/>
            <a:ext cx="4394950" cy="615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5674" y="2504293"/>
            <a:ext cx="4341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t"/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查询结果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3" grpId="0"/>
      <p:bldP spid="12" grpId="0"/>
      <p:bldP spid="13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63638"/>
            <a:ext cx="12192000" cy="14837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95325" y="329180"/>
            <a:ext cx="4429125" cy="812151"/>
            <a:chOff x="695325" y="386330"/>
            <a:chExt cx="4429125" cy="812151"/>
          </a:xfrm>
        </p:grpSpPr>
        <p:grpSp>
          <p:nvGrpSpPr>
            <p:cNvPr id="16" name="组合 15"/>
            <p:cNvGrpSpPr/>
            <p:nvPr/>
          </p:nvGrpSpPr>
          <p:grpSpPr>
            <a:xfrm>
              <a:off x="695325" y="386330"/>
              <a:ext cx="1614259" cy="738892"/>
              <a:chOff x="1328935" y="2467033"/>
              <a:chExt cx="1614259" cy="73889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328935" y="2524550"/>
                <a:ext cx="681375" cy="681375"/>
                <a:chOff x="2866816" y="2504421"/>
                <a:chExt cx="943184" cy="943184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866816" y="2504421"/>
                  <a:ext cx="943184" cy="943184"/>
                  <a:chOff x="3173998" y="2528145"/>
                  <a:chExt cx="638355" cy="638355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3173998" y="2528145"/>
                    <a:ext cx="638355" cy="638355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3234823" y="2588970"/>
                    <a:ext cx="516704" cy="5167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3279524" y="2633671"/>
                    <a:ext cx="427302" cy="427302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矩形 24"/>
                <p:cNvSpPr/>
                <p:nvPr/>
              </p:nvSpPr>
              <p:spPr>
                <a:xfrm>
                  <a:off x="2976621" y="2611817"/>
                  <a:ext cx="723575" cy="8094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:r>
                    <a:rPr lang="en-US" altLang="zh-CN" sz="3200" dirty="0">
                      <a:solidFill>
                        <a:schemeClr val="bg1"/>
                      </a:solidFill>
                      <a:latin typeface="方正兰亭粗黑简体" panose="02000000000000000000" pitchFamily="2" charset="-122"/>
                      <a:ea typeface="方正兰亭粗黑简体" panose="02000000000000000000" pitchFamily="2" charset="-122"/>
                    </a:rPr>
                    <a:t>4</a:t>
                  </a:r>
                  <a:endParaRPr lang="en-US" altLang="zh-CN" sz="3200" b="0" i="0" dirty="0">
                    <a:solidFill>
                      <a:schemeClr val="bg1"/>
                    </a:solidFill>
                    <a:effectLst/>
                    <a:latin typeface="方正兰亭粗黑简体" panose="02000000000000000000" pitchFamily="2" charset="-122"/>
                    <a:ea typeface="方正兰亭粗黑简体" panose="02000000000000000000" pitchFamily="2" charset="-122"/>
                  </a:endParaRPr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2142975" y="2467033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zh-CN" alt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结果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1494125" y="782983"/>
              <a:ext cx="36303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 OF THE ELDERLY IS A WISE, LIFE IS A LEARNED TEACHER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71900" y="442576"/>
              <a:ext cx="0" cy="681375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2022741" y="2762612"/>
            <a:ext cx="942709" cy="575582"/>
            <a:chOff x="11139488" y="1350963"/>
            <a:chExt cx="481013" cy="293688"/>
          </a:xfrm>
        </p:grpSpPr>
        <p:sp>
          <p:nvSpPr>
            <p:cNvPr id="34" name="Freeform 125"/>
            <p:cNvSpPr/>
            <p:nvPr/>
          </p:nvSpPr>
          <p:spPr bwMode="auto">
            <a:xfrm>
              <a:off x="11139488" y="1350963"/>
              <a:ext cx="481013" cy="184150"/>
            </a:xfrm>
            <a:custGeom>
              <a:avLst/>
              <a:gdLst>
                <a:gd name="T0" fmla="*/ 303 w 303"/>
                <a:gd name="T1" fmla="*/ 57 h 116"/>
                <a:gd name="T2" fmla="*/ 152 w 303"/>
                <a:gd name="T3" fmla="*/ 0 h 116"/>
                <a:gd name="T4" fmla="*/ 0 w 303"/>
                <a:gd name="T5" fmla="*/ 57 h 116"/>
                <a:gd name="T6" fmla="*/ 152 w 303"/>
                <a:gd name="T7" fmla="*/ 116 h 116"/>
                <a:gd name="T8" fmla="*/ 303 w 303"/>
                <a:gd name="T9" fmla="*/ 5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116">
                  <a:moveTo>
                    <a:pt x="303" y="57"/>
                  </a:moveTo>
                  <a:lnTo>
                    <a:pt x="152" y="0"/>
                  </a:lnTo>
                  <a:lnTo>
                    <a:pt x="0" y="57"/>
                  </a:lnTo>
                  <a:lnTo>
                    <a:pt x="152" y="116"/>
                  </a:lnTo>
                  <a:lnTo>
                    <a:pt x="303" y="57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6"/>
            <p:cNvSpPr/>
            <p:nvPr/>
          </p:nvSpPr>
          <p:spPr bwMode="auto">
            <a:xfrm>
              <a:off x="11233150" y="1516063"/>
              <a:ext cx="293688" cy="128588"/>
            </a:xfrm>
            <a:custGeom>
              <a:avLst/>
              <a:gdLst>
                <a:gd name="T0" fmla="*/ 39 w 78"/>
                <a:gd name="T1" fmla="*/ 15 h 34"/>
                <a:gd name="T2" fmla="*/ 0 w 78"/>
                <a:gd name="T3" fmla="*/ 0 h 34"/>
                <a:gd name="T4" fmla="*/ 0 w 78"/>
                <a:gd name="T5" fmla="*/ 20 h 34"/>
                <a:gd name="T6" fmla="*/ 39 w 78"/>
                <a:gd name="T7" fmla="*/ 34 h 34"/>
                <a:gd name="T8" fmla="*/ 78 w 78"/>
                <a:gd name="T9" fmla="*/ 20 h 34"/>
                <a:gd name="T10" fmla="*/ 78 w 78"/>
                <a:gd name="T11" fmla="*/ 0 h 34"/>
                <a:gd name="T12" fmla="*/ 39 w 78"/>
                <a:gd name="T1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4">
                  <a:moveTo>
                    <a:pt x="39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8"/>
                    <a:pt x="17" y="34"/>
                    <a:pt x="39" y="34"/>
                  </a:cubicBezTo>
                  <a:cubicBezTo>
                    <a:pt x="61" y="34"/>
                    <a:pt x="78" y="28"/>
                    <a:pt x="78" y="20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39" y="15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14522" y="5626714"/>
            <a:ext cx="759145" cy="338554"/>
            <a:chOff x="2114522" y="5626714"/>
            <a:chExt cx="759145" cy="338554"/>
          </a:xfrm>
        </p:grpSpPr>
        <p:sp>
          <p:nvSpPr>
            <p:cNvPr id="6" name="矩形: 圆角 5"/>
            <p:cNvSpPr/>
            <p:nvPr/>
          </p:nvSpPr>
          <p:spPr>
            <a:xfrm>
              <a:off x="2114522" y="5631543"/>
              <a:ext cx="759145" cy="2881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213189" y="5626714"/>
              <a:ext cx="534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16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OK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628620" y="2762612"/>
            <a:ext cx="942709" cy="575582"/>
            <a:chOff x="11139488" y="1350963"/>
            <a:chExt cx="481013" cy="293688"/>
          </a:xfrm>
        </p:grpSpPr>
        <p:sp>
          <p:nvSpPr>
            <p:cNvPr id="43" name="Freeform 125"/>
            <p:cNvSpPr/>
            <p:nvPr/>
          </p:nvSpPr>
          <p:spPr bwMode="auto">
            <a:xfrm>
              <a:off x="11139488" y="1350963"/>
              <a:ext cx="481013" cy="184150"/>
            </a:xfrm>
            <a:custGeom>
              <a:avLst/>
              <a:gdLst>
                <a:gd name="T0" fmla="*/ 303 w 303"/>
                <a:gd name="T1" fmla="*/ 57 h 116"/>
                <a:gd name="T2" fmla="*/ 152 w 303"/>
                <a:gd name="T3" fmla="*/ 0 h 116"/>
                <a:gd name="T4" fmla="*/ 0 w 303"/>
                <a:gd name="T5" fmla="*/ 57 h 116"/>
                <a:gd name="T6" fmla="*/ 152 w 303"/>
                <a:gd name="T7" fmla="*/ 116 h 116"/>
                <a:gd name="T8" fmla="*/ 303 w 303"/>
                <a:gd name="T9" fmla="*/ 5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116">
                  <a:moveTo>
                    <a:pt x="303" y="57"/>
                  </a:moveTo>
                  <a:lnTo>
                    <a:pt x="152" y="0"/>
                  </a:lnTo>
                  <a:lnTo>
                    <a:pt x="0" y="57"/>
                  </a:lnTo>
                  <a:lnTo>
                    <a:pt x="152" y="116"/>
                  </a:lnTo>
                  <a:lnTo>
                    <a:pt x="303" y="57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6"/>
            <p:cNvSpPr/>
            <p:nvPr/>
          </p:nvSpPr>
          <p:spPr bwMode="auto">
            <a:xfrm>
              <a:off x="11233150" y="1516063"/>
              <a:ext cx="293688" cy="128588"/>
            </a:xfrm>
            <a:custGeom>
              <a:avLst/>
              <a:gdLst>
                <a:gd name="T0" fmla="*/ 39 w 78"/>
                <a:gd name="T1" fmla="*/ 15 h 34"/>
                <a:gd name="T2" fmla="*/ 0 w 78"/>
                <a:gd name="T3" fmla="*/ 0 h 34"/>
                <a:gd name="T4" fmla="*/ 0 w 78"/>
                <a:gd name="T5" fmla="*/ 20 h 34"/>
                <a:gd name="T6" fmla="*/ 39 w 78"/>
                <a:gd name="T7" fmla="*/ 34 h 34"/>
                <a:gd name="T8" fmla="*/ 78 w 78"/>
                <a:gd name="T9" fmla="*/ 20 h 34"/>
                <a:gd name="T10" fmla="*/ 78 w 78"/>
                <a:gd name="T11" fmla="*/ 0 h 34"/>
                <a:gd name="T12" fmla="*/ 39 w 78"/>
                <a:gd name="T1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4">
                  <a:moveTo>
                    <a:pt x="39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8"/>
                    <a:pt x="17" y="34"/>
                    <a:pt x="39" y="34"/>
                  </a:cubicBezTo>
                  <a:cubicBezTo>
                    <a:pt x="61" y="34"/>
                    <a:pt x="78" y="28"/>
                    <a:pt x="78" y="20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39" y="15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720401" y="5626714"/>
            <a:ext cx="759145" cy="338554"/>
            <a:chOff x="5720401" y="5626714"/>
            <a:chExt cx="759145" cy="338554"/>
          </a:xfrm>
        </p:grpSpPr>
        <p:sp>
          <p:nvSpPr>
            <p:cNvPr id="41" name="矩形: 圆角 40"/>
            <p:cNvSpPr/>
            <p:nvPr/>
          </p:nvSpPr>
          <p:spPr>
            <a:xfrm>
              <a:off x="5720401" y="5631543"/>
              <a:ext cx="759145" cy="2881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819068" y="5626714"/>
              <a:ext cx="534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16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OK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234499" y="2762612"/>
            <a:ext cx="942709" cy="575582"/>
            <a:chOff x="11139488" y="1350963"/>
            <a:chExt cx="481013" cy="293688"/>
          </a:xfrm>
        </p:grpSpPr>
        <p:sp>
          <p:nvSpPr>
            <p:cNvPr id="53" name="Freeform 125"/>
            <p:cNvSpPr/>
            <p:nvPr/>
          </p:nvSpPr>
          <p:spPr bwMode="auto">
            <a:xfrm>
              <a:off x="11139488" y="1350963"/>
              <a:ext cx="481013" cy="184150"/>
            </a:xfrm>
            <a:custGeom>
              <a:avLst/>
              <a:gdLst>
                <a:gd name="T0" fmla="*/ 303 w 303"/>
                <a:gd name="T1" fmla="*/ 57 h 116"/>
                <a:gd name="T2" fmla="*/ 152 w 303"/>
                <a:gd name="T3" fmla="*/ 0 h 116"/>
                <a:gd name="T4" fmla="*/ 0 w 303"/>
                <a:gd name="T5" fmla="*/ 57 h 116"/>
                <a:gd name="T6" fmla="*/ 152 w 303"/>
                <a:gd name="T7" fmla="*/ 116 h 116"/>
                <a:gd name="T8" fmla="*/ 303 w 303"/>
                <a:gd name="T9" fmla="*/ 5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116">
                  <a:moveTo>
                    <a:pt x="303" y="57"/>
                  </a:moveTo>
                  <a:lnTo>
                    <a:pt x="152" y="0"/>
                  </a:lnTo>
                  <a:lnTo>
                    <a:pt x="0" y="57"/>
                  </a:lnTo>
                  <a:lnTo>
                    <a:pt x="152" y="116"/>
                  </a:lnTo>
                  <a:lnTo>
                    <a:pt x="303" y="57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6"/>
            <p:cNvSpPr/>
            <p:nvPr/>
          </p:nvSpPr>
          <p:spPr bwMode="auto">
            <a:xfrm>
              <a:off x="11233150" y="1516063"/>
              <a:ext cx="293688" cy="128588"/>
            </a:xfrm>
            <a:custGeom>
              <a:avLst/>
              <a:gdLst>
                <a:gd name="T0" fmla="*/ 39 w 78"/>
                <a:gd name="T1" fmla="*/ 15 h 34"/>
                <a:gd name="T2" fmla="*/ 0 w 78"/>
                <a:gd name="T3" fmla="*/ 0 h 34"/>
                <a:gd name="T4" fmla="*/ 0 w 78"/>
                <a:gd name="T5" fmla="*/ 20 h 34"/>
                <a:gd name="T6" fmla="*/ 39 w 78"/>
                <a:gd name="T7" fmla="*/ 34 h 34"/>
                <a:gd name="T8" fmla="*/ 78 w 78"/>
                <a:gd name="T9" fmla="*/ 20 h 34"/>
                <a:gd name="T10" fmla="*/ 78 w 78"/>
                <a:gd name="T11" fmla="*/ 0 h 34"/>
                <a:gd name="T12" fmla="*/ 39 w 78"/>
                <a:gd name="T13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34">
                  <a:moveTo>
                    <a:pt x="39" y="1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8"/>
                    <a:pt x="17" y="34"/>
                    <a:pt x="39" y="34"/>
                  </a:cubicBezTo>
                  <a:cubicBezTo>
                    <a:pt x="61" y="34"/>
                    <a:pt x="78" y="28"/>
                    <a:pt x="78" y="20"/>
                  </a:cubicBezTo>
                  <a:cubicBezTo>
                    <a:pt x="78" y="0"/>
                    <a:pt x="78" y="0"/>
                    <a:pt x="78" y="0"/>
                  </a:cubicBezTo>
                  <a:lnTo>
                    <a:pt x="39" y="15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26280" y="5626714"/>
            <a:ext cx="759145" cy="338554"/>
            <a:chOff x="9326280" y="5626714"/>
            <a:chExt cx="759145" cy="338554"/>
          </a:xfrm>
        </p:grpSpPr>
        <p:sp>
          <p:nvSpPr>
            <p:cNvPr id="51" name="矩形: 圆角 50"/>
            <p:cNvSpPr/>
            <p:nvPr/>
          </p:nvSpPr>
          <p:spPr>
            <a:xfrm>
              <a:off x="9326280" y="5631543"/>
              <a:ext cx="759145" cy="2881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424947" y="5626714"/>
              <a:ext cx="5341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16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OK</a:t>
              </a:r>
            </a:p>
          </p:txBody>
        </p:sp>
      </p:grpSp>
      <p:pic>
        <p:nvPicPr>
          <p:cNvPr id="57" name="图片 56"/>
          <p:cNvPicPr/>
          <p:nvPr/>
        </p:nvPicPr>
        <p:blipFill>
          <a:blip r:embed="rId3"/>
          <a:stretch>
            <a:fillRect/>
          </a:stretch>
        </p:blipFill>
        <p:spPr>
          <a:xfrm>
            <a:off x="1327355" y="1342104"/>
            <a:ext cx="9512710" cy="505869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1230" y="642668"/>
            <a:ext cx="10909540" cy="5572664"/>
          </a:xfrm>
          <a:prstGeom prst="rect">
            <a:avLst/>
          </a:prstGeom>
          <a:gradFill>
            <a:gsLst>
              <a:gs pos="43000">
                <a:srgbClr val="302D2D">
                  <a:alpha val="60000"/>
                </a:srgbClr>
              </a:gs>
              <a:gs pos="0">
                <a:schemeClr val="bg2">
                  <a:lumMod val="25000"/>
                  <a:alpha val="40000"/>
                </a:schemeClr>
              </a:gs>
              <a:gs pos="100000">
                <a:schemeClr val="bg2">
                  <a:lumMod val="10000"/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90650" y="2927662"/>
            <a:ext cx="95440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基于没什么基础学习大数据，所以学的比较困难，还有就是不知道怎得就是看见代码想睡就，但是经过老师的悉心教导，还是对大数据有了一定了解。通过学习，</a:t>
            </a:r>
            <a:r>
              <a:rPr lang="zh-CN" altLang="en-US" sz="1400" dirty="0" smtClean="0">
                <a:solidFill>
                  <a:schemeClr val="bg1"/>
                </a:solidFill>
              </a:rPr>
              <a:t>但是有些高级特性掌握起来还是有些难度，需要时间去消化。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给我最大的印象就是语法简洁，就像写伪代码一样，很多其他语言要用很多行才能实现的操作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可能几行就搞定了，这让人摆脱了繁杂的语法而专注于问题本身，，虽然它很</a:t>
            </a:r>
            <a:r>
              <a:rPr lang="zh-CN" altLang="en-US" sz="1400" dirty="0" smtClean="0">
                <a:solidFill>
                  <a:schemeClr val="bg1"/>
                </a:solidFill>
              </a:rPr>
              <a:t>强大</a:t>
            </a:r>
            <a:r>
              <a:rPr lang="en-US" altLang="zh-CN" sz="1400" dirty="0" smtClean="0">
                <a:solidFill>
                  <a:schemeClr val="bg1"/>
                </a:solidFill>
              </a:rPr>
              <a:t>.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5929313" y="2417470"/>
            <a:ext cx="333375" cy="287393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489046" y="1108495"/>
            <a:ext cx="7125419" cy="979097"/>
            <a:chOff x="2489046" y="1108495"/>
            <a:chExt cx="7125419" cy="979097"/>
          </a:xfrm>
        </p:grpSpPr>
        <p:sp>
          <p:nvSpPr>
            <p:cNvPr id="4" name="矩形 3"/>
            <p:cNvSpPr/>
            <p:nvPr/>
          </p:nvSpPr>
          <p:spPr>
            <a:xfrm>
              <a:off x="2489046" y="1108495"/>
              <a:ext cx="7125419" cy="9790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208235" y="1208948"/>
              <a:ext cx="57755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zh-CN" altLang="en-US" sz="4800" dirty="0" smtClean="0">
                  <a:solidFill>
                    <a:schemeClr val="bg2">
                      <a:lumMod val="10000"/>
                    </a:schemeClr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总结</a:t>
              </a:r>
              <a:endParaRPr lang="en-US" altLang="zh-CN" sz="4800" dirty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38400" y="2755100"/>
            <a:ext cx="7315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THANK  YOU</a:t>
            </a:r>
            <a:endParaRPr lang="en-US" altLang="zh-CN" sz="6600" b="0" i="0" dirty="0">
              <a:solidFill>
                <a:schemeClr val="bg1"/>
              </a:solidFill>
              <a:effectLst/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438400" y="3795703"/>
            <a:ext cx="7315200" cy="585797"/>
            <a:chOff x="2438400" y="3776653"/>
            <a:chExt cx="7315200" cy="585797"/>
          </a:xfrm>
        </p:grpSpPr>
        <p:sp>
          <p:nvSpPr>
            <p:cNvPr id="10" name="矩形 9"/>
            <p:cNvSpPr/>
            <p:nvPr/>
          </p:nvSpPr>
          <p:spPr>
            <a:xfrm>
              <a:off x="4399598" y="3776653"/>
              <a:ext cx="3392805" cy="58579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38400" y="3869496"/>
              <a:ext cx="73152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en-US" altLang="zh-CN" sz="2000" dirty="0" smtClean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A</a:t>
              </a:r>
              <a:r>
                <a:rPr lang="en-US" altLang="zh-CN" sz="2000" b="0" i="0" dirty="0" smtClean="0">
                  <a:solidFill>
                    <a:schemeClr val="bg1"/>
                  </a:solidFill>
                  <a:effectLst/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ll</a:t>
              </a:r>
              <a:endParaRPr lang="en-US" altLang="zh-CN" sz="20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2" name="等腰三角形 11"/>
          <p:cNvSpPr/>
          <p:nvPr/>
        </p:nvSpPr>
        <p:spPr>
          <a:xfrm>
            <a:off x="4399599" y="4238624"/>
            <a:ext cx="172402" cy="14287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7620001" y="3795702"/>
            <a:ext cx="172402" cy="142875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452328" y="6183580"/>
            <a:ext cx="7315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zh-CN" altLang="en-US" sz="12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姓名</a:t>
            </a:r>
            <a:endParaRPr lang="en-US" altLang="zh-CN" sz="1200" b="0" i="0" dirty="0">
              <a:solidFill>
                <a:schemeClr val="bg1"/>
              </a:solidFill>
              <a:effectLst/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5087761" y="6458058"/>
            <a:ext cx="2016479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-192528"/>
            <a:ext cx="0" cy="1849875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9246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34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0</a:t>
            </a:r>
            <a:endParaRPr lang="zh-CN" altLang="en-US" sz="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42211" y="1670101"/>
            <a:ext cx="304800" cy="110799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CN" sz="6600" dirty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1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01010" y="1670101"/>
            <a:ext cx="728937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8</a:t>
            </a:r>
            <a:endParaRPr lang="zh-CN" altLang="en-US" sz="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" grpId="0"/>
      <p:bldP spid="2" grpId="1"/>
      <p:bldP spid="2" grpId="2"/>
      <p:bldP spid="3" grpId="0"/>
      <p:bldP spid="3" grpId="1"/>
      <p:bldP spid="3" grpId="2"/>
      <p:bldP spid="5" grpId="0"/>
      <p:bldP spid="7" grpId="0"/>
      <p:bldP spid="7" grpId="1"/>
      <p:bldP spid="7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324" y="552092"/>
            <a:ext cx="10837863" cy="58782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94465" y="1398390"/>
            <a:ext cx="4053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32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INTRODUCTION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672237" y="5357902"/>
            <a:ext cx="8850701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522519" y="1673525"/>
            <a:ext cx="0" cy="3692105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669062" y="1673526"/>
            <a:ext cx="5930" cy="3692104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089206" y="1673525"/>
            <a:ext cx="3433312" cy="0"/>
          </a:xfrm>
          <a:prstGeom prst="line">
            <a:avLst/>
          </a:prstGeom>
          <a:ln w="2540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671817" y="1673525"/>
            <a:ext cx="948906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149415" y="1740309"/>
            <a:ext cx="789317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项目名称：天气预报</a:t>
            </a:r>
            <a:endParaRPr lang="en-US" altLang="zh-CN" sz="24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4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开发时间：</a:t>
            </a:r>
            <a:r>
              <a:rPr lang="en-US" altLang="zh-CN" sz="24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2018.6.3</a:t>
            </a:r>
          </a:p>
          <a:p>
            <a:pPr algn="just">
              <a:lnSpc>
                <a:spcPct val="130000"/>
              </a:lnSpc>
            </a:pPr>
            <a:endParaRPr lang="en-US" altLang="zh-CN" sz="24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开发人员：邓梅梅</a:t>
            </a:r>
            <a:endParaRPr lang="en-US" altLang="zh-CN" sz="24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  <a:p>
            <a:pPr algn="just">
              <a:lnSpc>
                <a:spcPct val="130000"/>
              </a:lnSpc>
            </a:pPr>
            <a:endParaRPr lang="en-US" altLang="zh-CN" sz="2400" b="1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工具：</a:t>
            </a:r>
            <a:r>
              <a:rPr lang="en-US" altLang="zh-CN" sz="2400" b="1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python   windows7</a:t>
            </a:r>
          </a:p>
          <a:p>
            <a:pPr algn="just">
              <a:lnSpc>
                <a:spcPct val="130000"/>
              </a:lnSpc>
            </a:pPr>
            <a:endParaRPr lang="zh-CN" altLang="en-US" sz="1600" b="1" i="1" dirty="0">
              <a:solidFill>
                <a:schemeClr val="bg1"/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1" presetClass="entr" presetSubtype="0" fill="hold" grpId="0" nodeType="withEffect">
                                  <p:stCondLst>
                                    <p:cond delay="3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914152" y="570254"/>
            <a:ext cx="3933646" cy="879895"/>
            <a:chOff x="914152" y="570254"/>
            <a:chExt cx="3933646" cy="879895"/>
          </a:xfrm>
        </p:grpSpPr>
        <p:sp>
          <p:nvSpPr>
            <p:cNvPr id="3" name="矩形 2"/>
            <p:cNvSpPr/>
            <p:nvPr/>
          </p:nvSpPr>
          <p:spPr>
            <a:xfrm>
              <a:off x="914152" y="570254"/>
              <a:ext cx="3933646" cy="87989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>
              <a:off x="947828" y="1188954"/>
              <a:ext cx="343148" cy="24047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4470975" y="588013"/>
              <a:ext cx="343148" cy="24047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189951" y="659987"/>
            <a:ext cx="338204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en-US" altLang="zh-CN" sz="44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CONTENT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71591" y="2610815"/>
            <a:ext cx="681375" cy="681375"/>
            <a:chOff x="2866816" y="2504421"/>
            <a:chExt cx="943184" cy="943184"/>
          </a:xfrm>
        </p:grpSpPr>
        <p:grpSp>
          <p:nvGrpSpPr>
            <p:cNvPr id="11" name="组合 10"/>
            <p:cNvGrpSpPr/>
            <p:nvPr/>
          </p:nvGrpSpPr>
          <p:grpSpPr>
            <a:xfrm>
              <a:off x="2866816" y="2504421"/>
              <a:ext cx="943184" cy="943184"/>
              <a:chOff x="3173998" y="2528145"/>
              <a:chExt cx="638355" cy="638355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3173998" y="2528145"/>
                <a:ext cx="638355" cy="63835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234823" y="2588970"/>
                <a:ext cx="516704" cy="516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79524" y="2633671"/>
                <a:ext cx="427302" cy="427302"/>
              </a:xfrm>
              <a:prstGeom prst="rect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976621" y="2611817"/>
              <a:ext cx="72357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en-US" altLang="zh-CN" sz="3200" b="0" i="0" dirty="0">
                  <a:solidFill>
                    <a:schemeClr val="bg1"/>
                  </a:solidFill>
                  <a:effectLst/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1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758062" y="27337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项目概述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871591" y="4163570"/>
            <a:ext cx="681375" cy="681375"/>
            <a:chOff x="2866816" y="2504421"/>
            <a:chExt cx="943184" cy="943184"/>
          </a:xfrm>
        </p:grpSpPr>
        <p:grpSp>
          <p:nvGrpSpPr>
            <p:cNvPr id="43" name="组合 42"/>
            <p:cNvGrpSpPr/>
            <p:nvPr/>
          </p:nvGrpSpPr>
          <p:grpSpPr>
            <a:xfrm>
              <a:off x="2866816" y="2504421"/>
              <a:ext cx="943184" cy="943184"/>
              <a:chOff x="3173998" y="2528145"/>
              <a:chExt cx="638355" cy="638355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173998" y="2528145"/>
                <a:ext cx="638355" cy="63835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34823" y="2588970"/>
                <a:ext cx="516704" cy="516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279524" y="2633671"/>
                <a:ext cx="427302" cy="427302"/>
              </a:xfrm>
              <a:prstGeom prst="rect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2976621" y="2611817"/>
              <a:ext cx="723575" cy="809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en-US" altLang="zh-CN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3</a:t>
              </a:r>
              <a:endParaRPr lang="en-US" altLang="zh-CN" sz="32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2758062" y="428647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项目代码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616120" y="2610815"/>
            <a:ext cx="681375" cy="681375"/>
            <a:chOff x="2866816" y="2504421"/>
            <a:chExt cx="943184" cy="943184"/>
          </a:xfrm>
        </p:grpSpPr>
        <p:grpSp>
          <p:nvGrpSpPr>
            <p:cNvPr id="51" name="组合 50"/>
            <p:cNvGrpSpPr/>
            <p:nvPr/>
          </p:nvGrpSpPr>
          <p:grpSpPr>
            <a:xfrm>
              <a:off x="2866816" y="2504421"/>
              <a:ext cx="943184" cy="943184"/>
              <a:chOff x="3173998" y="2528145"/>
              <a:chExt cx="638355" cy="638355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173998" y="2528145"/>
                <a:ext cx="638355" cy="63835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234823" y="2588970"/>
                <a:ext cx="516704" cy="516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279524" y="2633671"/>
                <a:ext cx="427302" cy="427302"/>
              </a:xfrm>
              <a:prstGeom prst="rect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2976621" y="2611817"/>
              <a:ext cx="723575" cy="809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en-US" altLang="zh-CN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2</a:t>
              </a:r>
              <a:endParaRPr lang="en-US" altLang="zh-CN" sz="32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502591" y="273371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数据来源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16120" y="4163570"/>
            <a:ext cx="681375" cy="681375"/>
            <a:chOff x="2866816" y="2504421"/>
            <a:chExt cx="943184" cy="943184"/>
          </a:xfrm>
        </p:grpSpPr>
        <p:grpSp>
          <p:nvGrpSpPr>
            <p:cNvPr id="59" name="组合 58"/>
            <p:cNvGrpSpPr/>
            <p:nvPr/>
          </p:nvGrpSpPr>
          <p:grpSpPr>
            <a:xfrm>
              <a:off x="2866816" y="2504421"/>
              <a:ext cx="943184" cy="943184"/>
              <a:chOff x="3173998" y="2528145"/>
              <a:chExt cx="638355" cy="638355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173998" y="2528145"/>
                <a:ext cx="638355" cy="638355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234823" y="2588970"/>
                <a:ext cx="516704" cy="516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79524" y="2633671"/>
                <a:ext cx="427302" cy="427302"/>
              </a:xfrm>
              <a:prstGeom prst="rect">
                <a:avLst/>
              </a:prstGeom>
              <a:solidFill>
                <a:srgbClr val="1817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976621" y="2611817"/>
              <a:ext cx="723575" cy="8094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t"/>
              <a:r>
                <a:rPr lang="en-US" altLang="zh-CN" sz="32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4</a:t>
              </a:r>
              <a:endParaRPr lang="en-US" altLang="zh-CN" sz="3200" b="0" i="0" dirty="0">
                <a:solidFill>
                  <a:schemeClr val="bg1"/>
                </a:solidFill>
                <a:effectLst/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7502591" y="428647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天气查询结果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0" y="6211019"/>
            <a:ext cx="12192001" cy="48307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50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2296900"/>
            <a:ext cx="12192001" cy="18975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6670456" y="1567264"/>
            <a:ext cx="3356847" cy="335684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6932279" y="1829087"/>
            <a:ext cx="2833201" cy="2833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7130013" y="2026821"/>
            <a:ext cx="2437733" cy="24377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39119" y="1922248"/>
            <a:ext cx="148149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1</a:t>
            </a:r>
            <a:endParaRPr lang="zh-CN" altLang="en-US" sz="1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52166" y="2469665"/>
            <a:ext cx="4394950" cy="615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>
                <a:solidFill>
                  <a:schemeClr val="tx1"/>
                </a:solidFill>
              </a:rPr>
              <a:t>项目概述</a:t>
            </a:r>
            <a:r>
              <a:rPr lang="zh-CN" altLang="en-US" dirty="0" smtClean="0"/>
              <a:t>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1" animBg="1"/>
      <p:bldP spid="6" grpId="0" animBg="1"/>
      <p:bldP spid="7" grpId="0" animBg="1"/>
      <p:bldP spid="3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325" y="329180"/>
            <a:ext cx="4429125" cy="812151"/>
            <a:chOff x="695325" y="386330"/>
            <a:chExt cx="4429125" cy="812151"/>
          </a:xfrm>
        </p:grpSpPr>
        <p:grpSp>
          <p:nvGrpSpPr>
            <p:cNvPr id="3" name="组合 2"/>
            <p:cNvGrpSpPr/>
            <p:nvPr/>
          </p:nvGrpSpPr>
          <p:grpSpPr>
            <a:xfrm>
              <a:off x="695325" y="386330"/>
              <a:ext cx="3928995" cy="738892"/>
              <a:chOff x="1328935" y="2467033"/>
              <a:chExt cx="3928995" cy="73889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328935" y="2524550"/>
                <a:ext cx="681375" cy="681375"/>
                <a:chOff x="2866816" y="2504421"/>
                <a:chExt cx="943184" cy="943184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2866816" y="2504421"/>
                  <a:ext cx="943184" cy="943184"/>
                  <a:chOff x="3173998" y="2528145"/>
                  <a:chExt cx="638355" cy="63835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173998" y="2528145"/>
                    <a:ext cx="638355" cy="638355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3234823" y="2588970"/>
                    <a:ext cx="516704" cy="5167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3279524" y="2633671"/>
                    <a:ext cx="427302" cy="427302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" name="矩形 8"/>
                <p:cNvSpPr/>
                <p:nvPr/>
              </p:nvSpPr>
              <p:spPr>
                <a:xfrm>
                  <a:off x="2976621" y="2611817"/>
                  <a:ext cx="723575" cy="8094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:r>
                    <a:rPr lang="en-US" altLang="zh-CN" sz="3200" b="0" i="0" dirty="0">
                      <a:solidFill>
                        <a:schemeClr val="bg1"/>
                      </a:solidFill>
                      <a:effectLst/>
                      <a:latin typeface="方正兰亭粗黑简体" panose="02000000000000000000" pitchFamily="2" charset="-122"/>
                      <a:ea typeface="方正兰亭粗黑简体" panose="02000000000000000000" pitchFamily="2" charset="-122"/>
                    </a:rPr>
                    <a:t>1</a:t>
                  </a: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2142975" y="2467033"/>
                <a:ext cx="3114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ADD TITLE HERE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494125" y="782983"/>
              <a:ext cx="36303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 OF THE ELDERLY IS A WISE, LIFE IS A LEARNED TEACHER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471900" y="442576"/>
              <a:ext cx="0" cy="681375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7913601" y="189601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简介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13600" y="2763619"/>
            <a:ext cx="3663883" cy="3373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/>
              <a:t>本项目是设计来查询某个城市未来五天的天气情况，其中包括当天天气气温，最高温度，当天气压以及当天天气情况。</a:t>
            </a:r>
            <a:endParaRPr lang="zh-CN" altLang="en-US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029714" y="2510989"/>
            <a:ext cx="2484121" cy="0"/>
          </a:xfrm>
          <a:prstGeom prst="line">
            <a:avLst/>
          </a:prstGeom>
          <a:ln w="28575">
            <a:solidFill>
              <a:srgbClr val="1817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842469" y="1955800"/>
            <a:ext cx="6574331" cy="3862088"/>
            <a:chOff x="842469" y="1955800"/>
            <a:chExt cx="6574331" cy="3862088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42469" y="2109599"/>
              <a:ext cx="5696353" cy="3560220"/>
            </a:xfrm>
            <a:prstGeom prst="rect">
              <a:avLst/>
            </a:prstGeom>
            <a:ln w="152400">
              <a:solidFill>
                <a:schemeClr val="bg2">
                  <a:lumMod val="10000"/>
                </a:schemeClr>
              </a:solidFill>
            </a:ln>
          </p:spPr>
        </p:pic>
        <p:sp>
          <p:nvSpPr>
            <p:cNvPr id="17" name="矩形 16"/>
            <p:cNvSpPr/>
            <p:nvPr/>
          </p:nvSpPr>
          <p:spPr>
            <a:xfrm>
              <a:off x="6640422" y="1955800"/>
              <a:ext cx="776378" cy="386208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363638"/>
            <a:ext cx="12192000" cy="1483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0195" y="1695808"/>
            <a:ext cx="8931609" cy="4628791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>
            <a:outerShdw blurRad="101600" dist="508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95325" y="332543"/>
            <a:ext cx="4429125" cy="812151"/>
            <a:chOff x="695325" y="386330"/>
            <a:chExt cx="4429125" cy="812151"/>
          </a:xfrm>
        </p:grpSpPr>
        <p:grpSp>
          <p:nvGrpSpPr>
            <p:cNvPr id="6" name="组合 5"/>
            <p:cNvGrpSpPr/>
            <p:nvPr/>
          </p:nvGrpSpPr>
          <p:grpSpPr>
            <a:xfrm>
              <a:off x="695325" y="386330"/>
              <a:ext cx="3928995" cy="738892"/>
              <a:chOff x="1328935" y="2467033"/>
              <a:chExt cx="3928995" cy="738892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328935" y="2524550"/>
                <a:ext cx="681375" cy="681375"/>
                <a:chOff x="2866816" y="2504421"/>
                <a:chExt cx="943184" cy="943184"/>
              </a:xfrm>
            </p:grpSpPr>
            <p:grpSp>
              <p:nvGrpSpPr>
                <p:cNvPr id="11" name="组合 10"/>
                <p:cNvGrpSpPr/>
                <p:nvPr/>
              </p:nvGrpSpPr>
              <p:grpSpPr>
                <a:xfrm>
                  <a:off x="2866816" y="2504421"/>
                  <a:ext cx="943184" cy="943184"/>
                  <a:chOff x="3173998" y="2528145"/>
                  <a:chExt cx="638355" cy="638355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3173998" y="2528145"/>
                    <a:ext cx="638355" cy="63835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3234823" y="2588970"/>
                    <a:ext cx="516704" cy="516704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3279524" y="2633671"/>
                    <a:ext cx="427302" cy="427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" name="矩形 11"/>
                <p:cNvSpPr/>
                <p:nvPr/>
              </p:nvSpPr>
              <p:spPr>
                <a:xfrm>
                  <a:off x="2976621" y="2611817"/>
                  <a:ext cx="723575" cy="8094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:r>
                    <a:rPr lang="en-US" altLang="zh-CN" sz="3200" dirty="0">
                      <a:solidFill>
                        <a:schemeClr val="bg2">
                          <a:lumMod val="10000"/>
                        </a:schemeClr>
                      </a:solidFill>
                      <a:latin typeface="方正兰亭粗黑简体" panose="02000000000000000000" pitchFamily="2" charset="-122"/>
                      <a:ea typeface="方正兰亭粗黑简体" panose="02000000000000000000" pitchFamily="2" charset="-122"/>
                    </a:rPr>
                    <a:t>3</a:t>
                  </a:r>
                  <a:endParaRPr lang="en-US" altLang="zh-CN" sz="3200" b="0" i="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方正兰亭粗黑简体" panose="02000000000000000000" pitchFamily="2" charset="-122"/>
                    <a:ea typeface="方正兰亭粗黑简体" panose="02000000000000000000" pitchFamily="2" charset="-122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2142975" y="2467033"/>
                <a:ext cx="3114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en-US" altLang="zh-CN" sz="2400" dirty="0">
                    <a:solidFill>
                      <a:schemeClr val="bg1"/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ADD TITLE HERE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494125" y="782983"/>
              <a:ext cx="36303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 OF THE ELDERLY IS A WISE, LIFE IS A LEARNED TEACHER</a:t>
              </a:r>
              <a:endParaRPr lang="zh-CN" altLang="en-US" sz="105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471900" y="442576"/>
              <a:ext cx="0" cy="6813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4799016" y="1910991"/>
            <a:ext cx="2276475" cy="484792"/>
            <a:chOff x="4799016" y="2013344"/>
            <a:chExt cx="2276475" cy="484792"/>
          </a:xfrm>
        </p:grpSpPr>
        <p:sp>
          <p:nvSpPr>
            <p:cNvPr id="39" name="矩形 38"/>
            <p:cNvSpPr/>
            <p:nvPr/>
          </p:nvSpPr>
          <p:spPr>
            <a:xfrm>
              <a:off x="4799016" y="2013344"/>
              <a:ext cx="2276475" cy="47934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807777" y="203647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2400" dirty="0" smtClean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数据来源</a:t>
              </a:r>
              <a:endParaRPr lang="en-US" altLang="zh-CN" sz="24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025958" y="2480746"/>
            <a:ext cx="7949584" cy="334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未来七天天气：</a:t>
            </a:r>
          </a:p>
          <a:p>
            <a:r>
              <a:rPr lang="en-US" sz="2800" u="sng" dirty="0" smtClean="0">
                <a:hlinkClick r:id="rId3"/>
              </a:rPr>
              <a:t>http://api.openweathermap.org/data/2.5/forecast?q=zhengzhou,cn&amp;mode=json&amp;lang=zh_cn&amp;&amp;APPID=6a67ed641c0fda8b69715c43518b6996&amp;units=metric</a:t>
            </a:r>
            <a:endParaRPr lang="zh-CN" altLang="en-US" sz="2800" dirty="0" smtClean="0"/>
          </a:p>
          <a:p>
            <a:r>
              <a:rPr lang="en-US" sz="2800" dirty="0" err="1" smtClean="0"/>
              <a:t>Json</a:t>
            </a:r>
            <a:r>
              <a:rPr lang="zh-CN" altLang="en-US" sz="2800" dirty="0" smtClean="0"/>
              <a:t>代码解析：</a:t>
            </a:r>
          </a:p>
          <a:p>
            <a:r>
              <a:rPr lang="en-US" sz="2800" u="sng" dirty="0" smtClean="0">
                <a:hlinkClick r:id="rId4"/>
              </a:rPr>
              <a:t>https://www.json.cn/</a:t>
            </a:r>
            <a:endParaRPr lang="zh-CN" altLang="en-US" sz="2800" dirty="0" smtClean="0"/>
          </a:p>
          <a:p>
            <a:pPr algn="ctr">
              <a:lnSpc>
                <a:spcPct val="130000"/>
              </a:lnSpc>
            </a:pPr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68277" y="0"/>
            <a:ext cx="211455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" y="2296900"/>
            <a:ext cx="12192001" cy="18975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6670456" y="1567264"/>
            <a:ext cx="3356847" cy="335684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6932279" y="1829087"/>
            <a:ext cx="2833201" cy="2833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7130013" y="2026821"/>
            <a:ext cx="2437733" cy="24377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39119" y="1922248"/>
            <a:ext cx="156485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2</a:t>
            </a:r>
            <a:endParaRPr lang="zh-CN" altLang="en-US" sz="1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66264" y="3187628"/>
            <a:ext cx="4548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 OF THE ELDERLY IS A WISE, LIFE IS A LEARNED TEACHER, IT OFTEN SALUTARY INFLUENCE OF EDUCATION, SILENT TO GUIDE US, GIVE US INSPIRATION IN LIFE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1652166" y="2469665"/>
            <a:ext cx="4394950" cy="615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69209" y="2504293"/>
            <a:ext cx="4341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t"/>
            <a:r>
              <a:rPr lang="zh-CN" altLang="en-US" sz="3200" dirty="0" smtClean="0">
                <a:solidFill>
                  <a:schemeClr val="bg2">
                    <a:lumMod val="10000"/>
                  </a:schemeClr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项目代码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3" grpId="0"/>
      <p:bldP spid="12" grpId="0"/>
      <p:bldP spid="1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95325" y="329180"/>
            <a:ext cx="4429125" cy="812151"/>
            <a:chOff x="695325" y="386330"/>
            <a:chExt cx="4429125" cy="812151"/>
          </a:xfrm>
        </p:grpSpPr>
        <p:grpSp>
          <p:nvGrpSpPr>
            <p:cNvPr id="3" name="组合 2"/>
            <p:cNvGrpSpPr/>
            <p:nvPr/>
          </p:nvGrpSpPr>
          <p:grpSpPr>
            <a:xfrm>
              <a:off x="695325" y="386330"/>
              <a:ext cx="3928995" cy="738892"/>
              <a:chOff x="1328935" y="2467033"/>
              <a:chExt cx="3928995" cy="738892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1328935" y="2524550"/>
                <a:ext cx="681375" cy="681375"/>
                <a:chOff x="2866816" y="2504421"/>
                <a:chExt cx="943184" cy="943184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2866816" y="2504421"/>
                  <a:ext cx="943184" cy="943184"/>
                  <a:chOff x="3173998" y="2528145"/>
                  <a:chExt cx="638355" cy="638355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3173998" y="2528145"/>
                    <a:ext cx="638355" cy="638355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3234823" y="2588970"/>
                    <a:ext cx="516704" cy="5167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3279524" y="2633671"/>
                    <a:ext cx="427302" cy="427302"/>
                  </a:xfrm>
                  <a:prstGeom prst="rect">
                    <a:avLst/>
                  </a:prstGeom>
                  <a:solidFill>
                    <a:schemeClr val="bg2">
                      <a:lumMod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" name="矩形 8"/>
                <p:cNvSpPr/>
                <p:nvPr/>
              </p:nvSpPr>
              <p:spPr>
                <a:xfrm>
                  <a:off x="2976621" y="2611817"/>
                  <a:ext cx="723575" cy="8094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fontAlgn="t"/>
                  <a:r>
                    <a:rPr lang="en-US" altLang="zh-CN" sz="3200" dirty="0">
                      <a:solidFill>
                        <a:schemeClr val="bg1"/>
                      </a:solidFill>
                      <a:latin typeface="方正兰亭粗黑简体" panose="02000000000000000000" pitchFamily="2" charset="-122"/>
                      <a:ea typeface="方正兰亭粗黑简体" panose="02000000000000000000" pitchFamily="2" charset="-122"/>
                    </a:rPr>
                    <a:t>2</a:t>
                  </a:r>
                  <a:endParaRPr lang="en-US" altLang="zh-CN" sz="3200" b="0" i="0" dirty="0">
                    <a:solidFill>
                      <a:schemeClr val="bg1"/>
                    </a:solidFill>
                    <a:effectLst/>
                    <a:latin typeface="方正兰亭粗黑简体" panose="02000000000000000000" pitchFamily="2" charset="-122"/>
                    <a:ea typeface="方正兰亭粗黑简体" panose="02000000000000000000" pitchFamily="2" charset="-122"/>
                  </a:endParaRPr>
                </a:p>
              </p:txBody>
            </p:sp>
          </p:grpSp>
          <p:sp>
            <p:nvSpPr>
              <p:cNvPr id="7" name="矩形 6"/>
              <p:cNvSpPr/>
              <p:nvPr/>
            </p:nvSpPr>
            <p:spPr>
              <a:xfrm>
                <a:off x="2142975" y="2467033"/>
                <a:ext cx="31149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en-US" altLang="zh-CN" sz="2400" dirty="0">
                    <a:solidFill>
                      <a:schemeClr val="bg2">
                        <a:lumMod val="10000"/>
                      </a:schemeClr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ADD TITLE HERE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494125" y="782983"/>
              <a:ext cx="363032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LIFE OF THE ELDERLY IS A WISE, LIFE IS A LEARNED TEACHER</a:t>
              </a:r>
              <a:endParaRPr lang="zh-CN" altLang="en-US" sz="105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1471900" y="442576"/>
              <a:ext cx="0" cy="681375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 rot="2700000">
            <a:off x="5005654" y="2862224"/>
            <a:ext cx="2153728" cy="215372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2700000">
            <a:off x="5151701" y="3008271"/>
            <a:ext cx="1861634" cy="1861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 rot="2700000">
            <a:off x="5252737" y="3109307"/>
            <a:ext cx="1659561" cy="165956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625318" y="3508732"/>
            <a:ext cx="914400" cy="860712"/>
            <a:chOff x="8350370" y="933582"/>
            <a:chExt cx="914400" cy="86071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8350370" y="1363938"/>
              <a:ext cx="91440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807570" y="933582"/>
              <a:ext cx="0" cy="86071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542026" y="3388214"/>
            <a:ext cx="1172425" cy="1101749"/>
            <a:chOff x="5542026" y="3388214"/>
            <a:chExt cx="1172425" cy="1101749"/>
          </a:xfrm>
        </p:grpSpPr>
        <p:sp>
          <p:nvSpPr>
            <p:cNvPr id="24" name="矩形 23"/>
            <p:cNvSpPr/>
            <p:nvPr/>
          </p:nvSpPr>
          <p:spPr>
            <a:xfrm>
              <a:off x="6185139" y="3405684"/>
              <a:ext cx="5293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W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6246053" y="4010236"/>
              <a:ext cx="4074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T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542026" y="3388214"/>
              <a:ext cx="4251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S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542026" y="4028298"/>
              <a:ext cx="4651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t"/>
              <a:r>
                <a: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rPr>
                <a:t>O</a:t>
              </a:r>
            </a:p>
          </p:txBody>
        </p:sp>
      </p:grpSp>
      <p:sp>
        <p:nvSpPr>
          <p:cNvPr id="30" name="等腰三角形 29"/>
          <p:cNvSpPr/>
          <p:nvPr/>
        </p:nvSpPr>
        <p:spPr>
          <a:xfrm rot="2700000">
            <a:off x="6775570" y="2458046"/>
            <a:ext cx="735634" cy="854479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8100000">
            <a:off x="6746910" y="4584904"/>
            <a:ext cx="735634" cy="854479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等腰三角形 31"/>
          <p:cNvSpPr/>
          <p:nvPr/>
        </p:nvSpPr>
        <p:spPr>
          <a:xfrm rot="13500000">
            <a:off x="4680797" y="4561330"/>
            <a:ext cx="735634" cy="854479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8900000">
            <a:off x="4675060" y="2443773"/>
            <a:ext cx="735634" cy="854479"/>
          </a:xfrm>
          <a:prstGeom prst="triangl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2194" y="1651630"/>
            <a:ext cx="2582648" cy="883070"/>
            <a:chOff x="8032731" y="1519202"/>
            <a:chExt cx="2582648" cy="883070"/>
          </a:xfrm>
        </p:grpSpPr>
        <p:sp>
          <p:nvSpPr>
            <p:cNvPr id="35" name="矩形 34"/>
            <p:cNvSpPr/>
            <p:nvPr/>
          </p:nvSpPr>
          <p:spPr>
            <a:xfrm>
              <a:off x="8032731" y="2094495"/>
              <a:ext cx="25826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8253179" y="1519202"/>
              <a:ext cx="2276475" cy="484792"/>
              <a:chOff x="4799016" y="2013344"/>
              <a:chExt cx="2276475" cy="48479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799016" y="2013344"/>
                <a:ext cx="2276475" cy="47934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807777" y="2036471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zh-CN" altLang="en-US" sz="2400" dirty="0" smtClean="0">
                    <a:solidFill>
                      <a:schemeClr val="bg1"/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      贰</a:t>
                </a:r>
                <a:endPara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8308956" y="3406877"/>
            <a:ext cx="2582648" cy="2790745"/>
            <a:chOff x="10873317" y="1463925"/>
            <a:chExt cx="2582648" cy="1902435"/>
          </a:xfrm>
        </p:grpSpPr>
        <p:sp>
          <p:nvSpPr>
            <p:cNvPr id="45" name="矩形 44"/>
            <p:cNvSpPr/>
            <p:nvPr/>
          </p:nvSpPr>
          <p:spPr>
            <a:xfrm>
              <a:off x="10873317" y="1463925"/>
              <a:ext cx="2582648" cy="1552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print(info)</a:t>
              </a:r>
              <a:endParaRPr lang="zh-CN" altLang="en-US" sz="1600" dirty="0" smtClean="0"/>
            </a:p>
            <a:p>
              <a:r>
                <a:rPr lang="en-US" sz="1600" dirty="0" smtClean="0"/>
                <a:t>print("</a:t>
              </a:r>
              <a:r>
                <a:rPr lang="zh-CN" altLang="en-US" sz="1600" dirty="0" smtClean="0"/>
                <a:t>欢迎使用本应用查看天气信息</a:t>
              </a:r>
              <a:r>
                <a:rPr lang="en-US" sz="1600" dirty="0" smtClean="0"/>
                <a:t>")</a:t>
              </a:r>
              <a:endParaRPr lang="zh-CN" altLang="en-US" sz="1600" dirty="0" smtClean="0"/>
            </a:p>
            <a:p>
              <a:r>
                <a:rPr lang="en-US" sz="1600" dirty="0" smtClean="0"/>
                <a:t> </a:t>
              </a:r>
              <a:endParaRPr lang="zh-CN" altLang="en-US" sz="1600" dirty="0" smtClean="0"/>
            </a:p>
            <a:p>
              <a:r>
                <a:rPr lang="en-US" sz="1600" dirty="0" smtClean="0"/>
                <a:t>#</a:t>
              </a:r>
              <a:r>
                <a:rPr lang="en-US" sz="1600" dirty="0" err="1" smtClean="0"/>
                <a:t>json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dict</a:t>
              </a:r>
              <a:r>
                <a:rPr lang="en-US" sz="1600" dirty="0" smtClean="0"/>
                <a:t>)</a:t>
              </a:r>
              <a:r>
                <a:rPr lang="zh-CN" altLang="en-US" sz="1600" dirty="0" smtClean="0"/>
                <a:t>格式工具包</a:t>
              </a:r>
            </a:p>
            <a:p>
              <a:r>
                <a:rPr lang="en-US" sz="1600" dirty="0" err="1" smtClean="0"/>
                <a:t>importjson</a:t>
              </a:r>
              <a:endParaRPr lang="zh-CN" altLang="en-US" sz="1600" dirty="0" smtClean="0"/>
            </a:p>
            <a:p>
              <a:r>
                <a:rPr lang="en-US" sz="1600" dirty="0" err="1" smtClean="0"/>
                <a:t>tianqi</a:t>
              </a:r>
              <a:r>
                <a:rPr lang="en-US" sz="1600" dirty="0" smtClean="0"/>
                <a:t>=</a:t>
              </a:r>
              <a:r>
                <a:rPr lang="en-US" sz="1600" dirty="0" err="1" smtClean="0"/>
                <a:t>json.loads</a:t>
              </a:r>
              <a:r>
                <a:rPr lang="en-US" sz="1600" dirty="0" smtClean="0"/>
                <a:t>(info)</a:t>
              </a:r>
              <a:endParaRPr lang="zh-CN" altLang="en-US" sz="1600" dirty="0" smtClean="0"/>
            </a:p>
            <a:p>
              <a:r>
                <a:rPr lang="en-US" sz="1600" dirty="0" smtClean="0"/>
                <a:t>for </a:t>
              </a:r>
              <a:r>
                <a:rPr lang="en-US" sz="1600" dirty="0" err="1" smtClean="0"/>
                <a:t>i</a:t>
              </a:r>
              <a:r>
                <a:rPr lang="en-US" sz="1600" dirty="0" smtClean="0"/>
                <a:t> in range(38):</a:t>
              </a:r>
              <a:endParaRPr lang="zh-CN" altLang="en-US" sz="1600" dirty="0" smtClean="0"/>
            </a:p>
            <a:p>
              <a:pPr algn="r"/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1084240" y="2887019"/>
              <a:ext cx="2276475" cy="479341"/>
              <a:chOff x="4799016" y="2013344"/>
              <a:chExt cx="2276475" cy="47934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799016" y="2013344"/>
                <a:ext cx="2276475" cy="47934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807777" y="2169850"/>
                <a:ext cx="2001708" cy="294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:r>
                  <a:rPr lang="zh-CN" altLang="en-US" sz="2400" dirty="0" smtClean="0">
                    <a:solidFill>
                      <a:schemeClr val="bg1"/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      泗</a:t>
                </a:r>
                <a:endPara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 flipH="1">
            <a:off x="1266769" y="1681127"/>
            <a:ext cx="2582648" cy="883070"/>
            <a:chOff x="8032731" y="1519202"/>
            <a:chExt cx="2582648" cy="883070"/>
          </a:xfrm>
        </p:grpSpPr>
        <p:sp>
          <p:nvSpPr>
            <p:cNvPr id="51" name="矩形 50"/>
            <p:cNvSpPr/>
            <p:nvPr/>
          </p:nvSpPr>
          <p:spPr>
            <a:xfrm>
              <a:off x="8032731" y="2094495"/>
              <a:ext cx="25826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8253179" y="1519202"/>
              <a:ext cx="2276475" cy="484792"/>
              <a:chOff x="4799016" y="2013344"/>
              <a:chExt cx="2276475" cy="484792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4799016" y="2013344"/>
                <a:ext cx="2276475" cy="47934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650957" y="2036471"/>
                <a:ext cx="1415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fontAlgn="t"/>
                <a:r>
                  <a:rPr lang="zh-CN" altLang="en-US" sz="2400" dirty="0" smtClean="0">
                    <a:solidFill>
                      <a:schemeClr val="bg1"/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      壹</a:t>
                </a:r>
                <a:endPara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 flipH="1">
            <a:off x="1266769" y="4355368"/>
            <a:ext cx="2582648" cy="1907887"/>
            <a:chOff x="10873317" y="1463924"/>
            <a:chExt cx="2582648" cy="1907887"/>
          </a:xfrm>
        </p:grpSpPr>
        <p:sp>
          <p:nvSpPr>
            <p:cNvPr id="56" name="矩形 55"/>
            <p:cNvSpPr/>
            <p:nvPr/>
          </p:nvSpPr>
          <p:spPr>
            <a:xfrm>
              <a:off x="10873317" y="1463924"/>
              <a:ext cx="258264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14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1084240" y="2887019"/>
              <a:ext cx="2276475" cy="484792"/>
              <a:chOff x="4799016" y="2013344"/>
              <a:chExt cx="2276475" cy="484792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799016" y="2013344"/>
                <a:ext cx="2276475" cy="479341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804845" y="2036471"/>
                <a:ext cx="12618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zh-CN" altLang="en-US" sz="2400" dirty="0" smtClean="0">
                    <a:solidFill>
                      <a:schemeClr val="bg1"/>
                    </a:solidFill>
                    <a:latin typeface="方正兰亭粗黑简体" panose="02000000000000000000" pitchFamily="2" charset="-122"/>
                    <a:ea typeface="方正兰亭粗黑简体" panose="02000000000000000000" pitchFamily="2" charset="-122"/>
                  </a:rPr>
                  <a:t>     叁</a:t>
                </a:r>
                <a:endParaRPr lang="en-US" altLang="zh-CN" sz="2400" dirty="0">
                  <a:solidFill>
                    <a:schemeClr val="bg1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</a:endParaRPr>
              </a:p>
            </p:txBody>
          </p:sp>
        </p:grpSp>
      </p:grpSp>
      <p:sp>
        <p:nvSpPr>
          <p:cNvPr id="61" name="矩形 60"/>
          <p:cNvSpPr/>
          <p:nvPr/>
        </p:nvSpPr>
        <p:spPr>
          <a:xfrm>
            <a:off x="501446" y="2256503"/>
            <a:ext cx="43507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city_pinyin</a:t>
            </a:r>
            <a:r>
              <a:rPr lang="en-US" dirty="0" smtClean="0"/>
              <a:t>=input("</a:t>
            </a:r>
            <a:r>
              <a:rPr lang="zh-CN" altLang="en-US" dirty="0" smtClean="0"/>
              <a:t>请输入城市拼音：</a:t>
            </a:r>
            <a:r>
              <a:rPr lang="en-US" dirty="0" smtClean="0"/>
              <a:t>")</a:t>
            </a:r>
            <a:endParaRPr lang="zh-CN" altLang="en-US" dirty="0" smtClean="0"/>
          </a:p>
          <a:p>
            <a:r>
              <a:rPr lang="en-US" dirty="0" smtClean="0"/>
              <a:t>address='http://api.openweathermap.org/data/2.5/forecast?q={chengdu},cn&amp;mode=json&amp;lang=zh_cn&amp;&amp;APPID=6a67ed641c0fda8b69715c43518b6996'</a:t>
            </a:r>
            <a:endParaRPr lang="zh-CN" altLang="en-US" dirty="0" smtClean="0"/>
          </a:p>
          <a:p>
            <a:r>
              <a:rPr lang="en-US" dirty="0" smtClean="0"/>
              <a:t>info=</a:t>
            </a:r>
            <a:r>
              <a:rPr lang="en-US" dirty="0" err="1" smtClean="0"/>
              <a:t>r.urlopen</a:t>
            </a:r>
            <a:r>
              <a:rPr lang="en-US" dirty="0" smtClean="0"/>
              <a:t>(</a:t>
            </a:r>
            <a:r>
              <a:rPr lang="en-US" dirty="0" err="1" smtClean="0"/>
              <a:t>address.format</a:t>
            </a:r>
            <a:r>
              <a:rPr lang="en-US" dirty="0" smtClean="0"/>
              <a:t>(</a:t>
            </a:r>
            <a:r>
              <a:rPr lang="en-US" dirty="0" err="1" smtClean="0"/>
              <a:t>city_pinyin</a:t>
            </a:r>
            <a:r>
              <a:rPr lang="en-US" dirty="0" smtClean="0"/>
              <a:t>)).read().decode('utf-8','ignore')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520349" y="2379323"/>
            <a:ext cx="25826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zh-CN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5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8" presetClass="emph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7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8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21600000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6" presetID="21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2296900"/>
            <a:ext cx="12192001" cy="1897574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700000">
            <a:off x="1976093" y="1567264"/>
            <a:ext cx="3356847" cy="335684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2237916" y="1829087"/>
            <a:ext cx="2833201" cy="2833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2435650" y="2026821"/>
            <a:ext cx="2437733" cy="24377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44756" y="1922248"/>
            <a:ext cx="15728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3</a:t>
            </a:r>
            <a:endParaRPr lang="zh-CN" altLang="en-US" sz="166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56824" y="3187628"/>
            <a:ext cx="4548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LIFE OF THE ELDERLY IS A WISE, LIFE IS A LEARNED TEACHER, IT OFTEN SALUTARY INFLUENCE OF EDUCATION, SILENT TO GUIDE US, GIVE US INSPIRATION IN LIFE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842726" y="2469665"/>
            <a:ext cx="4394950" cy="6159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76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采用方法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1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544</Words>
  <Application>Microsoft Office PowerPoint</Application>
  <PresentationFormat>自定义</PresentationFormat>
  <Paragraphs>110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http://www.ypppt.com/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sally</cp:lastModifiedBy>
  <cp:revision>291</cp:revision>
  <dcterms:created xsi:type="dcterms:W3CDTF">2016-09-27T15:53:00Z</dcterms:created>
  <dcterms:modified xsi:type="dcterms:W3CDTF">2018-06-05T04:49:02Z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