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8" r:id="rId4"/>
    <p:sldId id="259" r:id="rId5"/>
    <p:sldId id="260" r:id="rId6"/>
    <p:sldId id="261" r:id="rId7"/>
    <p:sldId id="262" r:id="rId8"/>
    <p:sldId id="271" r:id="rId9"/>
    <p:sldId id="266" r:id="rId10"/>
    <p:sldId id="269" r:id="rId11"/>
    <p:sldId id="267" r:id="rId12"/>
    <p:sldId id="268" r:id="rId13"/>
    <p:sldId id="272" r:id="rId14"/>
    <p:sldId id="265" r:id="rId15"/>
    <p:sldId id="273" r:id="rId16"/>
    <p:sldId id="274" r:id="rId17"/>
    <p:sldId id="275" r:id="rId18"/>
    <p:sldId id="276" r:id="rId19"/>
    <p:sldId id="277" r:id="rId20"/>
    <p:sldId id="278" r:id="rId21"/>
    <p:sldId id="279" r:id="rId22"/>
    <p:sldId id="280" r:id="rId23"/>
    <p:sldId id="281" r:id="rId24"/>
    <p:sldId id="283"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116" d="100"/>
          <a:sy n="116" d="100"/>
        </p:scale>
        <p:origin x="-13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avia Oliveira" userId="273f45a90f2c36cc" providerId="LiveId" clId="{91626228-4E95-44ED-ADE1-4212FCAC34EF}"/>
    <pc:docChg chg="custSel addSld modSld">
      <pc:chgData name="Flavia Oliveira" userId="273f45a90f2c36cc" providerId="LiveId" clId="{91626228-4E95-44ED-ADE1-4212FCAC34EF}" dt="2019-06-14T14:00:18.370" v="2707" actId="20577"/>
      <pc:docMkLst>
        <pc:docMk/>
      </pc:docMkLst>
      <pc:sldChg chg="modSp">
        <pc:chgData name="Flavia Oliveira" userId="273f45a90f2c36cc" providerId="LiveId" clId="{91626228-4E95-44ED-ADE1-4212FCAC34EF}" dt="2019-06-14T13:05:46.878" v="114" actId="20577"/>
        <pc:sldMkLst>
          <pc:docMk/>
          <pc:sldMk cId="411073052" sldId="274"/>
        </pc:sldMkLst>
        <pc:spChg chg="mod">
          <ac:chgData name="Flavia Oliveira" userId="273f45a90f2c36cc" providerId="LiveId" clId="{91626228-4E95-44ED-ADE1-4212FCAC34EF}" dt="2019-06-14T13:05:46.878" v="114" actId="20577"/>
          <ac:spMkLst>
            <pc:docMk/>
            <pc:sldMk cId="411073052" sldId="274"/>
            <ac:spMk id="3" creationId="{75F91D16-D418-4BEE-8A13-53062696474B}"/>
          </ac:spMkLst>
        </pc:spChg>
      </pc:sldChg>
      <pc:sldChg chg="modSp add">
        <pc:chgData name="Flavia Oliveira" userId="273f45a90f2c36cc" providerId="LiveId" clId="{91626228-4E95-44ED-ADE1-4212FCAC34EF}" dt="2019-06-14T13:51:39.798" v="2236"/>
        <pc:sldMkLst>
          <pc:docMk/>
          <pc:sldMk cId="1919449610" sldId="275"/>
        </pc:sldMkLst>
        <pc:spChg chg="mod">
          <ac:chgData name="Flavia Oliveira" userId="273f45a90f2c36cc" providerId="LiveId" clId="{91626228-4E95-44ED-ADE1-4212FCAC34EF}" dt="2019-06-14T13:51:39.798" v="2236"/>
          <ac:spMkLst>
            <pc:docMk/>
            <pc:sldMk cId="1919449610" sldId="275"/>
            <ac:spMk id="3" creationId="{75F91D16-D418-4BEE-8A13-53062696474B}"/>
          </ac:spMkLst>
        </pc:spChg>
      </pc:sldChg>
      <pc:sldChg chg="modSp add">
        <pc:chgData name="Flavia Oliveira" userId="273f45a90f2c36cc" providerId="LiveId" clId="{91626228-4E95-44ED-ADE1-4212FCAC34EF}" dt="2019-06-14T14:00:18.370" v="2707" actId="20577"/>
        <pc:sldMkLst>
          <pc:docMk/>
          <pc:sldMk cId="247394628" sldId="276"/>
        </pc:sldMkLst>
        <pc:spChg chg="mod">
          <ac:chgData name="Flavia Oliveira" userId="273f45a90f2c36cc" providerId="LiveId" clId="{91626228-4E95-44ED-ADE1-4212FCAC34EF}" dt="2019-06-14T14:00:18.370" v="2707" actId="20577"/>
          <ac:spMkLst>
            <pc:docMk/>
            <pc:sldMk cId="247394628" sldId="276"/>
            <ac:spMk id="3" creationId="{75F91D16-D418-4BEE-8A13-5306269647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8BE78-483D-43E8-87A7-18298588F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8BDFED-BD63-4BB2-9178-FCECC5D96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4571085-082C-48C7-B89F-4057551C14F7}"/>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041BAEAB-20C0-456C-97BC-7365A627A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9BB494-4959-46D1-B1D1-5BC18C657403}"/>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261412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2A3C1-5F81-4A77-A6B6-FE51189176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82C417-2031-424F-B491-8E04DEAEE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682C33-80AA-442E-BBD5-AA700B4910B9}"/>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90082E18-CFA6-46F2-A7F6-0EE893B5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94B9C4-F6AA-4579-9BFB-6AB29F8BC6DD}"/>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160233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F24D699-4DDA-4722-B049-915F623295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54BF97F-3E04-44C2-B416-34E5EC337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C75620-74D9-4BFB-8161-3D554A4E8D81}"/>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16B4F271-D22C-4FB3-AD17-C3ED774E2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6FD542-B121-4F32-AA09-784E40990C3D}"/>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238816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F2AF7-9052-4F14-AB71-5AC287FB9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5D139BA-A77E-41F0-A931-147967470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006EEC-0AF2-4AC2-8DC9-6DA9864D16C4}"/>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82B99D9A-E30D-401D-B4DA-5611927DC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288FAC-5338-46B2-B7F5-519A189E6209}"/>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19150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D1F95-EC4F-4AAA-A784-02F8C80B6B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50F16AC-3FD8-468D-93D9-FC37FCFB1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F210B4D-215B-484D-88C1-15FFDA3061DA}"/>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69A1A6AD-B8E5-4406-B6EB-2B8266672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1911A0-FAC1-48B0-8104-4606F85FC029}"/>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18488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45008-38C0-45D2-8BDD-A421CF4C2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48E732-8229-43AE-8204-FB8874A94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A25A61E-7CC2-4C0C-AEB6-C38099EAB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655F285-257F-4381-9574-250D44A4FD45}"/>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6" name="Footer Placeholder 5">
            <a:extLst>
              <a:ext uri="{FF2B5EF4-FFF2-40B4-BE49-F238E27FC236}">
                <a16:creationId xmlns:a16="http://schemas.microsoft.com/office/drawing/2014/main" xmlns="" id="{5C834BE6-5F1D-4820-8073-68E81A97C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0354BA2-E088-45DD-84A2-79E2A1C5643D}"/>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323668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FFDEA-A95A-4621-A288-CB13D723DF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F106101-87F6-4061-90ED-1E320188C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093EF04-C24C-4855-B525-B35938F77C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A6DF6DB-A74F-40AC-827A-5A6B1C8AD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C5F96C8-26AD-41B1-9447-48E58A4F47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5B40FE3-FBDC-4A17-9ADC-E17F4845BB08}"/>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8" name="Footer Placeholder 7">
            <a:extLst>
              <a:ext uri="{FF2B5EF4-FFF2-40B4-BE49-F238E27FC236}">
                <a16:creationId xmlns:a16="http://schemas.microsoft.com/office/drawing/2014/main" xmlns="" id="{4FAB731F-CA4C-48AB-835E-8E4688D0A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BEAEF4D-9076-4B97-AA1C-CDDBF8DD1C57}"/>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37687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BFEBD-D7E7-4AF8-A5D7-0F6012EB02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654E3FD-9D08-4005-A221-82F06E2A61E9}"/>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4" name="Footer Placeholder 3">
            <a:extLst>
              <a:ext uri="{FF2B5EF4-FFF2-40B4-BE49-F238E27FC236}">
                <a16:creationId xmlns:a16="http://schemas.microsoft.com/office/drawing/2014/main" xmlns="" id="{330C1B32-B4A6-4E60-A791-AB2FE2546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724E418-B8D8-4EF3-BF23-2B925A05D05D}"/>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146062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B9D1795-C695-4A31-8695-E9A84F9A6F56}"/>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3" name="Footer Placeholder 2">
            <a:extLst>
              <a:ext uri="{FF2B5EF4-FFF2-40B4-BE49-F238E27FC236}">
                <a16:creationId xmlns:a16="http://schemas.microsoft.com/office/drawing/2014/main" xmlns="" id="{D40ED46A-C4AA-4DC3-B197-E98A66168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1129FFC-146A-4470-A65E-538F1FCDA91F}"/>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68961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911E0-0BCD-413C-A428-3B921E954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D36EEF-41F1-4942-BEC8-BDD3FF2B2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C451F4-647A-4B06-AFD2-814A2F39D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B2F62B-1F16-4E3C-AE5D-85C0756499D9}"/>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6" name="Footer Placeholder 5">
            <a:extLst>
              <a:ext uri="{FF2B5EF4-FFF2-40B4-BE49-F238E27FC236}">
                <a16:creationId xmlns:a16="http://schemas.microsoft.com/office/drawing/2014/main" xmlns="" id="{C373E700-C90E-4B2A-96A8-3399E2B7A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B2411F-54C6-49FD-902D-13327F32F209}"/>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26553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F8C9B-02BD-425F-A5EB-46BF26346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8DC0FE2-34B2-4E7F-B899-569F3F1E0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254D65F-93E1-4D9B-9EEF-707C74EE4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B913B6-A3A3-4BCD-9C27-AEF754113FA9}"/>
              </a:ext>
            </a:extLst>
          </p:cNvPr>
          <p:cNvSpPr>
            <a:spLocks noGrp="1"/>
          </p:cNvSpPr>
          <p:nvPr>
            <p:ph type="dt" sz="half" idx="10"/>
          </p:nvPr>
        </p:nvSpPr>
        <p:spPr/>
        <p:txBody>
          <a:bodyPr/>
          <a:lstStyle/>
          <a:p>
            <a:fld id="{5F6AAD27-ABAC-4DEF-BBF1-ACFA05AE086A}" type="datetimeFigureOut">
              <a:rPr lang="en-US" smtClean="0"/>
              <a:t>6/15/2019</a:t>
            </a:fld>
            <a:endParaRPr lang="en-US"/>
          </a:p>
        </p:txBody>
      </p:sp>
      <p:sp>
        <p:nvSpPr>
          <p:cNvPr id="6" name="Footer Placeholder 5">
            <a:extLst>
              <a:ext uri="{FF2B5EF4-FFF2-40B4-BE49-F238E27FC236}">
                <a16:creationId xmlns:a16="http://schemas.microsoft.com/office/drawing/2014/main" xmlns="" id="{DA11F952-F286-4494-905C-670416240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9B7CA44-9042-46A0-8628-68607FB9238C}"/>
              </a:ext>
            </a:extLst>
          </p:cNvPr>
          <p:cNvSpPr>
            <a:spLocks noGrp="1"/>
          </p:cNvSpPr>
          <p:nvPr>
            <p:ph type="sldNum" sz="quarter" idx="12"/>
          </p:nvPr>
        </p:nvSpPr>
        <p:spPr/>
        <p:txBody>
          <a:bodyPr/>
          <a:lstStyle/>
          <a:p>
            <a:fld id="{2F581C1B-8FFF-4300-B74D-1E34BE6B7C1E}" type="slidenum">
              <a:rPr lang="en-US" smtClean="0"/>
              <a:t>‹#›</a:t>
            </a:fld>
            <a:endParaRPr lang="en-US"/>
          </a:p>
        </p:txBody>
      </p:sp>
    </p:spTree>
    <p:extLst>
      <p:ext uri="{BB962C8B-B14F-4D97-AF65-F5344CB8AC3E}">
        <p14:creationId xmlns:p14="http://schemas.microsoft.com/office/powerpoint/2010/main" val="285656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04469F-43EC-4CCD-BEE7-ED020A5FB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B18C9D6-9F79-4015-B2C0-847BEF884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3D0099-D48C-4FFE-A807-596B0F2EB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AAD27-ABAC-4DEF-BBF1-ACFA05AE086A}" type="datetimeFigureOut">
              <a:rPr lang="en-US" smtClean="0"/>
              <a:t>6/15/2019</a:t>
            </a:fld>
            <a:endParaRPr lang="en-US"/>
          </a:p>
        </p:txBody>
      </p:sp>
      <p:sp>
        <p:nvSpPr>
          <p:cNvPr id="5" name="Footer Placeholder 4">
            <a:extLst>
              <a:ext uri="{FF2B5EF4-FFF2-40B4-BE49-F238E27FC236}">
                <a16:creationId xmlns:a16="http://schemas.microsoft.com/office/drawing/2014/main" xmlns="" id="{02B9E648-1B70-4C24-A3FA-766939052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955FFCE-154D-4965-9D0B-5655B0EC8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81C1B-8FFF-4300-B74D-1E34BE6B7C1E}" type="slidenum">
              <a:rPr lang="en-US" smtClean="0"/>
              <a:t>‹#›</a:t>
            </a:fld>
            <a:endParaRPr lang="en-US"/>
          </a:p>
        </p:txBody>
      </p:sp>
    </p:spTree>
    <p:extLst>
      <p:ext uri="{BB962C8B-B14F-4D97-AF65-F5344CB8AC3E}">
        <p14:creationId xmlns:p14="http://schemas.microsoft.com/office/powerpoint/2010/main" val="257430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www.ene.unb.br/joaoluiz/pdf/manual_ecglab.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physionet.org/physiobank/database/fantasia/"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ebookcentral.proquest.com/lib/univbrasilia-ebooks/detail.action?docID=317027"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2ED8A-09BA-4310-92C9-71C6D85DCD64}"/>
              </a:ext>
            </a:extLst>
          </p:cNvPr>
          <p:cNvSpPr>
            <a:spLocks noGrp="1"/>
          </p:cNvSpPr>
          <p:nvPr>
            <p:ph type="title"/>
          </p:nvPr>
        </p:nvSpPr>
        <p:spPr>
          <a:xfrm>
            <a:off x="161026" y="6751"/>
            <a:ext cx="11869947" cy="917335"/>
          </a:xfrm>
        </p:spPr>
        <p:txBody>
          <a:bodyPr/>
          <a:lstStyle/>
          <a:p>
            <a:r>
              <a:rPr lang="en-US" dirty="0" err="1"/>
              <a:t>CRSIDLab</a:t>
            </a:r>
            <a:r>
              <a:rPr lang="en-US" dirty="0"/>
              <a:t> – </a:t>
            </a:r>
            <a:r>
              <a:rPr lang="en-US" dirty="0" err="1"/>
              <a:t>Exemplo</a:t>
            </a:r>
            <a:r>
              <a:rPr lang="en-US" dirty="0"/>
              <a:t> de </a:t>
            </a:r>
            <a:r>
              <a:rPr lang="en-US" dirty="0" err="1"/>
              <a:t>uso</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75F91D16-D418-4BEE-8A13-53062696474B}"/>
                  </a:ext>
                </a:extLst>
              </p:cNvPr>
              <p:cNvSpPr txBox="1"/>
              <p:nvPr/>
            </p:nvSpPr>
            <p:spPr>
              <a:xfrm>
                <a:off x="161026" y="749618"/>
                <a:ext cx="11927456" cy="6032421"/>
              </a:xfrm>
              <a:prstGeom prst="rect">
                <a:avLst/>
              </a:prstGeom>
              <a:noFill/>
            </p:spPr>
            <p:txBody>
              <a:bodyPr wrap="square" rtlCol="0">
                <a:spAutoFit/>
              </a:bodyPr>
              <a:lstStyle/>
              <a:p>
                <a:pPr marL="514350" indent="-514350">
                  <a:spcAft>
                    <a:spcPts val="1200"/>
                  </a:spcAft>
                  <a:buAutoNum type="arabicPeriod"/>
                </a:pPr>
                <a:r>
                  <a:rPr lang="en-US" sz="2400" dirty="0"/>
                  <a:t>Saiba que </a:t>
                </a:r>
                <a:r>
                  <a:rPr lang="en-US" sz="2400" dirty="0" err="1"/>
                  <a:t>vari</a:t>
                </a:r>
                <a:r>
                  <a:rPr lang="pt-BR" sz="2400" dirty="0" err="1"/>
                  <a:t>áveis</a:t>
                </a:r>
                <a:r>
                  <a:rPr lang="pt-BR" sz="2400" dirty="0"/>
                  <a:t> estão disponíveis em seu arquivo:</a:t>
                </a:r>
              </a:p>
              <a:p>
                <a:r>
                  <a:rPr lang="en-US" sz="2400" b="1" dirty="0">
                    <a:solidFill>
                      <a:srgbClr val="FF0000"/>
                    </a:solidFill>
                    <a:latin typeface="Courier New" panose="02070309020205020404" pitchFamily="49" charset="0"/>
                    <a:cs typeface="Courier New" panose="02070309020205020404" pitchFamily="49" charset="0"/>
                  </a:rPr>
                  <a:t>load f2y10m.mat</a:t>
                </a:r>
              </a:p>
              <a:p>
                <a:r>
                  <a:rPr lang="en-US" sz="2400" b="1" dirty="0" err="1">
                    <a:solidFill>
                      <a:srgbClr val="FF0000"/>
                    </a:solidFill>
                    <a:latin typeface="Courier New" panose="02070309020205020404" pitchFamily="49" charset="0"/>
                    <a:cs typeface="Courier New" panose="02070309020205020404" pitchFamily="49" charset="0"/>
                  </a:rPr>
                  <a:t>whos</a:t>
                </a:r>
                <a:endParaRPr lang="en-US" sz="2400" b="1" dirty="0">
                  <a:solidFill>
                    <a:srgbClr val="FF0000"/>
                  </a:solidFill>
                  <a:latin typeface="Courier New" panose="02070309020205020404" pitchFamily="49" charset="0"/>
                  <a:cs typeface="Courier New" panose="02070309020205020404" pitchFamily="49" charset="0"/>
                </a:endParaRPr>
              </a:p>
              <a:p>
                <a:pPr>
                  <a:spcBef>
                    <a:spcPts val="1200"/>
                  </a:spcBef>
                  <a:spcAft>
                    <a:spcPts val="1200"/>
                  </a:spcAft>
                </a:pPr>
                <a:r>
                  <a:rPr lang="en-US" sz="2400" dirty="0"/>
                  <a:t>1.1. </a:t>
                </a:r>
                <a:r>
                  <a:rPr lang="en-US" sz="2400" dirty="0" err="1"/>
                  <a:t>Lendo</a:t>
                </a:r>
                <a:r>
                  <a:rPr lang="en-US" sz="2400" dirty="0"/>
                  <a:t> o </a:t>
                </a:r>
                <a:r>
                  <a:rPr lang="en-US" sz="2400" dirty="0" err="1"/>
                  <a:t>arquivo</a:t>
                </a:r>
                <a:r>
                  <a:rPr lang="en-US" sz="2400" dirty="0"/>
                  <a:t> </a:t>
                </a:r>
                <a:r>
                  <a:rPr lang="en-US" sz="2400" b="1" dirty="0"/>
                  <a:t>f2y10m.info</a:t>
                </a:r>
                <a:r>
                  <a:rPr lang="en-US" sz="2400" dirty="0"/>
                  <a:t>, </a:t>
                </a:r>
                <a:r>
                  <a:rPr lang="en-US" sz="2400" dirty="0" err="1"/>
                  <a:t>obtemos</a:t>
                </a:r>
                <a:r>
                  <a:rPr lang="en-US" sz="2400" dirty="0"/>
                  <a:t> as </a:t>
                </a:r>
                <a:r>
                  <a:rPr lang="en-US" sz="2400" dirty="0" err="1"/>
                  <a:t>seguintes</a:t>
                </a:r>
                <a:r>
                  <a:rPr lang="en-US" sz="2400" dirty="0"/>
                  <a:t> </a:t>
                </a:r>
                <a:r>
                  <a:rPr lang="en-US" sz="2400" dirty="0" err="1"/>
                  <a:t>informa</a:t>
                </a:r>
                <a:r>
                  <a:rPr lang="pt-BR" sz="2400" dirty="0" err="1"/>
                  <a:t>ções</a:t>
                </a:r>
                <a:r>
                  <a:rPr lang="pt-BR" sz="2400" dirty="0"/>
                  <a:t>:</a:t>
                </a:r>
              </a:p>
              <a:p>
                <a:pPr marL="457200" indent="-457200">
                  <a:spcAft>
                    <a:spcPts val="600"/>
                  </a:spcAft>
                  <a:buFontTx/>
                  <a:buChar char="-"/>
                </a:pPr>
                <a14:m>
                  <m:oMath xmlns:m="http://schemas.openxmlformats.org/officeDocument/2006/math">
                    <m:sSub>
                      <m:sSubPr>
                        <m:ctrlPr>
                          <a:rPr lang="pt-BR" sz="2400" i="1" smtClean="0">
                            <a:latin typeface="Cambria Math"/>
                          </a:rPr>
                        </m:ctrlPr>
                      </m:sSubPr>
                      <m:e>
                        <m:r>
                          <a:rPr lang="pt-BR" sz="2400" b="0" i="1" smtClean="0">
                            <a:latin typeface="Cambria Math" panose="02040503050406030204" pitchFamily="18" charset="0"/>
                          </a:rPr>
                          <m:t>𝑓</m:t>
                        </m:r>
                      </m:e>
                      <m:sub>
                        <m:r>
                          <a:rPr lang="pt-BR" sz="2400" b="0" i="1" smtClean="0">
                            <a:latin typeface="Cambria Math" panose="02040503050406030204" pitchFamily="18" charset="0"/>
                          </a:rPr>
                          <m:t>𝑆</m:t>
                        </m:r>
                      </m:sub>
                    </m:sSub>
                    <m:r>
                      <a:rPr lang="pt-BR" sz="2400" b="0" i="1" smtClean="0">
                        <a:latin typeface="Cambria Math" panose="02040503050406030204" pitchFamily="18" charset="0"/>
                      </a:rPr>
                      <m:t>=250</m:t>
                    </m:r>
                  </m:oMath>
                </a14:m>
                <a:r>
                  <a:rPr lang="pt-BR" sz="2400" dirty="0"/>
                  <a:t> Hz, </a:t>
                </a:r>
                <a14:m>
                  <m:oMath xmlns:m="http://schemas.openxmlformats.org/officeDocument/2006/math">
                    <m:sSub>
                      <m:sSubPr>
                        <m:ctrlPr>
                          <a:rPr lang="pt-BR" sz="2400" i="1" smtClean="0">
                            <a:latin typeface="Cambria Math"/>
                          </a:rPr>
                        </m:ctrlPr>
                      </m:sSubPr>
                      <m:e>
                        <m:r>
                          <a:rPr lang="pt-BR" sz="2400" b="0" i="1" smtClean="0">
                            <a:latin typeface="Cambria Math" panose="02040503050406030204" pitchFamily="18" charset="0"/>
                          </a:rPr>
                          <m:t>𝑇</m:t>
                        </m:r>
                      </m:e>
                      <m:sub>
                        <m:r>
                          <a:rPr lang="pt-BR" sz="2400" b="0" i="1" smtClean="0">
                            <a:latin typeface="Cambria Math" panose="02040503050406030204" pitchFamily="18" charset="0"/>
                          </a:rPr>
                          <m:t>𝑆</m:t>
                        </m:r>
                      </m:sub>
                    </m:sSub>
                    <m:r>
                      <a:rPr lang="pt-BR" sz="2400" b="0" i="1" smtClean="0">
                        <a:latin typeface="Cambria Math" panose="02040503050406030204" pitchFamily="18" charset="0"/>
                      </a:rPr>
                      <m:t>=</m:t>
                    </m:r>
                    <m:f>
                      <m:fPr>
                        <m:type m:val="lin"/>
                        <m:ctrlPr>
                          <a:rPr lang="pt-BR" sz="2400" b="0" i="1" smtClean="0">
                            <a:latin typeface="Cambria Math"/>
                          </a:rPr>
                        </m:ctrlPr>
                      </m:fPr>
                      <m:num>
                        <m:r>
                          <a:rPr lang="pt-BR" sz="2400" b="0" i="1" smtClean="0">
                            <a:latin typeface="Cambria Math" panose="02040503050406030204" pitchFamily="18" charset="0"/>
                          </a:rPr>
                          <m:t>1</m:t>
                        </m:r>
                      </m:num>
                      <m:den>
                        <m:sSub>
                          <m:sSubPr>
                            <m:ctrlPr>
                              <a:rPr lang="pt-BR" sz="2400" b="0" i="1" smtClean="0">
                                <a:latin typeface="Cambria Math"/>
                              </a:rPr>
                            </m:ctrlPr>
                          </m:sSubPr>
                          <m:e>
                            <m:r>
                              <a:rPr lang="pt-BR" sz="2400" b="0" i="1" smtClean="0">
                                <a:latin typeface="Cambria Math" panose="02040503050406030204" pitchFamily="18" charset="0"/>
                              </a:rPr>
                              <m:t>𝑓</m:t>
                            </m:r>
                          </m:e>
                          <m:sub>
                            <m:r>
                              <a:rPr lang="pt-BR" sz="2400" b="0" i="1" smtClean="0">
                                <a:latin typeface="Cambria Math" panose="02040503050406030204" pitchFamily="18" charset="0"/>
                              </a:rPr>
                              <m:t>𝑆</m:t>
                            </m:r>
                          </m:sub>
                        </m:sSub>
                      </m:den>
                    </m:f>
                    <m:r>
                      <a:rPr lang="pt-BR" sz="2400" b="0" i="1" smtClean="0">
                        <a:latin typeface="Cambria Math" panose="02040503050406030204" pitchFamily="18" charset="0"/>
                      </a:rPr>
                      <m:t>=0.004</m:t>
                    </m:r>
                  </m:oMath>
                </a14:m>
                <a:r>
                  <a:rPr lang="pt-BR" sz="2400" dirty="0"/>
                  <a:t> s: esta informação é exigida pelos programas </a:t>
                </a:r>
                <a:r>
                  <a:rPr lang="pt-BR" sz="2400" dirty="0" err="1"/>
                  <a:t>ECGLab</a:t>
                </a:r>
                <a:r>
                  <a:rPr lang="pt-BR" sz="2400" dirty="0"/>
                  <a:t> e </a:t>
                </a:r>
                <a:r>
                  <a:rPr lang="pt-BR" sz="2400" dirty="0" err="1"/>
                  <a:t>CRSIDLab</a:t>
                </a:r>
                <a:r>
                  <a:rPr lang="pt-BR" sz="2400" dirty="0"/>
                  <a:t> </a:t>
                </a:r>
                <a:r>
                  <a:rPr lang="pt-BR" sz="2400" dirty="0">
                    <a:sym typeface="Wingdings" panose="05000000000000000000" pitchFamily="2" charset="2"/>
                  </a:rPr>
                  <a:t> </a:t>
                </a:r>
                <a:r>
                  <a:rPr lang="pt-BR" sz="24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fs</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250;</a:t>
                </a:r>
                <a:endParaRPr lang="pt-BR" sz="2400" dirty="0"/>
              </a:p>
              <a:p>
                <a:pPr marL="457200" indent="-457200">
                  <a:spcAft>
                    <a:spcPts val="600"/>
                  </a:spcAft>
                  <a:buFontTx/>
                  <a:buChar char="-"/>
                </a:pPr>
                <a:r>
                  <a:rPr lang="pt-BR" sz="2400" dirty="0"/>
                  <a:t>Linha 1: sinal de respiração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resp = val(1,:);</a:t>
                </a:r>
                <a:endParaRPr lang="pt-BR" sz="2400" dirty="0"/>
              </a:p>
              <a:p>
                <a:pPr marL="457200" indent="-457200">
                  <a:spcAft>
                    <a:spcPts val="600"/>
                  </a:spcAft>
                  <a:buFontTx/>
                  <a:buChar char="-"/>
                </a:pPr>
                <a:r>
                  <a:rPr lang="pt-BR" sz="2400" dirty="0"/>
                  <a:t>Para visualizar um pedaço do sinal de respiração (ainda sem correção de escala)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plot(resp(1:10000))</a:t>
                </a:r>
                <a:r>
                  <a:rPr lang="pt-BR" sz="2400" dirty="0"/>
                  <a:t>. Observe que há problemas neste trecho. Checando outro trecho:</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figure;plot(resp(100000:110000)); title('Resp');</a:t>
                </a:r>
                <a:endParaRPr lang="pt-BR" sz="2400" b="1" dirty="0">
                  <a:solidFill>
                    <a:srgbClr val="FF0000"/>
                  </a:solidFill>
                  <a:latin typeface="Courier New" panose="02070309020205020404" pitchFamily="49" charset="0"/>
                  <a:cs typeface="Courier New" panose="02070309020205020404" pitchFamily="49" charset="0"/>
                </a:endParaRPr>
              </a:p>
              <a:p>
                <a:pPr marL="457200" indent="-457200">
                  <a:spcAft>
                    <a:spcPts val="600"/>
                  </a:spcAft>
                  <a:buFontTx/>
                  <a:buChar char="-"/>
                </a:pPr>
                <a:r>
                  <a:rPr lang="pt-BR" sz="2400" dirty="0"/>
                  <a:t>Linha 2: sinal de ECG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ecg = val(2,:); figure; plot(ecg(1:10000)); figure; plot(ecg(100000:110000)); title('ECG');</a:t>
                </a:r>
                <a:endParaRPr lang="pt-BR" sz="2400" dirty="0"/>
              </a:p>
              <a:p>
                <a:pPr marL="457200" indent="-457200">
                  <a:spcAft>
                    <a:spcPts val="600"/>
                  </a:spcAft>
                  <a:buFontTx/>
                  <a:buChar char="-"/>
                </a:pPr>
                <a:r>
                  <a:rPr lang="pt-BR" sz="2400" dirty="0"/>
                  <a:t>Linha 3: sinal de BP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bp = val(3,:); figure; plot(bp(100000:110000)); title('BP');</a:t>
                </a:r>
              </a:p>
            </p:txBody>
          </p:sp>
        </mc:Choice>
        <mc:Fallback xmlns="">
          <p:sp>
            <p:nvSpPr>
              <p:cNvPr id="3" name="TextBox 2">
                <a:extLst>
                  <a:ext uri="{FF2B5EF4-FFF2-40B4-BE49-F238E27FC236}">
                    <a16:creationId xmlns="" xmlns:a16="http://schemas.microsoft.com/office/drawing/2014/main" xmlns:a14="http://schemas.microsoft.com/office/drawing/2010/main" id="{75F91D16-D418-4BEE-8A13-53062696474B}"/>
                  </a:ext>
                </a:extLst>
              </p:cNvPr>
              <p:cNvSpPr txBox="1">
                <a:spLocks noRot="1" noChangeAspect="1" noMove="1" noResize="1" noEditPoints="1" noAdjustHandles="1" noChangeArrowheads="1" noChangeShapeType="1" noTextEdit="1"/>
              </p:cNvSpPr>
              <p:nvPr/>
            </p:nvSpPr>
            <p:spPr>
              <a:xfrm>
                <a:off x="161026" y="749618"/>
                <a:ext cx="11927456" cy="6032421"/>
              </a:xfrm>
              <a:prstGeom prst="rect">
                <a:avLst/>
              </a:prstGeom>
              <a:blipFill rotWithShape="1">
                <a:blip r:embed="rId2"/>
                <a:stretch>
                  <a:fillRect l="-766" t="-909" b="-1313"/>
                </a:stretch>
              </a:blipFill>
            </p:spPr>
            <p:txBody>
              <a:bodyPr/>
              <a:lstStyle/>
              <a:p>
                <a:r>
                  <a:rPr lang="en-US">
                    <a:noFill/>
                  </a:rPr>
                  <a:t> </a:t>
                </a:r>
              </a:p>
            </p:txBody>
          </p:sp>
        </mc:Fallback>
      </mc:AlternateContent>
    </p:spTree>
    <p:extLst>
      <p:ext uri="{BB962C8B-B14F-4D97-AF65-F5344CB8AC3E}">
        <p14:creationId xmlns:p14="http://schemas.microsoft.com/office/powerpoint/2010/main" val="2247949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60864"/>
            <a:ext cx="11927456" cy="6093976"/>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à"/>
            </a:pPr>
            <a:r>
              <a:rPr lang="pt-BR" sz="2000" dirty="0"/>
              <a:t>Teste o efeito do filtro </a:t>
            </a:r>
            <a:r>
              <a:rPr lang="pt-BR" sz="2000" dirty="0" err="1"/>
              <a:t>Notch</a:t>
            </a:r>
            <a:r>
              <a:rPr lang="pt-BR" sz="2000" dirty="0"/>
              <a:t>, utilizando uma largura de filtro (“</a:t>
            </a:r>
            <a:r>
              <a:rPr lang="pt-BR" sz="2000" dirty="0" err="1"/>
              <a:t>Width</a:t>
            </a:r>
            <a:r>
              <a:rPr lang="pt-BR" sz="2000" dirty="0"/>
              <a:t> </a:t>
            </a:r>
            <a:r>
              <a:rPr lang="pt-BR" sz="2000" dirty="0" err="1"/>
              <a:t>of</a:t>
            </a:r>
            <a:r>
              <a:rPr lang="pt-BR" sz="2000" dirty="0"/>
              <a:t> </a:t>
            </a:r>
            <a:r>
              <a:rPr lang="pt-BR" sz="2000" dirty="0" err="1"/>
              <a:t>Notch</a:t>
            </a:r>
            <a:r>
              <a:rPr lang="pt-BR" sz="2000" dirty="0"/>
              <a:t>”) de 1%.  A seguir, volte para o sinal original, clicando em “</a:t>
            </a:r>
            <a:r>
              <a:rPr lang="pt-BR" sz="2000" dirty="0" err="1"/>
              <a:t>Restore</a:t>
            </a:r>
            <a:r>
              <a:rPr lang="pt-BR" sz="2000" dirty="0"/>
              <a:t>” mais para o final do menu (acima do botão “SAVE”).</a:t>
            </a:r>
          </a:p>
          <a:p>
            <a:pPr marL="457200" indent="-457200" algn="just">
              <a:spcAft>
                <a:spcPts val="600"/>
              </a:spcAft>
              <a:buFont typeface="Arial" panose="020B0604020202020204" pitchFamily="34" charset="0"/>
              <a:buChar char="•"/>
            </a:pPr>
            <a:r>
              <a:rPr lang="en-US" sz="2000" dirty="0"/>
              <a:t>A </a:t>
            </a:r>
            <a:r>
              <a:rPr lang="en-US" sz="2000" dirty="0" err="1"/>
              <a:t>segunda</a:t>
            </a:r>
            <a:r>
              <a:rPr lang="en-US" sz="2000" dirty="0"/>
              <a:t> </a:t>
            </a:r>
            <a:r>
              <a:rPr lang="en-US" sz="2000" dirty="0" err="1"/>
              <a:t>opção</a:t>
            </a:r>
            <a:r>
              <a:rPr lang="en-US" sz="2000" dirty="0"/>
              <a:t> é um </a:t>
            </a:r>
            <a:r>
              <a:rPr lang="en-US" sz="2000" dirty="0" err="1"/>
              <a:t>filtro</a:t>
            </a:r>
            <a:r>
              <a:rPr lang="en-US" sz="2000" dirty="0"/>
              <a:t> </a:t>
            </a:r>
            <a:r>
              <a:rPr lang="en-US" sz="2000" dirty="0" err="1"/>
              <a:t>passa-baixas</a:t>
            </a:r>
            <a:r>
              <a:rPr lang="en-US" sz="2000" dirty="0"/>
              <a:t> (“Low-pass at … (20 to 60 Hz)”) para </a:t>
            </a:r>
            <a:r>
              <a:rPr lang="en-US" sz="2000" dirty="0" err="1"/>
              <a:t>filtrar</a:t>
            </a:r>
            <a:r>
              <a:rPr lang="en-US" sz="2000" dirty="0"/>
              <a:t> </a:t>
            </a:r>
            <a:r>
              <a:rPr lang="en-US" sz="2000" dirty="0" err="1"/>
              <a:t>interferências</a:t>
            </a:r>
            <a:r>
              <a:rPr lang="en-US" sz="2000" dirty="0"/>
              <a:t> </a:t>
            </a:r>
            <a:r>
              <a:rPr lang="en-US" sz="2000" dirty="0" err="1"/>
              <a:t>ou</a:t>
            </a:r>
            <a:r>
              <a:rPr lang="en-US" sz="2000" dirty="0"/>
              <a:t> </a:t>
            </a:r>
            <a:r>
              <a:rPr lang="en-US" sz="2000" dirty="0" err="1"/>
              <a:t>ruídos</a:t>
            </a:r>
            <a:r>
              <a:rPr lang="en-US" sz="2000" dirty="0"/>
              <a:t> de </a:t>
            </a:r>
            <a:r>
              <a:rPr lang="en-US" sz="2000" dirty="0" err="1"/>
              <a:t>alta</a:t>
            </a:r>
            <a:r>
              <a:rPr lang="en-US" sz="2000" dirty="0"/>
              <a:t> </a:t>
            </a:r>
            <a:r>
              <a:rPr lang="en-US" sz="2000" dirty="0" err="1"/>
              <a:t>frequência</a:t>
            </a:r>
            <a:r>
              <a:rPr lang="en-US" sz="2000" dirty="0"/>
              <a:t>, </a:t>
            </a:r>
            <a:r>
              <a:rPr lang="en-US" sz="2000" dirty="0" err="1"/>
              <a:t>como</a:t>
            </a:r>
            <a:r>
              <a:rPr lang="en-US" sz="2000" dirty="0"/>
              <a:t> </a:t>
            </a:r>
            <a:r>
              <a:rPr lang="en-US" sz="2000" dirty="0" err="1"/>
              <a:t>ruído</a:t>
            </a:r>
            <a:r>
              <a:rPr lang="en-US" sz="2000" dirty="0"/>
              <a:t> muscular. Carvalho (2001) </a:t>
            </a:r>
            <a:r>
              <a:rPr lang="en-US" sz="2000" dirty="0" err="1"/>
              <a:t>sugere</a:t>
            </a:r>
            <a:r>
              <a:rPr lang="en-US" sz="2000" dirty="0"/>
              <a:t> </a:t>
            </a:r>
            <a:r>
              <a:rPr lang="en-US" sz="2000" dirty="0" err="1"/>
              <a:t>utilizar</a:t>
            </a:r>
            <a:r>
              <a:rPr lang="en-US" sz="2000" dirty="0"/>
              <a:t> </a:t>
            </a:r>
            <a:r>
              <a:rPr lang="en-US" sz="2000" dirty="0" err="1"/>
              <a:t>uma</a:t>
            </a:r>
            <a:r>
              <a:rPr lang="en-US" sz="2000" dirty="0"/>
              <a:t> </a:t>
            </a:r>
            <a:r>
              <a:rPr lang="en-US" sz="2000" dirty="0" err="1"/>
              <a:t>frequência</a:t>
            </a:r>
            <a:r>
              <a:rPr lang="en-US" sz="2000" dirty="0"/>
              <a:t> de 35 Hz, </a:t>
            </a:r>
            <a:r>
              <a:rPr lang="en-US" sz="2000" dirty="0" err="1"/>
              <a:t>caso</a:t>
            </a:r>
            <a:r>
              <a:rPr lang="en-US" sz="2000" dirty="0"/>
              <a:t> </a:t>
            </a:r>
            <a:r>
              <a:rPr lang="en-US" sz="2000" dirty="0" err="1"/>
              <a:t>esta</a:t>
            </a:r>
            <a:r>
              <a:rPr lang="en-US" sz="2000" dirty="0"/>
              <a:t> </a:t>
            </a:r>
            <a:r>
              <a:rPr lang="en-US" sz="2000" dirty="0" err="1"/>
              <a:t>filtragem</a:t>
            </a:r>
            <a:r>
              <a:rPr lang="en-US" sz="2000" dirty="0"/>
              <a:t> </a:t>
            </a:r>
            <a:r>
              <a:rPr lang="en-US" sz="2000" dirty="0" err="1"/>
              <a:t>seja</a:t>
            </a:r>
            <a:r>
              <a:rPr lang="en-US" sz="2000" dirty="0"/>
              <a:t> </a:t>
            </a:r>
            <a:r>
              <a:rPr lang="en-US" sz="2000" dirty="0" err="1"/>
              <a:t>necessária</a:t>
            </a:r>
            <a:r>
              <a:rPr lang="en-US" sz="2000" dirty="0"/>
              <a:t>. (Carvalho, João Luiz A. Manual do </a:t>
            </a:r>
            <a:r>
              <a:rPr lang="en-US" sz="2000" dirty="0" err="1"/>
              <a:t>ECGLab</a:t>
            </a:r>
            <a:r>
              <a:rPr lang="en-US" sz="2000" dirty="0"/>
              <a:t>. </a:t>
            </a:r>
            <a:r>
              <a:rPr lang="en-US" sz="2000" dirty="0" err="1"/>
              <a:t>Disponível</a:t>
            </a:r>
            <a:r>
              <a:rPr lang="en-US" sz="2000" dirty="0"/>
              <a:t> </a:t>
            </a:r>
            <a:r>
              <a:rPr lang="en-US" sz="2000" dirty="0" err="1"/>
              <a:t>em</a:t>
            </a:r>
            <a:r>
              <a:rPr lang="en-US" sz="2000" dirty="0"/>
              <a:t>: </a:t>
            </a:r>
            <a:r>
              <a:rPr lang="en-US" sz="2000" dirty="0">
                <a:hlinkClick r:id="rId2"/>
              </a:rPr>
              <a:t>http://www.ene.unb.br/joaoluiz/pdf/manual_ecglab.pdf</a:t>
            </a:r>
            <a:r>
              <a:rPr lang="en-US" sz="2000" dirty="0"/>
              <a:t>)</a:t>
            </a:r>
          </a:p>
          <a:p>
            <a:pPr marL="914400" lvl="1" indent="-457200" algn="just">
              <a:spcAft>
                <a:spcPts val="600"/>
              </a:spcAft>
              <a:buFont typeface="Arial" panose="020B0604020202020204" pitchFamily="34" charset="0"/>
              <a:buChar char="•"/>
            </a:pPr>
            <a:r>
              <a:rPr lang="en-US" sz="2000" dirty="0"/>
              <a:t>Observe que, se </a:t>
            </a:r>
            <a:r>
              <a:rPr lang="en-US" sz="2000" dirty="0" err="1"/>
              <a:t>este</a:t>
            </a:r>
            <a:r>
              <a:rPr lang="en-US" sz="2000" dirty="0"/>
              <a:t> </a:t>
            </a:r>
            <a:r>
              <a:rPr lang="en-US" sz="2000" dirty="0" err="1"/>
              <a:t>filtro</a:t>
            </a:r>
            <a:r>
              <a:rPr lang="en-US" sz="2000" dirty="0"/>
              <a:t> for </a:t>
            </a:r>
            <a:r>
              <a:rPr lang="en-US" sz="2000" dirty="0" err="1"/>
              <a:t>utilizado</a:t>
            </a:r>
            <a:r>
              <a:rPr lang="en-US" sz="2000" dirty="0"/>
              <a:t>, </a:t>
            </a:r>
            <a:r>
              <a:rPr lang="en-US" sz="2000" dirty="0" err="1"/>
              <a:t>pode</a:t>
            </a:r>
            <a:r>
              <a:rPr lang="en-US" sz="2000" dirty="0"/>
              <a:t> </a:t>
            </a:r>
            <a:r>
              <a:rPr lang="en-US" sz="2000" dirty="0" err="1"/>
              <a:t>não</a:t>
            </a:r>
            <a:r>
              <a:rPr lang="en-US" sz="2000" dirty="0"/>
              <a:t> ser </a:t>
            </a:r>
            <a:r>
              <a:rPr lang="en-US" sz="2000" dirty="0" err="1"/>
              <a:t>mais</a:t>
            </a:r>
            <a:r>
              <a:rPr lang="en-US" sz="2000" dirty="0"/>
              <a:t> </a:t>
            </a:r>
            <a:r>
              <a:rPr lang="en-US" sz="2000" dirty="0" err="1"/>
              <a:t>necessário</a:t>
            </a:r>
            <a:r>
              <a:rPr lang="en-US" sz="2000" dirty="0"/>
              <a:t> </a:t>
            </a:r>
            <a:r>
              <a:rPr lang="en-US" sz="2000" dirty="0" err="1"/>
              <a:t>utilizar</a:t>
            </a:r>
            <a:r>
              <a:rPr lang="en-US" sz="2000" dirty="0"/>
              <a:t> o </a:t>
            </a:r>
            <a:r>
              <a:rPr lang="en-US" sz="2000" dirty="0" err="1"/>
              <a:t>filtro</a:t>
            </a:r>
            <a:r>
              <a:rPr lang="en-US" sz="2000" dirty="0"/>
              <a:t> Notch, </a:t>
            </a:r>
            <a:r>
              <a:rPr lang="en-US" sz="2000" dirty="0" err="1"/>
              <a:t>uma</a:t>
            </a:r>
            <a:r>
              <a:rPr lang="en-US" sz="2000" dirty="0"/>
              <a:t> </a:t>
            </a:r>
            <a:r>
              <a:rPr lang="en-US" sz="2000" dirty="0" err="1"/>
              <a:t>vez</a:t>
            </a:r>
            <a:r>
              <a:rPr lang="en-US" sz="2000" dirty="0"/>
              <a:t> que a </a:t>
            </a:r>
            <a:r>
              <a:rPr lang="en-US" sz="2000" dirty="0" err="1"/>
              <a:t>frequência</a:t>
            </a:r>
            <a:r>
              <a:rPr lang="en-US" sz="2000" dirty="0"/>
              <a:t> de 60 Hz </a:t>
            </a:r>
            <a:r>
              <a:rPr lang="en-US" sz="2000" dirty="0" err="1"/>
              <a:t>terá</a:t>
            </a:r>
            <a:r>
              <a:rPr lang="en-US" sz="2000" dirty="0"/>
              <a:t> </a:t>
            </a:r>
            <a:r>
              <a:rPr lang="en-US" sz="2000" dirty="0" err="1"/>
              <a:t>também</a:t>
            </a:r>
            <a:r>
              <a:rPr lang="en-US" sz="2000" dirty="0"/>
              <a:t> </a:t>
            </a:r>
            <a:r>
              <a:rPr lang="en-US" sz="2000" dirty="0" err="1"/>
              <a:t>sido</a:t>
            </a:r>
            <a:r>
              <a:rPr lang="en-US" sz="2000" dirty="0"/>
              <a:t> </a:t>
            </a:r>
            <a:r>
              <a:rPr lang="en-US" sz="2000" dirty="0" err="1"/>
              <a:t>atenuada</a:t>
            </a:r>
            <a:r>
              <a:rPr lang="en-US" sz="2000" dirty="0"/>
              <a:t> </a:t>
            </a:r>
            <a:r>
              <a:rPr lang="en-US" sz="2000" dirty="0" err="1"/>
              <a:t>nesta</a:t>
            </a:r>
            <a:r>
              <a:rPr lang="en-US" sz="2000" dirty="0"/>
              <a:t> </a:t>
            </a:r>
            <a:r>
              <a:rPr lang="en-US" sz="2000" dirty="0" err="1"/>
              <a:t>etapa</a:t>
            </a:r>
            <a:r>
              <a:rPr lang="en-US" sz="2000" dirty="0"/>
              <a:t>.</a:t>
            </a:r>
          </a:p>
          <a:p>
            <a:pPr marL="342900" lvl="1" indent="-342900" algn="just">
              <a:spcBef>
                <a:spcPts val="600"/>
              </a:spcBef>
              <a:spcAft>
                <a:spcPts val="1200"/>
              </a:spcAft>
              <a:buFont typeface="Wingdings" panose="05000000000000000000" pitchFamily="2" charset="2"/>
              <a:buChar char="à"/>
            </a:pPr>
            <a:r>
              <a:rPr lang="pt-BR" sz="2000" dirty="0"/>
              <a:t>Teste o efeito do filtro </a:t>
            </a:r>
            <a:r>
              <a:rPr lang="pt-BR" sz="2000" dirty="0" err="1"/>
              <a:t>passa-baixas</a:t>
            </a:r>
            <a:r>
              <a:rPr lang="pt-BR" sz="2000" dirty="0"/>
              <a:t>, utilizando diferentes valores da frequência do filtro </a:t>
            </a:r>
            <a:r>
              <a:rPr lang="pt-BR" sz="2000" dirty="0" err="1"/>
              <a:t>passa-baixas</a:t>
            </a:r>
            <a:r>
              <a:rPr lang="pt-BR" sz="2000" dirty="0"/>
              <a:t>, começando com a frequência default de 35 Hz, e observe sua influência no ECG. Para cada frequência utilizada, observe tanto 10 segundos do sinal (utilizando uma largura de janela (“Window Length”) de 10) quanto o sinal total (300 segundos, neste exemplo). Este último é para verificar se o filtro introduz algum efeito de borda (alteração do sinal, como da linha de base, no início e no final do registro). Teste também a aplicação deste filtro e, em seguida, do filtro Notch, e veja se há modificações no sinal de ECG. </a:t>
            </a:r>
          </a:p>
          <a:p>
            <a:pPr marL="342900" lvl="1" indent="-342900" algn="just">
              <a:spcBef>
                <a:spcPts val="600"/>
              </a:spcBef>
              <a:spcAft>
                <a:spcPts val="2400"/>
              </a:spcAft>
              <a:buFont typeface="Wingdings" panose="05000000000000000000" pitchFamily="2" charset="2"/>
              <a:buChar char="à"/>
            </a:pPr>
            <a:r>
              <a:rPr lang="pt-BR" sz="2000" dirty="0"/>
              <a:t>A seguir, volte para o sinal original, clicando novamente em “Restore”.</a:t>
            </a:r>
          </a:p>
          <a:p>
            <a:pPr lvl="1" algn="just">
              <a:spcBef>
                <a:spcPts val="600"/>
              </a:spcBef>
              <a:spcAft>
                <a:spcPts val="2400"/>
              </a:spcAft>
            </a:pPr>
            <a:endParaRPr lang="en-US" sz="2000" dirty="0"/>
          </a:p>
        </p:txBody>
      </p:sp>
    </p:spTree>
    <p:extLst>
      <p:ext uri="{BB962C8B-B14F-4D97-AF65-F5344CB8AC3E}">
        <p14:creationId xmlns:p14="http://schemas.microsoft.com/office/powerpoint/2010/main" val="59577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83868"/>
            <a:ext cx="11927456" cy="6324808"/>
          </a:xfrm>
          <a:prstGeom prst="rect">
            <a:avLst/>
          </a:prstGeom>
          <a:noFill/>
        </p:spPr>
        <p:txBody>
          <a:bodyPr wrap="square" rtlCol="0">
            <a:spAutoFit/>
          </a:bodyPr>
          <a:lstStyle/>
          <a:p>
            <a:pPr marL="457200" indent="-457200" algn="just">
              <a:spcAft>
                <a:spcPts val="1000"/>
              </a:spcAft>
              <a:buFont typeface="Arial" panose="020B0604020202020204" pitchFamily="34" charset="0"/>
              <a:buChar char="•"/>
            </a:pPr>
            <a:r>
              <a:rPr lang="en-US" sz="2000" dirty="0"/>
              <a:t>A </a:t>
            </a:r>
            <a:r>
              <a:rPr lang="en-US" sz="2000" dirty="0" err="1"/>
              <a:t>terceira</a:t>
            </a:r>
            <a:r>
              <a:rPr lang="en-US" sz="2000" dirty="0"/>
              <a:t> </a:t>
            </a:r>
            <a:r>
              <a:rPr lang="en-US" sz="2000" dirty="0" err="1"/>
              <a:t>opção</a:t>
            </a:r>
            <a:r>
              <a:rPr lang="en-US" sz="2000" dirty="0"/>
              <a:t> é a </a:t>
            </a:r>
            <a:r>
              <a:rPr lang="en-US" sz="2000" dirty="0" err="1"/>
              <a:t>utilização</a:t>
            </a:r>
            <a:r>
              <a:rPr lang="en-US" sz="2000" dirty="0"/>
              <a:t> de um </a:t>
            </a:r>
            <a:r>
              <a:rPr lang="en-US" sz="2000" dirty="0" err="1"/>
              <a:t>filtro</a:t>
            </a:r>
            <a:r>
              <a:rPr lang="en-US" sz="2000" dirty="0"/>
              <a:t> </a:t>
            </a:r>
            <a:r>
              <a:rPr lang="en-US" sz="2000" dirty="0" err="1"/>
              <a:t>passa-altas</a:t>
            </a:r>
            <a:r>
              <a:rPr lang="en-US" sz="2000" dirty="0"/>
              <a:t>, com o </a:t>
            </a:r>
            <a:r>
              <a:rPr lang="en-US" sz="2000" dirty="0" err="1"/>
              <a:t>objetivo</a:t>
            </a:r>
            <a:r>
              <a:rPr lang="en-US" sz="2000" dirty="0"/>
              <a:t> de se </a:t>
            </a:r>
            <a:r>
              <a:rPr lang="en-US" sz="2000" dirty="0" err="1"/>
              <a:t>filtrar</a:t>
            </a:r>
            <a:r>
              <a:rPr lang="en-US" sz="2000" dirty="0"/>
              <a:t> </a:t>
            </a:r>
            <a:r>
              <a:rPr lang="en-US" sz="2000" dirty="0" err="1"/>
              <a:t>tendências</a:t>
            </a:r>
            <a:r>
              <a:rPr lang="en-US" sz="2000" dirty="0"/>
              <a:t> </a:t>
            </a:r>
            <a:r>
              <a:rPr lang="en-US" sz="2000" dirty="0" err="1"/>
              <a:t>ou</a:t>
            </a:r>
            <a:r>
              <a:rPr lang="en-US" sz="2000" dirty="0"/>
              <a:t> </a:t>
            </a:r>
            <a:r>
              <a:rPr lang="en-US" sz="2000" dirty="0" err="1"/>
              <a:t>oscilações</a:t>
            </a:r>
            <a:r>
              <a:rPr lang="en-US" sz="2000" dirty="0"/>
              <a:t> de </a:t>
            </a:r>
            <a:r>
              <a:rPr lang="en-US" sz="2000" dirty="0" err="1"/>
              <a:t>baixa</a:t>
            </a:r>
            <a:r>
              <a:rPr lang="en-US" sz="2000" dirty="0"/>
              <a:t> </a:t>
            </a:r>
            <a:r>
              <a:rPr lang="en-US" sz="2000" dirty="0" err="1"/>
              <a:t>frequência</a:t>
            </a:r>
            <a:r>
              <a:rPr lang="en-US" sz="2000" dirty="0"/>
              <a:t>, </a:t>
            </a:r>
            <a:r>
              <a:rPr lang="en-US" sz="2000" dirty="0" err="1"/>
              <a:t>como</a:t>
            </a:r>
            <a:r>
              <a:rPr lang="en-US" sz="2000" dirty="0"/>
              <a:t> </a:t>
            </a:r>
            <a:r>
              <a:rPr lang="en-US" sz="2000" dirty="0" err="1"/>
              <a:t>flutuações</a:t>
            </a:r>
            <a:r>
              <a:rPr lang="en-US" sz="2000" dirty="0"/>
              <a:t> de </a:t>
            </a:r>
            <a:r>
              <a:rPr lang="en-US" sz="2000" dirty="0" err="1"/>
              <a:t>linha</a:t>
            </a:r>
            <a:r>
              <a:rPr lang="en-US" sz="2000" dirty="0"/>
              <a:t> de base. </a:t>
            </a:r>
            <a:r>
              <a:rPr lang="en-US" sz="2000" dirty="0" err="1"/>
              <a:t>Flutuações</a:t>
            </a:r>
            <a:r>
              <a:rPr lang="en-US" sz="2000" dirty="0"/>
              <a:t> da </a:t>
            </a:r>
            <a:r>
              <a:rPr lang="en-US" sz="2000" dirty="0" err="1"/>
              <a:t>linha</a:t>
            </a:r>
            <a:r>
              <a:rPr lang="en-US" sz="2000" dirty="0"/>
              <a:t> de base </a:t>
            </a:r>
            <a:r>
              <a:rPr lang="pt-BR" sz="2000" dirty="0"/>
              <a:t>podem ser causadas pela respiração, por variações na impedância do eletrodo e por movimentos do corpo. </a:t>
            </a:r>
            <a:r>
              <a:rPr lang="en-US" sz="2000" dirty="0" err="1"/>
              <a:t>Recomenda</a:t>
            </a:r>
            <a:r>
              <a:rPr lang="en-US" sz="2000" dirty="0"/>
              <a:t>-se </a:t>
            </a:r>
            <a:r>
              <a:rPr lang="en-US" sz="2000" dirty="0" err="1"/>
              <a:t>utilizar</a:t>
            </a:r>
            <a:r>
              <a:rPr lang="en-US" sz="2000" dirty="0"/>
              <a:t> </a:t>
            </a:r>
            <a:r>
              <a:rPr lang="en-US" sz="2000" dirty="0" err="1"/>
              <a:t>frequências</a:t>
            </a:r>
            <a:r>
              <a:rPr lang="en-US" sz="2000" dirty="0"/>
              <a:t> </a:t>
            </a:r>
            <a:r>
              <a:rPr lang="en-US" sz="2000" dirty="0" err="1"/>
              <a:t>abaixo</a:t>
            </a:r>
            <a:r>
              <a:rPr lang="en-US" sz="2000" dirty="0"/>
              <a:t> de 0,01 Hz para </a:t>
            </a:r>
            <a:r>
              <a:rPr lang="en-US" sz="2000" dirty="0" err="1"/>
              <a:t>evitar</a:t>
            </a:r>
            <a:r>
              <a:rPr lang="en-US" sz="2000" dirty="0"/>
              <a:t> </a:t>
            </a:r>
            <a:r>
              <a:rPr lang="en-US" sz="2000" dirty="0" err="1"/>
              <a:t>distorções</a:t>
            </a:r>
            <a:r>
              <a:rPr lang="en-US" sz="2000" dirty="0"/>
              <a:t> </a:t>
            </a:r>
            <a:r>
              <a:rPr lang="en-US" sz="2000" dirty="0" err="1"/>
              <a:t>significativas</a:t>
            </a:r>
            <a:r>
              <a:rPr lang="en-US" sz="2000" dirty="0"/>
              <a:t> no ECG. Para </a:t>
            </a:r>
            <a:r>
              <a:rPr lang="en-US" sz="2000" dirty="0" err="1"/>
              <a:t>registros</a:t>
            </a:r>
            <a:r>
              <a:rPr lang="en-US" sz="2000" dirty="0"/>
              <a:t> </a:t>
            </a:r>
            <a:r>
              <a:rPr lang="en-US" sz="2000" dirty="0" err="1"/>
              <a:t>adquiridos</a:t>
            </a:r>
            <a:r>
              <a:rPr lang="en-US" sz="2000" dirty="0"/>
              <a:t> </a:t>
            </a:r>
            <a:r>
              <a:rPr lang="en-US" sz="2000" dirty="0" err="1"/>
              <a:t>em</a:t>
            </a:r>
            <a:r>
              <a:rPr lang="en-US" sz="2000" dirty="0"/>
              <a:t> </a:t>
            </a:r>
            <a:r>
              <a:rPr lang="en-US" sz="2000" dirty="0" err="1"/>
              <a:t>repouso</a:t>
            </a:r>
            <a:r>
              <a:rPr lang="en-US" sz="2000" dirty="0"/>
              <a:t>, </a:t>
            </a:r>
            <a:r>
              <a:rPr lang="en-US" sz="2000" dirty="0" err="1"/>
              <a:t>uma</a:t>
            </a:r>
            <a:r>
              <a:rPr lang="en-US" sz="2000" dirty="0"/>
              <a:t> </a:t>
            </a:r>
            <a:r>
              <a:rPr lang="en-US" sz="2000" dirty="0" err="1"/>
              <a:t>frequência</a:t>
            </a:r>
            <a:r>
              <a:rPr lang="en-US" sz="2000" dirty="0"/>
              <a:t> de 0,001 Hz é </a:t>
            </a:r>
            <a:r>
              <a:rPr lang="en-US" sz="2000" dirty="0" err="1"/>
              <a:t>muitas</a:t>
            </a:r>
            <a:r>
              <a:rPr lang="en-US" sz="2000" dirty="0"/>
              <a:t> </a:t>
            </a:r>
            <a:r>
              <a:rPr lang="en-US" sz="2000" dirty="0" err="1"/>
              <a:t>vezes</a:t>
            </a:r>
            <a:r>
              <a:rPr lang="en-US" sz="2000" dirty="0"/>
              <a:t> </a:t>
            </a:r>
            <a:r>
              <a:rPr lang="en-US" sz="2000" dirty="0" err="1"/>
              <a:t>suficiente</a:t>
            </a:r>
            <a:r>
              <a:rPr lang="en-US" sz="2000" dirty="0"/>
              <a:t>.</a:t>
            </a:r>
          </a:p>
          <a:p>
            <a:pPr marL="342900" indent="-342900" algn="just">
              <a:spcAft>
                <a:spcPts val="1000"/>
              </a:spcAft>
              <a:buFont typeface="Wingdings" panose="05000000000000000000" pitchFamily="2" charset="2"/>
              <a:buChar char="à"/>
            </a:pPr>
            <a:r>
              <a:rPr lang="pt-BR" sz="2000" dirty="0"/>
              <a:t>Fica mais fácil observar o efeito da filtragem de linha de base ao se observar uma porção maior do sinal de ECG. Assim, modifique a visualização para que o sinal inteiro (300 segundos, equivalente a 5 minutos do sinal) seja visualizado na tela. A seguir, aplique um filtro passa-altas com frequência de corte em 0,001 Hz (na opção “High-pass at”, digite 0.001). Para ver detalhes do sinal filtrado, escolha uma janela (“Window Length”) menor. </a:t>
            </a:r>
          </a:p>
          <a:p>
            <a:pPr marL="342900" indent="-342900" algn="just">
              <a:spcAft>
                <a:spcPts val="1000"/>
              </a:spcAft>
              <a:buFont typeface="Wingdings" panose="05000000000000000000" pitchFamily="2" charset="2"/>
              <a:buChar char="à"/>
            </a:pPr>
            <a:r>
              <a:rPr lang="pt-BR" sz="2000" dirty="0"/>
              <a:t>Para voltar ao sinal original, sem filtragem, clique em “Restore”. Observe que, neste caso, todas as filtragens realizadas serão desconsideradas. O objetivo é que o usuário possa realizar vários testes com diferentes configurações dos diversos filtros disponíveis e visualizar diretamente seus efeitos no sinal de ECG. Lembre-se que o “zoom” da janela pode ser modificado a qualquer momento (opções “Fit Y axis” ou “Reset Y axis) para auxiliar na visualização do sinal de ECG. Quando estiver satisfeito com o conjunto de configurações escolhido, clique em “SAVE” para salvar o sinal de ECG filtrado. Desta forma, este sinal estará disponível aos próximos módulos do CRSIDLab. </a:t>
            </a:r>
          </a:p>
          <a:p>
            <a:pPr marL="342900" indent="-342900" algn="just">
              <a:spcAft>
                <a:spcPts val="1000"/>
              </a:spcAft>
              <a:buFont typeface="Arial" panose="020B0604020202020204" pitchFamily="34" charset="0"/>
              <a:buChar char="•"/>
            </a:pPr>
            <a:r>
              <a:rPr lang="pt-BR" sz="2000" dirty="0"/>
              <a:t>Observe que, agora, após ter salvo o sinal de ECG nesta etapa de filtragem (sugiro, para este dado, utilizar apenas a filtragem de linha de base, com frequência de 0.005 Hz), aparece a opção “Filtered ECG data” no pull-down menu “Select register”.</a:t>
            </a:r>
          </a:p>
        </p:txBody>
      </p:sp>
    </p:spTree>
    <p:extLst>
      <p:ext uri="{BB962C8B-B14F-4D97-AF65-F5344CB8AC3E}">
        <p14:creationId xmlns:p14="http://schemas.microsoft.com/office/powerpoint/2010/main" val="2001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7344"/>
            <a:ext cx="11927456" cy="6401753"/>
          </a:xfrm>
          <a:prstGeom prst="rect">
            <a:avLst/>
          </a:prstGeom>
          <a:noFill/>
        </p:spPr>
        <p:txBody>
          <a:bodyPr wrap="square" rtlCol="0">
            <a:spAutoFit/>
          </a:bodyPr>
          <a:lstStyle/>
          <a:p>
            <a:pPr marL="914400" lvl="1" indent="-457200" algn="just">
              <a:spcAft>
                <a:spcPts val="300"/>
              </a:spcAft>
              <a:buFont typeface="Arial" panose="020B0604020202020204" pitchFamily="34" charset="0"/>
              <a:buChar char="•"/>
            </a:pPr>
            <a:r>
              <a:rPr lang="en-US" sz="2000" dirty="0" err="1"/>
              <a:t>Recomenda</a:t>
            </a:r>
            <a:r>
              <a:rPr lang="en-US" sz="2000" dirty="0"/>
              <a:t>-se </a:t>
            </a:r>
            <a:r>
              <a:rPr lang="en-US" sz="2000" dirty="0" err="1"/>
              <a:t>apenas</a:t>
            </a:r>
            <a:r>
              <a:rPr lang="en-US" sz="2000" dirty="0"/>
              <a:t> </a:t>
            </a:r>
            <a:r>
              <a:rPr lang="en-US" sz="2000" dirty="0" err="1"/>
              <a:t>utilizar</a:t>
            </a:r>
            <a:r>
              <a:rPr lang="en-US" sz="2000" dirty="0"/>
              <a:t> um </a:t>
            </a:r>
            <a:r>
              <a:rPr lang="en-US" sz="2000" dirty="0" err="1"/>
              <a:t>ou</a:t>
            </a:r>
            <a:r>
              <a:rPr lang="en-US" sz="2000" dirty="0"/>
              <a:t> </a:t>
            </a:r>
            <a:r>
              <a:rPr lang="en-US" sz="2000" dirty="0" err="1"/>
              <a:t>mais</a:t>
            </a:r>
            <a:r>
              <a:rPr lang="en-US" sz="2000" dirty="0"/>
              <a:t> </a:t>
            </a:r>
            <a:r>
              <a:rPr lang="en-US" sz="2000" dirty="0" err="1"/>
              <a:t>destes</a:t>
            </a:r>
            <a:r>
              <a:rPr lang="en-US" sz="2000" dirty="0"/>
              <a:t> </a:t>
            </a:r>
            <a:r>
              <a:rPr lang="en-US" sz="2000" dirty="0" err="1"/>
              <a:t>filtros</a:t>
            </a:r>
            <a:r>
              <a:rPr lang="en-US" sz="2000" dirty="0"/>
              <a:t> </a:t>
            </a:r>
            <a:r>
              <a:rPr lang="en-US" sz="2000" dirty="0" err="1"/>
              <a:t>apenas</a:t>
            </a:r>
            <a:r>
              <a:rPr lang="en-US" sz="2000" dirty="0"/>
              <a:t> se </a:t>
            </a:r>
            <a:r>
              <a:rPr lang="en-US" sz="2000" dirty="0" err="1"/>
              <a:t>absolutamente</a:t>
            </a:r>
            <a:r>
              <a:rPr lang="en-US" sz="2000" dirty="0"/>
              <a:t> </a:t>
            </a:r>
            <a:r>
              <a:rPr lang="en-US" sz="2000" dirty="0" err="1"/>
              <a:t>necessário</a:t>
            </a:r>
            <a:r>
              <a:rPr lang="en-US" sz="2000" dirty="0"/>
              <a:t>. De </a:t>
            </a:r>
            <a:r>
              <a:rPr lang="en-US" sz="2000" dirty="0" err="1"/>
              <a:t>preferência</a:t>
            </a:r>
            <a:r>
              <a:rPr lang="en-US" sz="2000" dirty="0"/>
              <a:t>, se o </a:t>
            </a:r>
            <a:r>
              <a:rPr lang="en-US" sz="2000" dirty="0" err="1"/>
              <a:t>sinal</a:t>
            </a:r>
            <a:r>
              <a:rPr lang="en-US" sz="2000" dirty="0"/>
              <a:t> de ECG </a:t>
            </a:r>
            <a:r>
              <a:rPr lang="en-US" sz="2000" dirty="0" err="1"/>
              <a:t>estiver</a:t>
            </a:r>
            <a:r>
              <a:rPr lang="en-US" sz="2000" dirty="0"/>
              <a:t> </a:t>
            </a:r>
            <a:r>
              <a:rPr lang="en-US" sz="2000" dirty="0" err="1"/>
              <a:t>satisfatório</a:t>
            </a:r>
            <a:r>
              <a:rPr lang="en-US" sz="2000" dirty="0"/>
              <a:t>, é </a:t>
            </a:r>
            <a:r>
              <a:rPr lang="en-US" sz="2000" dirty="0" err="1"/>
              <a:t>preferível</a:t>
            </a:r>
            <a:r>
              <a:rPr lang="en-US" sz="2000" dirty="0"/>
              <a:t> </a:t>
            </a:r>
            <a:r>
              <a:rPr lang="en-US" sz="2000" dirty="0" err="1"/>
              <a:t>evitar</a:t>
            </a:r>
            <a:r>
              <a:rPr lang="en-US" sz="2000" dirty="0"/>
              <a:t> o </a:t>
            </a:r>
            <a:r>
              <a:rPr lang="en-US" sz="2000" dirty="0" err="1"/>
              <a:t>uso</a:t>
            </a:r>
            <a:r>
              <a:rPr lang="en-US" sz="2000" dirty="0"/>
              <a:t> </a:t>
            </a:r>
            <a:r>
              <a:rPr lang="en-US" sz="2000" dirty="0" err="1"/>
              <a:t>destes</a:t>
            </a:r>
            <a:r>
              <a:rPr lang="en-US" sz="2000" dirty="0"/>
              <a:t> </a:t>
            </a:r>
            <a:r>
              <a:rPr lang="en-US" sz="2000" dirty="0" err="1"/>
              <a:t>filtros</a:t>
            </a:r>
            <a:r>
              <a:rPr lang="en-US" sz="2000" dirty="0"/>
              <a:t> para </a:t>
            </a:r>
            <a:r>
              <a:rPr lang="en-US" sz="2000" dirty="0" err="1"/>
              <a:t>diminuir</a:t>
            </a:r>
            <a:r>
              <a:rPr lang="en-US" sz="2000" dirty="0"/>
              <a:t> o </a:t>
            </a:r>
            <a:r>
              <a:rPr lang="en-US" sz="2000" dirty="0" err="1"/>
              <a:t>risco</a:t>
            </a:r>
            <a:r>
              <a:rPr lang="en-US" sz="2000" dirty="0"/>
              <a:t> de se </a:t>
            </a:r>
            <a:r>
              <a:rPr lang="en-US" sz="2000" dirty="0" err="1"/>
              <a:t>introduzir</a:t>
            </a:r>
            <a:r>
              <a:rPr lang="en-US" sz="2000" dirty="0"/>
              <a:t> </a:t>
            </a:r>
            <a:r>
              <a:rPr lang="en-US" sz="2000" dirty="0" err="1"/>
              <a:t>interferências</a:t>
            </a:r>
            <a:r>
              <a:rPr lang="en-US" sz="2000" dirty="0"/>
              <a:t> </a:t>
            </a:r>
            <a:r>
              <a:rPr lang="en-US" sz="2000" dirty="0" err="1"/>
              <a:t>desnecessárias</a:t>
            </a:r>
            <a:r>
              <a:rPr lang="en-US" sz="2000" dirty="0"/>
              <a:t> no </a:t>
            </a:r>
            <a:r>
              <a:rPr lang="en-US" sz="2000" dirty="0" err="1"/>
              <a:t>sinal</a:t>
            </a:r>
            <a:r>
              <a:rPr lang="en-US" sz="2000" dirty="0"/>
              <a:t> de ECG.</a:t>
            </a:r>
          </a:p>
          <a:p>
            <a:pPr marL="914400" lvl="1" indent="-457200" algn="just">
              <a:spcAft>
                <a:spcPts val="300"/>
              </a:spcAft>
              <a:buFont typeface="Arial" panose="020B0604020202020204" pitchFamily="34" charset="0"/>
              <a:buChar char="•"/>
            </a:pPr>
            <a:r>
              <a:rPr lang="en-US" sz="2000" dirty="0" err="1"/>
              <a:t>Neste</a:t>
            </a:r>
            <a:r>
              <a:rPr lang="en-US" sz="2000" dirty="0"/>
              <a:t> </a:t>
            </a:r>
            <a:r>
              <a:rPr lang="en-US" sz="2000" dirty="0" err="1"/>
              <a:t>sentido</a:t>
            </a:r>
            <a:r>
              <a:rPr lang="en-US" sz="2000" dirty="0"/>
              <a:t>, o </a:t>
            </a:r>
            <a:r>
              <a:rPr lang="en-US" sz="2000" dirty="0" err="1"/>
              <a:t>programa</a:t>
            </a:r>
            <a:r>
              <a:rPr lang="en-US" sz="2000" dirty="0"/>
              <a:t> </a:t>
            </a:r>
            <a:r>
              <a:rPr lang="en-US" sz="2000" dirty="0" err="1"/>
              <a:t>permite</a:t>
            </a:r>
            <a:r>
              <a:rPr lang="en-US" sz="2000" dirty="0"/>
              <a:t> que se teste a </a:t>
            </a:r>
            <a:r>
              <a:rPr lang="en-US" sz="2000" dirty="0" err="1"/>
              <a:t>influência</a:t>
            </a:r>
            <a:r>
              <a:rPr lang="en-US" sz="2000" dirty="0"/>
              <a:t> de </a:t>
            </a:r>
            <a:r>
              <a:rPr lang="en-US" sz="2000" dirty="0" err="1"/>
              <a:t>cada</a:t>
            </a:r>
            <a:r>
              <a:rPr lang="en-US" sz="2000" dirty="0"/>
              <a:t> </a:t>
            </a:r>
            <a:r>
              <a:rPr lang="en-US" sz="2000" dirty="0" err="1"/>
              <a:t>filtro</a:t>
            </a:r>
            <a:r>
              <a:rPr lang="en-US" sz="2000" dirty="0"/>
              <a:t> no </a:t>
            </a:r>
            <a:r>
              <a:rPr lang="en-US" sz="2000" dirty="0" err="1"/>
              <a:t>sinal</a:t>
            </a:r>
            <a:r>
              <a:rPr lang="en-US" sz="2000" dirty="0"/>
              <a:t> de ECG. Caso, </a:t>
            </a:r>
            <a:r>
              <a:rPr lang="en-US" sz="2000" dirty="0" err="1"/>
              <a:t>ao</a:t>
            </a:r>
            <a:r>
              <a:rPr lang="en-US" sz="2000" dirty="0"/>
              <a:t> se </a:t>
            </a:r>
            <a:r>
              <a:rPr lang="en-US" sz="2000" dirty="0" err="1"/>
              <a:t>aplicar</a:t>
            </a:r>
            <a:r>
              <a:rPr lang="en-US" sz="2000" dirty="0"/>
              <a:t> o </a:t>
            </a:r>
            <a:r>
              <a:rPr lang="en-US" sz="2000" dirty="0" err="1"/>
              <a:t>filtro</a:t>
            </a:r>
            <a:r>
              <a:rPr lang="en-US" sz="2000" dirty="0"/>
              <a:t>, for </a:t>
            </a:r>
            <a:r>
              <a:rPr lang="en-US" sz="2000" dirty="0" err="1"/>
              <a:t>observado</a:t>
            </a:r>
            <a:r>
              <a:rPr lang="en-US" sz="2000" dirty="0"/>
              <a:t> que </a:t>
            </a:r>
            <a:r>
              <a:rPr lang="en-US" sz="2000" dirty="0" err="1"/>
              <a:t>há</a:t>
            </a:r>
            <a:r>
              <a:rPr lang="en-US" sz="2000" dirty="0"/>
              <a:t> </a:t>
            </a:r>
            <a:r>
              <a:rPr lang="en-US" sz="2000" dirty="0" err="1"/>
              <a:t>uma</a:t>
            </a:r>
            <a:r>
              <a:rPr lang="en-US" sz="2000" dirty="0"/>
              <a:t> </a:t>
            </a:r>
            <a:r>
              <a:rPr lang="en-US" sz="2000" dirty="0" err="1"/>
              <a:t>distorção</a:t>
            </a:r>
            <a:r>
              <a:rPr lang="en-US" sz="2000" dirty="0"/>
              <a:t> </a:t>
            </a:r>
            <a:r>
              <a:rPr lang="en-US" sz="2000" dirty="0" err="1"/>
              <a:t>desfavorável</a:t>
            </a:r>
            <a:r>
              <a:rPr lang="en-US" sz="2000" dirty="0"/>
              <a:t> no </a:t>
            </a:r>
            <a:r>
              <a:rPr lang="en-US" sz="2000" dirty="0" err="1"/>
              <a:t>sinal</a:t>
            </a:r>
            <a:r>
              <a:rPr lang="en-US" sz="2000" dirty="0"/>
              <a:t> de ECG, </a:t>
            </a:r>
            <a:r>
              <a:rPr lang="en-US" sz="2000" dirty="0" err="1"/>
              <a:t>pode</a:t>
            </a:r>
            <a:r>
              <a:rPr lang="en-US" sz="2000" dirty="0"/>
              <a:t>-se </a:t>
            </a:r>
            <a:r>
              <a:rPr lang="en-US" sz="2000" dirty="0" err="1"/>
              <a:t>voltar</a:t>
            </a:r>
            <a:r>
              <a:rPr lang="en-US" sz="2000" dirty="0"/>
              <a:t> </a:t>
            </a:r>
            <a:r>
              <a:rPr lang="en-US" sz="2000" dirty="0" err="1"/>
              <a:t>ao</a:t>
            </a:r>
            <a:r>
              <a:rPr lang="en-US" sz="2000" dirty="0"/>
              <a:t> </a:t>
            </a:r>
            <a:r>
              <a:rPr lang="en-US" sz="2000" dirty="0" err="1"/>
              <a:t>sinal</a:t>
            </a:r>
            <a:r>
              <a:rPr lang="en-US" sz="2000" dirty="0"/>
              <a:t> de ECG original (</a:t>
            </a:r>
            <a:r>
              <a:rPr lang="en-US" sz="2000" dirty="0" err="1"/>
              <a:t>sem</a:t>
            </a:r>
            <a:r>
              <a:rPr lang="en-US" sz="2000" dirty="0"/>
              <a:t> </a:t>
            </a:r>
            <a:r>
              <a:rPr lang="en-US" sz="2000" dirty="0" err="1"/>
              <a:t>filtragem</a:t>
            </a:r>
            <a:r>
              <a:rPr lang="en-US" sz="2000" dirty="0"/>
              <a:t>) </a:t>
            </a:r>
            <a:r>
              <a:rPr lang="en-US" sz="2000" dirty="0" err="1"/>
              <a:t>clicando</a:t>
            </a:r>
            <a:r>
              <a:rPr lang="en-US" sz="2000" dirty="0"/>
              <a:t>-se </a:t>
            </a:r>
            <a:r>
              <a:rPr lang="en-US" sz="2000" dirty="0" err="1"/>
              <a:t>em</a:t>
            </a:r>
            <a:r>
              <a:rPr lang="en-US" sz="2000" dirty="0"/>
              <a:t> “Restore”.</a:t>
            </a:r>
          </a:p>
          <a:p>
            <a:pPr marL="914400" lvl="1" indent="-457200" algn="just">
              <a:spcAft>
                <a:spcPts val="300"/>
              </a:spcAft>
              <a:buFont typeface="Arial" panose="020B0604020202020204" pitchFamily="34" charset="0"/>
              <a:buChar char="•"/>
            </a:pPr>
            <a:r>
              <a:rPr lang="en-US" sz="2000" dirty="0"/>
              <a:t>É </a:t>
            </a:r>
            <a:r>
              <a:rPr lang="en-US" sz="2000" dirty="0" err="1"/>
              <a:t>importante</a:t>
            </a:r>
            <a:r>
              <a:rPr lang="en-US" sz="2000" dirty="0"/>
              <a:t> </a:t>
            </a:r>
            <a:r>
              <a:rPr lang="en-US" sz="2000" dirty="0" err="1"/>
              <a:t>observar</a:t>
            </a:r>
            <a:r>
              <a:rPr lang="en-US" sz="2000" dirty="0"/>
              <a:t> que a </a:t>
            </a:r>
            <a:r>
              <a:rPr lang="en-US" sz="2000" dirty="0" err="1"/>
              <a:t>necessidade</a:t>
            </a:r>
            <a:r>
              <a:rPr lang="en-US" sz="2000" dirty="0"/>
              <a:t> </a:t>
            </a:r>
            <a:r>
              <a:rPr lang="en-US" sz="2000" dirty="0" err="1"/>
              <a:t>ou</a:t>
            </a:r>
            <a:r>
              <a:rPr lang="en-US" sz="2000" dirty="0"/>
              <a:t> </a:t>
            </a:r>
            <a:r>
              <a:rPr lang="en-US" sz="2000" dirty="0" err="1"/>
              <a:t>não</a:t>
            </a:r>
            <a:r>
              <a:rPr lang="en-US" sz="2000" dirty="0"/>
              <a:t> de </a:t>
            </a:r>
            <a:r>
              <a:rPr lang="en-US" sz="2000" dirty="0" err="1"/>
              <a:t>etapas</a:t>
            </a:r>
            <a:r>
              <a:rPr lang="en-US" sz="2000" dirty="0"/>
              <a:t> de </a:t>
            </a:r>
            <a:r>
              <a:rPr lang="en-US" sz="2000" dirty="0" err="1"/>
              <a:t>filtragem</a:t>
            </a:r>
            <a:r>
              <a:rPr lang="en-US" sz="2000" dirty="0"/>
              <a:t> </a:t>
            </a:r>
            <a:r>
              <a:rPr lang="en-US" sz="2000" dirty="0" err="1"/>
              <a:t>dependem</a:t>
            </a:r>
            <a:r>
              <a:rPr lang="en-US" sz="2000" dirty="0"/>
              <a:t> do </a:t>
            </a:r>
            <a:r>
              <a:rPr lang="en-US" sz="2000" dirty="0" err="1"/>
              <a:t>objetivo</a:t>
            </a:r>
            <a:r>
              <a:rPr lang="en-US" sz="2000" dirty="0"/>
              <a:t> final do </a:t>
            </a:r>
            <a:r>
              <a:rPr lang="en-US" sz="2000" dirty="0" err="1"/>
              <a:t>pesquisador</a:t>
            </a:r>
            <a:r>
              <a:rPr lang="en-US" sz="2000" dirty="0"/>
              <a:t>. No </a:t>
            </a:r>
            <a:r>
              <a:rPr lang="en-US" sz="2000" dirty="0" err="1"/>
              <a:t>caso</a:t>
            </a:r>
            <a:r>
              <a:rPr lang="en-US" sz="2000" dirty="0"/>
              <a:t> </a:t>
            </a:r>
            <a:r>
              <a:rPr lang="en-US" sz="2000" dirty="0" err="1"/>
              <a:t>deste</a:t>
            </a:r>
            <a:r>
              <a:rPr lang="en-US" sz="2000" dirty="0"/>
              <a:t> </a:t>
            </a:r>
            <a:r>
              <a:rPr lang="en-US" sz="2000" dirty="0" err="1"/>
              <a:t>exemplo</a:t>
            </a:r>
            <a:r>
              <a:rPr lang="en-US" sz="2000" dirty="0"/>
              <a:t>, o </a:t>
            </a:r>
            <a:r>
              <a:rPr lang="en-US" sz="2000" dirty="0" err="1"/>
              <a:t>objetivo</a:t>
            </a:r>
            <a:r>
              <a:rPr lang="en-US" sz="2000" dirty="0"/>
              <a:t> final é a </a:t>
            </a:r>
            <a:r>
              <a:rPr lang="en-US" sz="2000" dirty="0" err="1"/>
              <a:t>detecção</a:t>
            </a:r>
            <a:r>
              <a:rPr lang="en-US" sz="2000" dirty="0"/>
              <a:t> dos </a:t>
            </a:r>
            <a:r>
              <a:rPr lang="en-US" sz="2000" dirty="0" err="1"/>
              <a:t>picos</a:t>
            </a:r>
            <a:r>
              <a:rPr lang="en-US" sz="2000" dirty="0"/>
              <a:t> R do </a:t>
            </a:r>
            <a:r>
              <a:rPr lang="en-US" sz="2000" dirty="0" err="1"/>
              <a:t>sinal</a:t>
            </a:r>
            <a:r>
              <a:rPr lang="en-US" sz="2000" dirty="0"/>
              <a:t> de ECG, e o </a:t>
            </a:r>
            <a:r>
              <a:rPr lang="en-US" sz="2000" dirty="0" err="1"/>
              <a:t>instante</a:t>
            </a:r>
            <a:r>
              <a:rPr lang="en-US" sz="2000" dirty="0"/>
              <a:t> de </a:t>
            </a:r>
            <a:r>
              <a:rPr lang="en-US" sz="2000" dirty="0" err="1"/>
              <a:t>ocorrência</a:t>
            </a:r>
            <a:r>
              <a:rPr lang="en-US" sz="2000" dirty="0"/>
              <a:t> de </a:t>
            </a:r>
            <a:r>
              <a:rPr lang="en-US" sz="2000" dirty="0" err="1"/>
              <a:t>cada</a:t>
            </a:r>
            <a:r>
              <a:rPr lang="en-US" sz="2000" dirty="0"/>
              <a:t> </a:t>
            </a:r>
            <a:r>
              <a:rPr lang="en-US" sz="2000" dirty="0" err="1"/>
              <a:t>pico</a:t>
            </a:r>
            <a:r>
              <a:rPr lang="en-US" sz="2000" dirty="0"/>
              <a:t>, para </a:t>
            </a:r>
            <a:r>
              <a:rPr lang="en-US" sz="2000" dirty="0" err="1"/>
              <a:t>sua</a:t>
            </a:r>
            <a:r>
              <a:rPr lang="en-US" sz="2000" dirty="0"/>
              <a:t> posterior </a:t>
            </a:r>
            <a:r>
              <a:rPr lang="en-US" sz="2000" dirty="0" err="1"/>
              <a:t>utilização</a:t>
            </a:r>
            <a:r>
              <a:rPr lang="en-US" sz="2000" dirty="0"/>
              <a:t> no </a:t>
            </a:r>
            <a:r>
              <a:rPr lang="en-US" sz="2000" dirty="0" err="1"/>
              <a:t>estudo</a:t>
            </a:r>
            <a:r>
              <a:rPr lang="en-US" sz="2000" dirty="0"/>
              <a:t> da </a:t>
            </a:r>
            <a:r>
              <a:rPr lang="en-US" sz="2000" dirty="0" err="1"/>
              <a:t>variabilidade</a:t>
            </a:r>
            <a:r>
              <a:rPr lang="en-US" sz="2000" dirty="0"/>
              <a:t> da </a:t>
            </a:r>
            <a:r>
              <a:rPr lang="en-US" sz="2000" dirty="0" err="1"/>
              <a:t>frequência</a:t>
            </a:r>
            <a:r>
              <a:rPr lang="en-US" sz="2000" dirty="0"/>
              <a:t> </a:t>
            </a:r>
            <a:r>
              <a:rPr lang="en-US" sz="2000" dirty="0" err="1"/>
              <a:t>cardíaca</a:t>
            </a:r>
            <a:r>
              <a:rPr lang="en-US" sz="2000" dirty="0"/>
              <a:t> (heart rate variability, HRV). Neste </a:t>
            </a:r>
            <a:r>
              <a:rPr lang="en-US" sz="2000" dirty="0" err="1"/>
              <a:t>sentido</a:t>
            </a:r>
            <a:r>
              <a:rPr lang="en-US" sz="2000" dirty="0"/>
              <a:t>, a </a:t>
            </a:r>
            <a:r>
              <a:rPr lang="en-US" sz="2000" dirty="0" err="1"/>
              <a:t>decisão</a:t>
            </a:r>
            <a:r>
              <a:rPr lang="en-US" sz="2000" dirty="0"/>
              <a:t> da </a:t>
            </a:r>
            <a:r>
              <a:rPr lang="en-US" sz="2000" dirty="0" err="1"/>
              <a:t>necessidade</a:t>
            </a:r>
            <a:r>
              <a:rPr lang="en-US" sz="2000" dirty="0"/>
              <a:t> </a:t>
            </a:r>
            <a:r>
              <a:rPr lang="en-US" sz="2000" dirty="0" err="1"/>
              <a:t>ou</a:t>
            </a:r>
            <a:r>
              <a:rPr lang="en-US" sz="2000" dirty="0"/>
              <a:t> </a:t>
            </a:r>
            <a:r>
              <a:rPr lang="en-US" sz="2000" dirty="0" err="1"/>
              <a:t>não</a:t>
            </a:r>
            <a:r>
              <a:rPr lang="en-US" sz="2000" dirty="0"/>
              <a:t> da </a:t>
            </a:r>
            <a:r>
              <a:rPr lang="en-US" sz="2000" dirty="0" err="1"/>
              <a:t>etapa</a:t>
            </a:r>
            <a:r>
              <a:rPr lang="en-US" sz="2000" dirty="0"/>
              <a:t> de </a:t>
            </a:r>
            <a:r>
              <a:rPr lang="en-US" sz="2000" dirty="0" err="1"/>
              <a:t>filtragem</a:t>
            </a:r>
            <a:r>
              <a:rPr lang="en-US" sz="2000" dirty="0"/>
              <a:t> </a:t>
            </a:r>
            <a:r>
              <a:rPr lang="en-US" sz="2000" dirty="0" err="1"/>
              <a:t>deve</a:t>
            </a:r>
            <a:r>
              <a:rPr lang="en-US" sz="2000" dirty="0"/>
              <a:t> </a:t>
            </a:r>
            <a:r>
              <a:rPr lang="en-US" sz="2000" dirty="0" err="1"/>
              <a:t>estar</a:t>
            </a:r>
            <a:r>
              <a:rPr lang="en-US" sz="2000" dirty="0"/>
              <a:t> </a:t>
            </a:r>
            <a:r>
              <a:rPr lang="en-US" sz="2000" dirty="0" err="1"/>
              <a:t>baseada</a:t>
            </a:r>
            <a:r>
              <a:rPr lang="en-US" sz="2000" dirty="0"/>
              <a:t> </a:t>
            </a:r>
            <a:r>
              <a:rPr lang="en-US" sz="2000" dirty="0" err="1"/>
              <a:t>na</a:t>
            </a:r>
            <a:r>
              <a:rPr lang="en-US" sz="2000" dirty="0"/>
              <a:t> </a:t>
            </a:r>
            <a:r>
              <a:rPr lang="en-US" sz="2000" dirty="0" err="1"/>
              <a:t>análise</a:t>
            </a:r>
            <a:r>
              <a:rPr lang="en-US" sz="2000" dirty="0"/>
              <a:t> da </a:t>
            </a:r>
            <a:r>
              <a:rPr lang="en-US" sz="2000" dirty="0" err="1"/>
              <a:t>influência</a:t>
            </a:r>
            <a:r>
              <a:rPr lang="en-US" sz="2000" dirty="0"/>
              <a:t> da </a:t>
            </a:r>
            <a:r>
              <a:rPr lang="en-US" sz="2000" dirty="0" err="1"/>
              <a:t>interferência</a:t>
            </a:r>
            <a:r>
              <a:rPr lang="en-US" sz="2000" dirty="0"/>
              <a:t> </a:t>
            </a:r>
            <a:r>
              <a:rPr lang="en-US" sz="2000" dirty="0" err="1"/>
              <a:t>observada</a:t>
            </a:r>
            <a:r>
              <a:rPr lang="en-US" sz="2000" dirty="0"/>
              <a:t> </a:t>
            </a:r>
            <a:r>
              <a:rPr lang="en-US" sz="2000" dirty="0" err="1"/>
              <a:t>na</a:t>
            </a:r>
            <a:r>
              <a:rPr lang="en-US" sz="2000" dirty="0"/>
              <a:t> </a:t>
            </a:r>
            <a:r>
              <a:rPr lang="en-US" sz="2000" dirty="0" err="1"/>
              <a:t>detecção</a:t>
            </a:r>
            <a:r>
              <a:rPr lang="en-US" sz="2000" dirty="0"/>
              <a:t> dos </a:t>
            </a:r>
            <a:r>
              <a:rPr lang="en-US" sz="2000" dirty="0" err="1"/>
              <a:t>picos</a:t>
            </a:r>
            <a:r>
              <a:rPr lang="en-US" sz="2000" dirty="0"/>
              <a:t> R e </a:t>
            </a:r>
            <a:r>
              <a:rPr lang="en-US" sz="2000" dirty="0" err="1"/>
              <a:t>nos</a:t>
            </a:r>
            <a:r>
              <a:rPr lang="en-US" sz="2000" dirty="0"/>
              <a:t> </a:t>
            </a:r>
            <a:r>
              <a:rPr lang="en-US" sz="2000" dirty="0" err="1"/>
              <a:t>instantes</a:t>
            </a:r>
            <a:r>
              <a:rPr lang="en-US" sz="2000" dirty="0"/>
              <a:t> de </a:t>
            </a:r>
            <a:r>
              <a:rPr lang="en-US" sz="2000" dirty="0" err="1"/>
              <a:t>ocorrência</a:t>
            </a:r>
            <a:r>
              <a:rPr lang="en-US" sz="2000" dirty="0"/>
              <a:t> do </a:t>
            </a:r>
            <a:r>
              <a:rPr lang="en-US" sz="2000" dirty="0" err="1"/>
              <a:t>pico</a:t>
            </a:r>
            <a:r>
              <a:rPr lang="en-US" sz="2000" dirty="0"/>
              <a:t>, </a:t>
            </a:r>
            <a:r>
              <a:rPr lang="en-US" sz="2000" dirty="0" err="1"/>
              <a:t>principalmente</a:t>
            </a:r>
            <a:r>
              <a:rPr lang="en-US" sz="2000" dirty="0"/>
              <a:t>. </a:t>
            </a:r>
            <a:r>
              <a:rPr lang="en-US" sz="2000" dirty="0" err="1"/>
              <a:t>Outras</a:t>
            </a:r>
            <a:r>
              <a:rPr lang="en-US" sz="2000" dirty="0"/>
              <a:t> </a:t>
            </a:r>
            <a:r>
              <a:rPr lang="en-US" sz="2000" dirty="0" err="1"/>
              <a:t>aplicações</a:t>
            </a:r>
            <a:r>
              <a:rPr lang="en-US" sz="2000" dirty="0"/>
              <a:t> </a:t>
            </a:r>
            <a:r>
              <a:rPr lang="en-US" sz="2000" dirty="0" err="1"/>
              <a:t>exigem</a:t>
            </a:r>
            <a:r>
              <a:rPr lang="en-US" sz="2000" dirty="0"/>
              <a:t> </a:t>
            </a:r>
            <a:r>
              <a:rPr lang="en-US" sz="2000" dirty="0" err="1"/>
              <a:t>outras</a:t>
            </a:r>
            <a:r>
              <a:rPr lang="en-US" sz="2000" dirty="0"/>
              <a:t> </a:t>
            </a:r>
            <a:r>
              <a:rPr lang="en-US" sz="2000" dirty="0" err="1"/>
              <a:t>considerações</a:t>
            </a:r>
            <a:r>
              <a:rPr lang="en-US" sz="2000" dirty="0"/>
              <a:t> </a:t>
            </a:r>
            <a:r>
              <a:rPr lang="en-US" sz="2000" dirty="0" err="1"/>
              <a:t>na</a:t>
            </a:r>
            <a:r>
              <a:rPr lang="en-US" sz="2000" dirty="0"/>
              <a:t> </a:t>
            </a:r>
            <a:r>
              <a:rPr lang="en-US" sz="2000" dirty="0" err="1"/>
              <a:t>aplicação</a:t>
            </a:r>
            <a:r>
              <a:rPr lang="en-US" sz="2000" dirty="0"/>
              <a:t> de </a:t>
            </a:r>
            <a:r>
              <a:rPr lang="en-US" sz="2000" dirty="0" err="1"/>
              <a:t>filtros</a:t>
            </a:r>
            <a:r>
              <a:rPr lang="en-US" sz="2000" dirty="0"/>
              <a:t> </a:t>
            </a:r>
            <a:r>
              <a:rPr lang="en-US" sz="2000" dirty="0" err="1"/>
              <a:t>ao</a:t>
            </a:r>
            <a:r>
              <a:rPr lang="en-US" sz="2000" dirty="0"/>
              <a:t> </a:t>
            </a:r>
            <a:r>
              <a:rPr lang="en-US" sz="2000" dirty="0" err="1"/>
              <a:t>sinal</a:t>
            </a:r>
            <a:r>
              <a:rPr lang="en-US" sz="2000" dirty="0"/>
              <a:t> de ECG, e </a:t>
            </a:r>
            <a:r>
              <a:rPr lang="en-US" sz="2000" dirty="0" err="1"/>
              <a:t>podem</a:t>
            </a:r>
            <a:r>
              <a:rPr lang="en-US" sz="2000" dirty="0"/>
              <a:t> </a:t>
            </a:r>
            <a:r>
              <a:rPr lang="en-US" sz="2000" dirty="0" err="1"/>
              <a:t>requerer</a:t>
            </a:r>
            <a:r>
              <a:rPr lang="en-US" sz="2000" dirty="0"/>
              <a:t> a </a:t>
            </a:r>
            <a:r>
              <a:rPr lang="en-US" sz="2000" dirty="0" err="1"/>
              <a:t>utilização</a:t>
            </a:r>
            <a:r>
              <a:rPr lang="en-US" sz="2000" dirty="0"/>
              <a:t> de </a:t>
            </a:r>
            <a:r>
              <a:rPr lang="en-US" sz="2000" dirty="0" err="1"/>
              <a:t>filtros</a:t>
            </a:r>
            <a:r>
              <a:rPr lang="en-US" sz="2000" dirty="0"/>
              <a:t> </a:t>
            </a:r>
            <a:r>
              <a:rPr lang="en-US" sz="2000" dirty="0" err="1"/>
              <a:t>mais</a:t>
            </a:r>
            <a:r>
              <a:rPr lang="en-US" sz="2000" dirty="0"/>
              <a:t> </a:t>
            </a:r>
            <a:r>
              <a:rPr lang="en-US" sz="2000" dirty="0" err="1"/>
              <a:t>específicos</a:t>
            </a:r>
            <a:r>
              <a:rPr lang="en-US" sz="2000" dirty="0"/>
              <a:t> à </a:t>
            </a:r>
            <a:r>
              <a:rPr lang="en-US" sz="2000" dirty="0" err="1"/>
              <a:t>aplicação</a:t>
            </a:r>
            <a:r>
              <a:rPr lang="en-US" sz="2000" dirty="0"/>
              <a:t> </a:t>
            </a:r>
            <a:r>
              <a:rPr lang="en-US" sz="2000" dirty="0" err="1"/>
              <a:t>desejada</a:t>
            </a:r>
            <a:r>
              <a:rPr lang="en-US" sz="2000" dirty="0"/>
              <a:t>.</a:t>
            </a:r>
          </a:p>
          <a:p>
            <a:pPr algn="just">
              <a:spcAft>
                <a:spcPts val="300"/>
              </a:spcAft>
            </a:pPr>
            <a:r>
              <a:rPr lang="pt-BR" sz="2000" dirty="0"/>
              <a:t>2.2.2. O próximo passo é realizar a filtragem da pressão arterial, na aba “Pre-processing” , caso necessário. Caso tenha fechado o CRSIDLab, basta abrí-lo novamente, abrir o arquivo desejado (“Open Patient File”), criado na etapa anterior, e a seguir clicar na aba “Pre-processing”. </a:t>
            </a:r>
          </a:p>
          <a:p>
            <a:pPr algn="just">
              <a:spcAft>
                <a:spcPts val="300"/>
              </a:spcAft>
            </a:pPr>
            <a:r>
              <a:rPr lang="pt-BR" sz="2000" dirty="0"/>
              <a:t>2.2.2.1. Na aba “Filter ECG</a:t>
            </a:r>
            <a:r>
              <a:rPr lang="en-US" sz="2000" dirty="0"/>
              <a:t>/BP data”, no topo da </a:t>
            </a:r>
            <a:r>
              <a:rPr lang="en-US" sz="2000" dirty="0" err="1"/>
              <a:t>página</a:t>
            </a:r>
            <a:r>
              <a:rPr lang="en-US" sz="2000" dirty="0"/>
              <a:t>, no pull-down menu “Select register”, </a:t>
            </a:r>
            <a:r>
              <a:rPr lang="en-US" sz="2000" dirty="0" err="1"/>
              <a:t>escolha</a:t>
            </a:r>
            <a:r>
              <a:rPr lang="en-US" sz="2000" dirty="0"/>
              <a:t> agora o dado de BP (</a:t>
            </a:r>
            <a:r>
              <a:rPr lang="en-US" sz="2000" i="1" dirty="0"/>
              <a:t>blood pressure</a:t>
            </a:r>
            <a:r>
              <a:rPr lang="en-US" sz="2000" dirty="0"/>
              <a:t>, </a:t>
            </a:r>
            <a:r>
              <a:rPr lang="en-US" sz="2000" dirty="0" err="1"/>
              <a:t>ou</a:t>
            </a:r>
            <a:r>
              <a:rPr lang="en-US" sz="2000" dirty="0"/>
              <a:t> </a:t>
            </a:r>
            <a:r>
              <a:rPr lang="en-US" sz="2000" dirty="0" err="1"/>
              <a:t>pressão</a:t>
            </a:r>
            <a:r>
              <a:rPr lang="en-US" sz="2000" dirty="0"/>
              <a:t> arterial) </a:t>
            </a:r>
            <a:r>
              <a:rPr lang="en-US" sz="2000" dirty="0" err="1"/>
              <a:t>presentes</a:t>
            </a:r>
            <a:r>
              <a:rPr lang="en-US" sz="2000" dirty="0"/>
              <a:t> no </a:t>
            </a:r>
            <a:r>
              <a:rPr lang="en-US" sz="2000" dirty="0" err="1"/>
              <a:t>arquivo</a:t>
            </a:r>
            <a:r>
              <a:rPr lang="en-US" sz="2000" dirty="0"/>
              <a:t> do </a:t>
            </a:r>
            <a:r>
              <a:rPr lang="en-US" sz="2000" dirty="0" err="1"/>
              <a:t>sujeito</a:t>
            </a:r>
            <a:r>
              <a:rPr lang="en-US" sz="2000" dirty="0"/>
              <a:t> </a:t>
            </a:r>
            <a:r>
              <a:rPr lang="en-US" sz="2000" dirty="0" err="1"/>
              <a:t>criado</a:t>
            </a:r>
            <a:r>
              <a:rPr lang="en-US" sz="2000" dirty="0"/>
              <a:t> </a:t>
            </a:r>
            <a:r>
              <a:rPr lang="en-US" sz="2000" dirty="0" err="1"/>
              <a:t>na</a:t>
            </a:r>
            <a:r>
              <a:rPr lang="en-US" sz="2000" dirty="0"/>
              <a:t> </a:t>
            </a:r>
            <a:r>
              <a:rPr lang="en-US" sz="2000" dirty="0" err="1"/>
              <a:t>etapa</a:t>
            </a:r>
            <a:r>
              <a:rPr lang="en-US" sz="2000" dirty="0"/>
              <a:t> anterior: “Raw BP data”.</a:t>
            </a:r>
            <a:endParaRPr lang="en-US" sz="2400" dirty="0"/>
          </a:p>
        </p:txBody>
      </p:sp>
    </p:spTree>
    <p:extLst>
      <p:ext uri="{BB962C8B-B14F-4D97-AF65-F5344CB8AC3E}">
        <p14:creationId xmlns:p14="http://schemas.microsoft.com/office/powerpoint/2010/main" val="51234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74762" y="4077"/>
            <a:ext cx="11927456" cy="7017306"/>
          </a:xfrm>
          <a:prstGeom prst="rect">
            <a:avLst/>
          </a:prstGeom>
          <a:noFill/>
        </p:spPr>
        <p:txBody>
          <a:bodyPr wrap="square" rtlCol="0">
            <a:spAutoFit/>
          </a:bodyPr>
          <a:lstStyle/>
          <a:p>
            <a:pPr marL="457200" indent="-457200" algn="just">
              <a:spcAft>
                <a:spcPts val="300"/>
              </a:spcAft>
              <a:buFont typeface="Arial" panose="020B0604020202020204" pitchFamily="34" charset="0"/>
              <a:buChar char="•"/>
            </a:pPr>
            <a:r>
              <a:rPr lang="pt-BR" sz="2000" dirty="0"/>
              <a:t>O display do sinal de BP mostra as amplitudes originais do sinal de pressão arterial. Na base de dados Fantasia, do Physionet, após aplicada a correção de ganho e de base, a amplitude máxima costuma estar abaixo de 1.5 V, aproximadamente, e a mínima acima de 0 V. O gráfico mostra a unidade de mmHg no eixo vertical, a unidade usual de pressão arterial. No entanto, esta informação para passar de V para mmHg não é fornecida para os dados da base Fantasia.</a:t>
            </a:r>
          </a:p>
          <a:p>
            <a:pPr marL="457200" indent="-457200" algn="just">
              <a:spcAft>
                <a:spcPts val="300"/>
              </a:spcAft>
              <a:buFont typeface="Arial" panose="020B0604020202020204" pitchFamily="34" charset="0"/>
              <a:buChar char="•"/>
            </a:pPr>
            <a:r>
              <a:rPr lang="pt-BR" sz="2000" dirty="0"/>
              <a:t>Observe que as opções de filtragem do sinal de pressão arterial são as mesmas do ECG, a menos da filtragem da linha de base (que não costuma ser realizada para este tipo de sinal, pois, diferentemente do caso do ECG, a amplitude deste sinal contém informação essenciais, que serão utilizadas nas próximas etapas).</a:t>
            </a:r>
          </a:p>
          <a:p>
            <a:pPr marL="457200" indent="-457200" algn="just">
              <a:spcAft>
                <a:spcPts val="300"/>
              </a:spcAft>
              <a:buFont typeface="Arial" panose="020B0604020202020204" pitchFamily="34" charset="0"/>
              <a:buChar char="•"/>
            </a:pPr>
            <a:r>
              <a:rPr lang="pt-BR" sz="2000" dirty="0"/>
              <a:t>As mesmas opções de “Zoom”, “Fit Y axis” e “Reset Y axis” estão também presentes nesta etapa, caso sejam necessárias, podendo também serem modificadas a cada trecho do sinal BP que é visualizado.</a:t>
            </a:r>
          </a:p>
          <a:p>
            <a:pPr marL="457200" indent="-457200" algn="just">
              <a:spcAft>
                <a:spcPts val="300"/>
              </a:spcAft>
              <a:buFont typeface="Arial" panose="020B0604020202020204" pitchFamily="34" charset="0"/>
              <a:buChar char="•"/>
            </a:pPr>
            <a:r>
              <a:rPr lang="en-US" sz="2000" dirty="0" err="1"/>
              <a:t>Modifique</a:t>
            </a:r>
            <a:r>
              <a:rPr lang="en-US" sz="2000" dirty="0"/>
              <a:t> as </a:t>
            </a:r>
            <a:r>
              <a:rPr lang="en-US" sz="2000" dirty="0" err="1"/>
              <a:t>opções</a:t>
            </a:r>
            <a:r>
              <a:rPr lang="en-US" sz="2000" dirty="0"/>
              <a:t> de </a:t>
            </a:r>
            <a:r>
              <a:rPr lang="en-US" sz="2000" dirty="0" err="1"/>
              <a:t>visualização</a:t>
            </a:r>
            <a:r>
              <a:rPr lang="en-US" sz="2000" dirty="0"/>
              <a:t> </a:t>
            </a:r>
            <a:r>
              <a:rPr lang="en-US" sz="2000" dirty="0" err="1"/>
              <a:t>em</a:t>
            </a:r>
            <a:r>
              <a:rPr lang="en-US" sz="2000" dirty="0"/>
              <a:t> “Window Length” para </a:t>
            </a:r>
            <a:r>
              <a:rPr lang="en-US" sz="2000" dirty="0" err="1"/>
              <a:t>melhor</a:t>
            </a:r>
            <a:r>
              <a:rPr lang="en-US" sz="2000" dirty="0"/>
              <a:t> </a:t>
            </a:r>
            <a:r>
              <a:rPr lang="en-US" sz="2000" dirty="0" err="1"/>
              <a:t>visualizar</a:t>
            </a:r>
            <a:r>
              <a:rPr lang="en-US" sz="2000" dirty="0"/>
              <a:t> o </a:t>
            </a:r>
            <a:r>
              <a:rPr lang="en-US" sz="2000" dirty="0" err="1"/>
              <a:t>trecho</a:t>
            </a:r>
            <a:r>
              <a:rPr lang="en-US" sz="2000" dirty="0"/>
              <a:t> </a:t>
            </a:r>
            <a:r>
              <a:rPr lang="en-US" sz="2000" dirty="0" err="1"/>
              <a:t>escolhido</a:t>
            </a:r>
            <a:r>
              <a:rPr lang="en-US" sz="2000" dirty="0"/>
              <a:t>. </a:t>
            </a:r>
            <a:r>
              <a:rPr lang="en-US" sz="2000" dirty="0" err="1"/>
              <a:t>Verifique</a:t>
            </a:r>
            <a:r>
              <a:rPr lang="en-US" sz="2000" dirty="0"/>
              <a:t> </a:t>
            </a:r>
            <a:r>
              <a:rPr lang="en-US" sz="2000" dirty="0" err="1"/>
              <a:t>novamente</a:t>
            </a:r>
            <a:r>
              <a:rPr lang="en-US" sz="2000" dirty="0"/>
              <a:t>, com </a:t>
            </a:r>
            <a:r>
              <a:rPr lang="en-US" sz="2000" dirty="0" err="1"/>
              <a:t>cuidado</a:t>
            </a:r>
            <a:r>
              <a:rPr lang="en-US" sz="2000" dirty="0"/>
              <a:t>, se </a:t>
            </a:r>
            <a:r>
              <a:rPr lang="en-US" sz="2000" dirty="0" err="1"/>
              <a:t>há</a:t>
            </a:r>
            <a:r>
              <a:rPr lang="en-US" sz="2000" dirty="0"/>
              <a:t> </a:t>
            </a:r>
            <a:r>
              <a:rPr lang="en-US" sz="2000" dirty="0" err="1"/>
              <a:t>alguma</a:t>
            </a:r>
            <a:r>
              <a:rPr lang="en-US" sz="2000" dirty="0"/>
              <a:t> </a:t>
            </a:r>
            <a:r>
              <a:rPr lang="en-US" sz="2000" dirty="0" err="1"/>
              <a:t>descontinuidade</a:t>
            </a:r>
            <a:r>
              <a:rPr lang="en-US" sz="2000" dirty="0"/>
              <a:t> do </a:t>
            </a:r>
            <a:r>
              <a:rPr lang="en-US" sz="2000" dirty="0" err="1"/>
              <a:t>sinal</a:t>
            </a:r>
            <a:r>
              <a:rPr lang="en-US" sz="2000" dirty="0"/>
              <a:t> no </a:t>
            </a:r>
            <a:r>
              <a:rPr lang="en-US" sz="2000" dirty="0" err="1"/>
              <a:t>trecho</a:t>
            </a:r>
            <a:r>
              <a:rPr lang="en-US" sz="2000" dirty="0"/>
              <a:t> </a:t>
            </a:r>
            <a:r>
              <a:rPr lang="en-US" sz="2000" dirty="0" err="1"/>
              <a:t>escolhido</a:t>
            </a:r>
            <a:r>
              <a:rPr lang="en-US" sz="2000" dirty="0"/>
              <a:t>, se </a:t>
            </a:r>
            <a:r>
              <a:rPr lang="en-US" sz="2000" dirty="0" err="1"/>
              <a:t>há</a:t>
            </a:r>
            <a:r>
              <a:rPr lang="en-US" sz="2000" dirty="0"/>
              <a:t> </a:t>
            </a:r>
            <a:r>
              <a:rPr lang="en-US" sz="2000" dirty="0" err="1"/>
              <a:t>recalibragem</a:t>
            </a:r>
            <a:r>
              <a:rPr lang="en-US" sz="2000" dirty="0"/>
              <a:t> da </a:t>
            </a:r>
            <a:r>
              <a:rPr lang="en-US" sz="2000" dirty="0" err="1"/>
              <a:t>máquina</a:t>
            </a:r>
            <a:r>
              <a:rPr lang="en-US" sz="2000" dirty="0"/>
              <a:t> (</a:t>
            </a:r>
            <a:r>
              <a:rPr lang="en-US" sz="2000" dirty="0" err="1"/>
              <a:t>trechos</a:t>
            </a:r>
            <a:r>
              <a:rPr lang="en-US" sz="2000" dirty="0"/>
              <a:t> de </a:t>
            </a:r>
            <a:r>
              <a:rPr lang="en-US" sz="2000" dirty="0" err="1"/>
              <a:t>vários</a:t>
            </a:r>
            <a:r>
              <a:rPr lang="en-US" sz="2000" dirty="0"/>
              <a:t> </a:t>
            </a:r>
            <a:r>
              <a:rPr lang="en-US" sz="2000" dirty="0" err="1"/>
              <a:t>segundos</a:t>
            </a:r>
            <a:r>
              <a:rPr lang="en-US" sz="2000" dirty="0"/>
              <a:t> com </a:t>
            </a:r>
            <a:r>
              <a:rPr lang="en-US" sz="2000" dirty="0" err="1"/>
              <a:t>aplitude</a:t>
            </a:r>
            <a:r>
              <a:rPr lang="en-US" sz="2000" dirty="0"/>
              <a:t> </a:t>
            </a:r>
            <a:r>
              <a:rPr lang="en-US" sz="2000" dirty="0" err="1"/>
              <a:t>constante</a:t>
            </a:r>
            <a:r>
              <a:rPr lang="en-US" sz="2000" dirty="0"/>
              <a:t>) </a:t>
            </a:r>
            <a:r>
              <a:rPr lang="en-US" sz="2000" dirty="0" err="1"/>
              <a:t>ou</a:t>
            </a:r>
            <a:r>
              <a:rPr lang="en-US" sz="2000" dirty="0"/>
              <a:t> outros </a:t>
            </a:r>
            <a:r>
              <a:rPr lang="en-US" sz="2000" dirty="0" err="1"/>
              <a:t>trechos</a:t>
            </a:r>
            <a:r>
              <a:rPr lang="en-US" sz="2000" dirty="0"/>
              <a:t> que </a:t>
            </a:r>
            <a:r>
              <a:rPr lang="en-US" sz="2000" dirty="0" err="1"/>
              <a:t>tornariam</a:t>
            </a:r>
            <a:r>
              <a:rPr lang="en-US" sz="2000" dirty="0"/>
              <a:t> o </a:t>
            </a:r>
            <a:r>
              <a:rPr lang="en-US" sz="2000" dirty="0" err="1"/>
              <a:t>trecho</a:t>
            </a:r>
            <a:r>
              <a:rPr lang="en-US" sz="2000" dirty="0"/>
              <a:t> </a:t>
            </a:r>
            <a:r>
              <a:rPr lang="en-US" sz="2000" dirty="0" err="1"/>
              <a:t>escolhido</a:t>
            </a:r>
            <a:r>
              <a:rPr lang="en-US" sz="2000" dirty="0"/>
              <a:t> </a:t>
            </a:r>
            <a:r>
              <a:rPr lang="en-US" sz="2000" dirty="0" err="1"/>
              <a:t>inválido</a:t>
            </a:r>
            <a:r>
              <a:rPr lang="en-US" sz="2000" dirty="0"/>
              <a:t>. Teste </a:t>
            </a:r>
            <a:r>
              <a:rPr lang="en-US" sz="2000" dirty="0" err="1"/>
              <a:t>também</a:t>
            </a:r>
            <a:r>
              <a:rPr lang="en-US" sz="2000" dirty="0"/>
              <a:t> as </a:t>
            </a:r>
            <a:r>
              <a:rPr lang="en-US" sz="2000" dirty="0" err="1"/>
              <a:t>opções</a:t>
            </a:r>
            <a:r>
              <a:rPr lang="en-US" sz="2000" dirty="0"/>
              <a:t> de </a:t>
            </a:r>
            <a:r>
              <a:rPr lang="en-US" sz="2000" dirty="0" err="1"/>
              <a:t>filtragem</a:t>
            </a:r>
            <a:r>
              <a:rPr lang="en-US" sz="2000" dirty="0"/>
              <a:t> para </a:t>
            </a:r>
            <a:r>
              <a:rPr lang="en-US" sz="2000" dirty="0" err="1"/>
              <a:t>ver</a:t>
            </a:r>
            <a:r>
              <a:rPr lang="en-US" sz="2000" dirty="0"/>
              <a:t> se </a:t>
            </a:r>
            <a:r>
              <a:rPr lang="en-US" sz="2000" dirty="0" err="1"/>
              <a:t>são</a:t>
            </a:r>
            <a:r>
              <a:rPr lang="en-US" sz="2000" dirty="0"/>
              <a:t> </a:t>
            </a:r>
            <a:r>
              <a:rPr lang="en-US" sz="2000" dirty="0" err="1"/>
              <a:t>necessárias</a:t>
            </a:r>
            <a:r>
              <a:rPr lang="en-US" sz="2000" dirty="0"/>
              <a:t>. </a:t>
            </a:r>
            <a:r>
              <a:rPr lang="en-US" sz="2000" dirty="0" err="1"/>
              <a:t>Caso</a:t>
            </a:r>
            <a:r>
              <a:rPr lang="en-US" sz="2000" dirty="0"/>
              <a:t> </a:t>
            </a:r>
            <a:r>
              <a:rPr lang="en-US" sz="2000" dirty="0" err="1"/>
              <a:t>não</a:t>
            </a:r>
            <a:r>
              <a:rPr lang="en-US" sz="2000" dirty="0"/>
              <a:t> </a:t>
            </a:r>
            <a:r>
              <a:rPr lang="en-US" sz="2000" dirty="0" err="1"/>
              <a:t>seja</a:t>
            </a:r>
            <a:r>
              <a:rPr lang="en-US" sz="2000" dirty="0"/>
              <a:t> </a:t>
            </a:r>
            <a:r>
              <a:rPr lang="en-US" sz="2000" dirty="0" err="1"/>
              <a:t>necessária</a:t>
            </a:r>
            <a:r>
              <a:rPr lang="en-US" sz="2000" dirty="0"/>
              <a:t> </a:t>
            </a:r>
            <a:r>
              <a:rPr lang="en-US" sz="2000" dirty="0" err="1"/>
              <a:t>nenhuma</a:t>
            </a:r>
            <a:r>
              <a:rPr lang="en-US" sz="2000" dirty="0"/>
              <a:t> </a:t>
            </a:r>
            <a:r>
              <a:rPr lang="en-US" sz="2000" dirty="0" err="1"/>
              <a:t>filtragem</a:t>
            </a:r>
            <a:r>
              <a:rPr lang="en-US" sz="2000" dirty="0"/>
              <a:t>, clique </a:t>
            </a:r>
            <a:r>
              <a:rPr lang="en-US" sz="2000" dirty="0" err="1"/>
              <a:t>em</a:t>
            </a:r>
            <a:r>
              <a:rPr lang="en-US" sz="2000" dirty="0"/>
              <a:t> “Restore”. </a:t>
            </a:r>
          </a:p>
          <a:p>
            <a:pPr marL="457200" indent="-457200" algn="just">
              <a:spcAft>
                <a:spcPts val="300"/>
              </a:spcAft>
              <a:buFont typeface="Arial" panose="020B0604020202020204" pitchFamily="34" charset="0"/>
              <a:buChar char="•"/>
            </a:pPr>
            <a:r>
              <a:rPr lang="en-US" sz="2000" dirty="0" err="1"/>
              <a:t>Quando</a:t>
            </a:r>
            <a:r>
              <a:rPr lang="en-US" sz="2000" dirty="0"/>
              <a:t> a </a:t>
            </a:r>
            <a:r>
              <a:rPr lang="en-US" sz="2000" dirty="0" err="1"/>
              <a:t>filtragem</a:t>
            </a:r>
            <a:r>
              <a:rPr lang="en-US" sz="2000" dirty="0"/>
              <a:t> </a:t>
            </a:r>
            <a:r>
              <a:rPr lang="en-US" sz="2000" dirty="0" err="1"/>
              <a:t>estiver</a:t>
            </a:r>
            <a:r>
              <a:rPr lang="en-US" sz="2000" dirty="0"/>
              <a:t> </a:t>
            </a:r>
            <a:r>
              <a:rPr lang="en-US" sz="2000" dirty="0" err="1"/>
              <a:t>satisfat</a:t>
            </a:r>
            <a:r>
              <a:rPr lang="pt-BR" sz="2000" dirty="0"/>
              <a:t>ória, basta clicar em “SAVE” para que o sinal filtrado seja salvo no arquivo do “patient” (definido no passo 2.1) e esteja disponível aos outros módulos do programa. </a:t>
            </a:r>
          </a:p>
          <a:p>
            <a:pPr marL="457200" indent="-457200" algn="just">
              <a:spcAft>
                <a:spcPts val="300"/>
              </a:spcAft>
              <a:buFont typeface="Arial" panose="020B0604020202020204" pitchFamily="34" charset="0"/>
              <a:buChar char="•"/>
            </a:pPr>
            <a:r>
              <a:rPr lang="pt-BR" sz="2000" dirty="0"/>
              <a:t>Sugere-se salvar o sinal nesta etapa mesmo se não for realizada nenhuma filtragem, para nos ajudar a lembrar que o sinal de BP deste paciente já passou por nossa análise na etapa de filtragem.</a:t>
            </a:r>
          </a:p>
          <a:p>
            <a:pPr marL="457200" indent="-457200" algn="just">
              <a:spcAft>
                <a:spcPts val="300"/>
              </a:spcAft>
              <a:buFont typeface="Arial" panose="020B0604020202020204" pitchFamily="34" charset="0"/>
              <a:buChar char="•"/>
            </a:pPr>
            <a:r>
              <a:rPr lang="pt-BR" sz="2000" dirty="0"/>
              <a:t>Observe que, assim como no caso do ECG, após ter salvo o sinal de BP nesta etapa de filtragem aparece a opção “Filtered BP data” no pull-down menu “Select register”.</a:t>
            </a:r>
          </a:p>
        </p:txBody>
      </p:sp>
    </p:spTree>
    <p:extLst>
      <p:ext uri="{BB962C8B-B14F-4D97-AF65-F5344CB8AC3E}">
        <p14:creationId xmlns:p14="http://schemas.microsoft.com/office/powerpoint/2010/main" val="30230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5816977"/>
          </a:xfrm>
          <a:prstGeom prst="rect">
            <a:avLst/>
          </a:prstGeom>
          <a:noFill/>
        </p:spPr>
        <p:txBody>
          <a:bodyPr wrap="square" rtlCol="0">
            <a:spAutoFit/>
          </a:bodyPr>
          <a:lstStyle/>
          <a:p>
            <a:pPr algn="just">
              <a:spcAft>
                <a:spcPts val="600"/>
              </a:spcAft>
            </a:pPr>
            <a:r>
              <a:rPr lang="en-US" sz="2200" dirty="0"/>
              <a:t>2.3. O </a:t>
            </a:r>
            <a:r>
              <a:rPr lang="en-US" sz="2200" dirty="0" err="1"/>
              <a:t>próximo</a:t>
            </a:r>
            <a:r>
              <a:rPr lang="en-US" sz="2200" dirty="0"/>
              <a:t> </a:t>
            </a:r>
            <a:r>
              <a:rPr lang="en-US" sz="2200" dirty="0" err="1"/>
              <a:t>passo</a:t>
            </a:r>
            <a:r>
              <a:rPr lang="en-US" sz="2200" dirty="0"/>
              <a:t> é a </a:t>
            </a:r>
            <a:r>
              <a:rPr lang="en-US" sz="2200" dirty="0" err="1"/>
              <a:t>obtenção</a:t>
            </a:r>
            <a:r>
              <a:rPr lang="en-US" sz="2200" dirty="0"/>
              <a:t> dos </a:t>
            </a:r>
            <a:r>
              <a:rPr lang="en-US" sz="2200" dirty="0" err="1"/>
              <a:t>picos</a:t>
            </a:r>
            <a:r>
              <a:rPr lang="en-US" sz="2200" dirty="0"/>
              <a:t> R do </a:t>
            </a:r>
            <a:r>
              <a:rPr lang="en-US" sz="2200" dirty="0" err="1"/>
              <a:t>eletrocardiograma</a:t>
            </a:r>
            <a:r>
              <a:rPr lang="en-US" sz="2200" dirty="0"/>
              <a:t> (ECG) e </a:t>
            </a:r>
            <a:r>
              <a:rPr lang="en-US" sz="2200" dirty="0" err="1"/>
              <a:t>os</a:t>
            </a:r>
            <a:r>
              <a:rPr lang="en-US" sz="2200" dirty="0"/>
              <a:t> </a:t>
            </a:r>
            <a:r>
              <a:rPr lang="en-US" sz="2200" dirty="0" err="1"/>
              <a:t>picos</a:t>
            </a:r>
            <a:r>
              <a:rPr lang="en-US" sz="2200" dirty="0"/>
              <a:t> </a:t>
            </a:r>
            <a:r>
              <a:rPr lang="en-US" sz="2200" dirty="0" err="1"/>
              <a:t>máximos</a:t>
            </a:r>
            <a:r>
              <a:rPr lang="en-US" sz="2200" dirty="0"/>
              <a:t> (</a:t>
            </a:r>
            <a:r>
              <a:rPr lang="en-US" sz="2200" dirty="0" err="1"/>
              <a:t>relativos</a:t>
            </a:r>
            <a:r>
              <a:rPr lang="en-US" sz="2200" dirty="0"/>
              <a:t> à </a:t>
            </a:r>
            <a:r>
              <a:rPr lang="en-US" sz="2200" dirty="0" err="1"/>
              <a:t>pressão</a:t>
            </a:r>
            <a:r>
              <a:rPr lang="en-US" sz="2200" dirty="0"/>
              <a:t> </a:t>
            </a:r>
            <a:r>
              <a:rPr lang="en-US" sz="2200" dirty="0" err="1"/>
              <a:t>sistólica</a:t>
            </a:r>
            <a:r>
              <a:rPr lang="en-US" sz="2200" dirty="0"/>
              <a:t>) e/</a:t>
            </a:r>
            <a:r>
              <a:rPr lang="en-US" sz="2200" dirty="0" err="1"/>
              <a:t>ou</a:t>
            </a:r>
            <a:r>
              <a:rPr lang="en-US" sz="2200" dirty="0"/>
              <a:t> </a:t>
            </a:r>
            <a:r>
              <a:rPr lang="en-US" sz="2200" dirty="0" err="1"/>
              <a:t>mínimos</a:t>
            </a:r>
            <a:r>
              <a:rPr lang="en-US" sz="2200" dirty="0"/>
              <a:t> (</a:t>
            </a:r>
            <a:r>
              <a:rPr lang="en-US" sz="2200" dirty="0" err="1"/>
              <a:t>relativos</a:t>
            </a:r>
            <a:r>
              <a:rPr lang="en-US" sz="2200" dirty="0"/>
              <a:t> à </a:t>
            </a:r>
            <a:r>
              <a:rPr lang="en-US" sz="2200" dirty="0" err="1"/>
              <a:t>pressão</a:t>
            </a:r>
            <a:r>
              <a:rPr lang="en-US" sz="2200" dirty="0"/>
              <a:t> </a:t>
            </a:r>
            <a:r>
              <a:rPr lang="en-US" sz="2200" dirty="0" err="1"/>
              <a:t>diastólica</a:t>
            </a:r>
            <a:r>
              <a:rPr lang="en-US" sz="2200" dirty="0"/>
              <a:t>) do </a:t>
            </a:r>
            <a:r>
              <a:rPr lang="en-US" sz="2200" dirty="0" err="1"/>
              <a:t>sinal</a:t>
            </a:r>
            <a:r>
              <a:rPr lang="en-US" sz="2200" dirty="0"/>
              <a:t> de </a:t>
            </a:r>
            <a:r>
              <a:rPr lang="en-US" sz="2200" dirty="0" err="1"/>
              <a:t>pressão</a:t>
            </a:r>
            <a:r>
              <a:rPr lang="en-US" sz="2200" dirty="0"/>
              <a:t> arterial </a:t>
            </a:r>
            <a:r>
              <a:rPr lang="en-US" sz="2200" dirty="0" err="1"/>
              <a:t>contíno</a:t>
            </a:r>
            <a:r>
              <a:rPr lang="en-US" sz="2200" dirty="0"/>
              <a:t> (BP). Para </a:t>
            </a:r>
            <a:r>
              <a:rPr lang="en-US" sz="2200" dirty="0" err="1"/>
              <a:t>isso</a:t>
            </a:r>
            <a:r>
              <a:rPr lang="en-US" sz="2200" dirty="0"/>
              <a:t>, clique </a:t>
            </a:r>
            <a:r>
              <a:rPr lang="en-US" sz="2200" dirty="0" err="1"/>
              <a:t>na</a:t>
            </a:r>
            <a:r>
              <a:rPr lang="en-US" sz="2200" dirty="0"/>
              <a:t> aba “Extract variables from ECG/BP”.</a:t>
            </a:r>
          </a:p>
          <a:p>
            <a:pPr marL="342900" indent="-342900" algn="just">
              <a:spcAft>
                <a:spcPts val="600"/>
              </a:spcAft>
              <a:buFont typeface="Arial" charset="0"/>
              <a:buChar char="•"/>
            </a:pPr>
            <a:r>
              <a:rPr lang="pt-BR" sz="2200" dirty="0"/>
              <a:t>Observe que pode-se extrair as variáveis de interesse dos sinais de ECG e BP ao mesmo tempo. Caso os dois sinais estejam disponíveis (como é o caso da base de dados Fantasia, grupo 2, utilizado neste exemplo), sugere-se que ambos sejam analisados ao mesmo tempo nesta etapa.</a:t>
            </a:r>
          </a:p>
          <a:p>
            <a:pPr marL="342900" indent="-342900" algn="just">
              <a:spcAft>
                <a:spcPts val="600"/>
              </a:spcAft>
              <a:buFont typeface="Arial" charset="0"/>
              <a:buChar char="•"/>
            </a:pPr>
            <a:r>
              <a:rPr lang="pt-BR" sz="2200" dirty="0"/>
              <a:t>Para isso, em “Select registers”, na opção “Indicate ECG data” selecione “Filtered ECG data e na opção “Indicate BP data” selecione “Filtered BP data”. Se nenhuma filtragem tiver sido realizada na etapa anterior, pode-se alternativamente selecionar as opções “Raw ECG data” e “Raw BP data” nesta etapa.</a:t>
            </a:r>
          </a:p>
          <a:p>
            <a:pPr marL="342900" indent="-342900" algn="just">
              <a:spcAft>
                <a:spcPts val="600"/>
              </a:spcAft>
              <a:buFont typeface="Arial" charset="0"/>
              <a:buChar char="•"/>
            </a:pPr>
            <a:r>
              <a:rPr lang="pt-BR" sz="2200" dirty="0"/>
              <a:t>Observe que os gráficos do ECG e do BP estão mostrando os mesmos intervalos de tempo para ambas as variáveis. Assim como na aba anterior, aqui também pode-se escolher o tamanho da janela mostrada (em “Window Length”) e a posição inicial da janela mostrada (em “Cur. Position”).</a:t>
            </a:r>
          </a:p>
          <a:p>
            <a:pPr algn="just">
              <a:spcAft>
                <a:spcPts val="600"/>
              </a:spcAft>
            </a:pPr>
            <a:r>
              <a:rPr lang="pt-BR" sz="2200" dirty="0"/>
              <a:t>2.3.1. Na opção “Edit preferences”, deve-se escolher que variáveis deseja extrair destes sinais. Neste exemplo, em “Select variables”, vamos escolher as opções “R waves” e “SBP” (</a:t>
            </a:r>
            <a:r>
              <a:rPr lang="pt-BR" sz="2200" i="1" dirty="0"/>
              <a:t>systolic blood pressure</a:t>
            </a:r>
            <a:r>
              <a:rPr lang="pt-BR" sz="2200" dirty="0"/>
              <a:t>). Se for desejado extrair também as pressões diastólicas, deve-se também escolher a opção “DBP”.</a:t>
            </a:r>
          </a:p>
        </p:txBody>
      </p:sp>
    </p:spTree>
    <p:extLst>
      <p:ext uri="{BB962C8B-B14F-4D97-AF65-F5344CB8AC3E}">
        <p14:creationId xmlns:p14="http://schemas.microsoft.com/office/powerpoint/2010/main" val="187123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6155531"/>
          </a:xfrm>
          <a:prstGeom prst="rect">
            <a:avLst/>
          </a:prstGeom>
          <a:noFill/>
        </p:spPr>
        <p:txBody>
          <a:bodyPr wrap="square" rtlCol="0">
            <a:spAutoFit/>
          </a:bodyPr>
          <a:lstStyle/>
          <a:p>
            <a:pPr algn="just">
              <a:spcAft>
                <a:spcPts val="600"/>
              </a:spcAft>
            </a:pPr>
            <a:r>
              <a:rPr lang="pt-BR" sz="2200" dirty="0"/>
              <a:t>2.3.1.1. Nesta mesma janela de “Preferences”, em “Plot grid”, pode deixar as opções previamente marcadas (“ECG: From SBP” e “BP: From RRI”, respectivamente).</a:t>
            </a:r>
          </a:p>
          <a:p>
            <a:pPr algn="just">
              <a:spcAft>
                <a:spcPts val="600"/>
              </a:spcAft>
            </a:pPr>
            <a:r>
              <a:rPr lang="pt-BR" sz="2200" dirty="0"/>
              <a:t>2.3.1.2. Na opção “Display variable labels on plot”, escolha inicialmente “Always”, para que as variáveis extraídas nesta etapa possam ser visualizadas qualquer que seja o zoom escolhido. Esta opção pode ser mudada mais para a frente, caso necesário. </a:t>
            </a:r>
          </a:p>
          <a:p>
            <a:pPr algn="just">
              <a:spcAft>
                <a:spcPts val="600"/>
              </a:spcAft>
            </a:pPr>
            <a:r>
              <a:rPr lang="pt-BR" sz="2200" dirty="0"/>
              <a:t>2.3.1.3. Estando as preferências escolhidas, basta fechar a janela de “Preferences”.</a:t>
            </a:r>
          </a:p>
          <a:p>
            <a:pPr algn="just">
              <a:spcAft>
                <a:spcPts val="600"/>
              </a:spcAft>
            </a:pPr>
            <a:r>
              <a:rPr lang="pt-BR" sz="2200" dirty="0"/>
              <a:t>2.3.2. Siga as instruções do manual e faça as extrações (“Extract variables”) do intervalo R-R (“R-R Interval”) utilizando a opção “Slow algorithm” e da pressão sistólica (“Systolic BP”) utilizando a opção “From RRI”. Neste último caso, será escolhido o ponto de máximo no gráfico da pressão (correpondendo ao pico sistólico) a cada batimento. Observe que, após a extração dos picos R, aparecem retas cinzas verticiais indicando o intervalo entre cada batimento sucessivo. Da mesma forma, após a extração dos picos relativos ao SBP em cada ciclo cardíco, aparecem retas verticias cinzas no gráfico de ECG, mostrando os instantes de ocorrência dos picos relativos ao SBP do gráfico de BP.</a:t>
            </a:r>
          </a:p>
          <a:p>
            <a:pPr algn="just">
              <a:spcAft>
                <a:spcPts val="600"/>
              </a:spcAft>
            </a:pPr>
            <a:r>
              <a:rPr lang="pt-BR" sz="2200" dirty="0"/>
              <a:t>2.3.3. Utilize a barra deslizante ao final da janela e verifique, visualmente, se todos os picos R do ECG e todos os picos máximos do BP foram corretamente identificados. Esta etapa é fundamental e não pode ser pulada. Os algoritmos não são perfeitos e os dados podem possuir ruídos, que podem confundir os algoritmos de detecção de pico. </a:t>
            </a:r>
            <a:endParaRPr lang="en-US" sz="2200" dirty="0"/>
          </a:p>
        </p:txBody>
      </p:sp>
    </p:spTree>
    <p:extLst>
      <p:ext uri="{BB962C8B-B14F-4D97-AF65-F5344CB8AC3E}">
        <p14:creationId xmlns:p14="http://schemas.microsoft.com/office/powerpoint/2010/main" val="288054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6340197"/>
          </a:xfrm>
          <a:prstGeom prst="rect">
            <a:avLst/>
          </a:prstGeom>
          <a:noFill/>
        </p:spPr>
        <p:txBody>
          <a:bodyPr wrap="square" rtlCol="0">
            <a:spAutoFit/>
          </a:bodyPr>
          <a:lstStyle/>
          <a:p>
            <a:pPr marL="342900" indent="-342900" algn="just">
              <a:spcAft>
                <a:spcPts val="600"/>
              </a:spcAft>
              <a:buFont typeface="Arial" charset="0"/>
              <a:buChar char="•"/>
            </a:pPr>
            <a:r>
              <a:rPr lang="pt-BR" sz="2200" dirty="0"/>
              <a:t>Caso algum ponto que não correponda a um pico R no ECG tenha sido marcado, basta clicar no ponto errado que ele será apagado. Do mesmo modo, se algum ponto errado tiver sido marcado no gráfico de BP, basta clicar no ponto errado que ele será apagado. Da mesma forma, se um pico em um dos gráficos não tiver sido marcado por erro no algoritmo de detecção, pode-se marcar o ponto de máximo manualmente, com um clique do mouse. </a:t>
            </a:r>
            <a:r>
              <a:rPr lang="pt-BR" sz="2200" b="1" u="sng" dirty="0"/>
              <a:t>Esta etapa de inspeção visual é fundamental e não deve ser pulada.</a:t>
            </a:r>
            <a:r>
              <a:rPr lang="pt-BR" sz="2200" b="1" dirty="0"/>
              <a:t> </a:t>
            </a:r>
            <a:r>
              <a:rPr lang="pt-BR" sz="2200" dirty="0"/>
              <a:t>Caso contrário, estes pontos erroneamente marcados (ou erroneamente não marcados) irão introduzir erros importantes nas etapas seguintes, o que pode inviabilizar todos os resultados obtidos.</a:t>
            </a:r>
          </a:p>
          <a:p>
            <a:pPr marL="342900" indent="-342900" algn="just">
              <a:spcAft>
                <a:spcPts val="600"/>
              </a:spcAft>
              <a:buFont typeface="Arial" charset="0"/>
              <a:buChar char="•"/>
            </a:pPr>
            <a:r>
              <a:rPr lang="pt-BR" sz="2200" dirty="0"/>
              <a:t>Caso haja algum batimento ectópico, em “Ectopic Markings”, clique em “Mark”. Neste caso, um cursor aparecerá no lugar da seta do mouse, para ajudar a marcar corretamente o batimento ectópico. Lembre-se de marcar o batimento ectópico e o batimento seguinte, após a pausa compensatória (verifique a literatura para justificativa). Após marcar o batimento ectópico, deverá aparecer um círculo preto no pico marcado.</a:t>
            </a:r>
          </a:p>
          <a:p>
            <a:pPr marL="342900" indent="-342900" algn="just">
              <a:spcAft>
                <a:spcPts val="600"/>
              </a:spcAft>
              <a:buFont typeface="Arial" charset="0"/>
              <a:buChar char="•"/>
            </a:pPr>
            <a:r>
              <a:rPr lang="pt-BR" sz="2200" dirty="0"/>
              <a:t>Como batimentos ectópicos influenciam no dado de pressão arterial, estes devem também ser marcados no gráfico de pressão arterial. </a:t>
            </a:r>
            <a:r>
              <a:rPr lang="pt-BR" sz="2200"/>
              <a:t>Para isso, após marcar todos os ectópicos no gráfico de ECG, utilize a opção “Ectopic Markings” </a:t>
            </a:r>
            <a:r>
              <a:rPr lang="pt-BR" sz="2200">
                <a:sym typeface="Wingdings" panose="05000000000000000000" pitchFamily="2" charset="2"/>
              </a:rPr>
              <a:t> “Copy from ECG”, para que os picos de pressão seguintes aos batimentos marcados no sinal de ECG sejam também marcados no sinal de pressão. Veja o item 5.2 do manual para maiores detalhes.</a:t>
            </a:r>
            <a:endParaRPr lang="pt-BR" sz="2200" dirty="0"/>
          </a:p>
        </p:txBody>
      </p:sp>
    </p:spTree>
    <p:extLst>
      <p:ext uri="{BB962C8B-B14F-4D97-AF65-F5344CB8AC3E}">
        <p14:creationId xmlns:p14="http://schemas.microsoft.com/office/powerpoint/2010/main" val="41107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6078587"/>
          </a:xfrm>
          <a:prstGeom prst="rect">
            <a:avLst/>
          </a:prstGeom>
          <a:noFill/>
        </p:spPr>
        <p:txBody>
          <a:bodyPr wrap="square" rtlCol="0">
            <a:spAutoFit/>
          </a:bodyPr>
          <a:lstStyle/>
          <a:p>
            <a:pPr algn="just">
              <a:spcAft>
                <a:spcPts val="600"/>
              </a:spcAft>
            </a:pPr>
            <a:r>
              <a:rPr lang="pt-BR" sz="2200"/>
              <a:t>2.4</a:t>
            </a:r>
            <a:r>
              <a:rPr lang="pt-BR" sz="2200" dirty="0"/>
              <a:t>. Como o dado de respiração já está em ILV (</a:t>
            </a:r>
            <a:r>
              <a:rPr lang="pt-BR" sz="2200" i="1" dirty="0"/>
              <a:t>instantaneous lung volume</a:t>
            </a:r>
            <a:r>
              <a:rPr lang="pt-BR" sz="2200" dirty="0"/>
              <a:t>), segundo descrições no site do Physionet, não será preciso passar pela aba “Pre-process respiration </a:t>
            </a:r>
            <a:r>
              <a:rPr lang="pt-BR" sz="2200"/>
              <a:t>data”.</a:t>
            </a:r>
          </a:p>
          <a:p>
            <a:pPr marL="342900" indent="-342900" algn="just">
              <a:spcAft>
                <a:spcPts val="600"/>
              </a:spcAft>
              <a:buFont typeface="Arial" panose="020B0604020202020204" pitchFamily="34" charset="0"/>
              <a:buChar char="•"/>
            </a:pPr>
            <a:r>
              <a:rPr lang="pt-BR" sz="2200"/>
              <a:t>Nesta </a:t>
            </a:r>
            <a:r>
              <a:rPr lang="pt-BR" sz="2200" dirty="0"/>
              <a:t>visualização, observe que o instante de ocorrência dos picos R e dos picos máximos no gráfico de BP ocorrem em instantes diferentes. Além disso, a distância (intervalo de tempo) entre picos R sucessivos no gráfico de ECG e picos máximos sucessivos no gráfico de BP variam a cada ciclo cardíaco (como deve ser em uma pessoa saudável). Para as próximas etapas, todas as variáveis devem estar disponíveis nos mesmos instantes de tempo. Portanto, a </a:t>
            </a:r>
            <a:r>
              <a:rPr lang="pt-BR" sz="2200"/>
              <a:t>próxima etapa será a interpolação dos dados amostrados de modo não-uniforme (os dados de ECG e BP) e a reamostragem a uma frequência mais baixa. Isto será realizado na aba “Align and resample data set”.</a:t>
            </a:r>
          </a:p>
          <a:p>
            <a:pPr algn="just">
              <a:spcAft>
                <a:spcPts val="600"/>
              </a:spcAft>
            </a:pPr>
            <a:r>
              <a:rPr lang="pt-BR" sz="2200"/>
              <a:t>2.4.1. Observe que na aba “Align and resample data set” pode-se visualizar todos os sinais juntos (recomendado). Assim, em “Select registers”: (1) em “Indicate ECG data”, selecione “RRI data”; (2) em “Indicate BP data”, selecione “SBP data”; (3) em “Indicate respiration data”, selecione “ILV data”.</a:t>
            </a:r>
          </a:p>
          <a:p>
            <a:pPr algn="just">
              <a:spcAft>
                <a:spcPts val="600"/>
              </a:spcAft>
            </a:pPr>
            <a:r>
              <a:rPr lang="pt-BR" sz="2200"/>
              <a:t>2.4.1.1. É nesta aba que se escolhe qual o método apropriado para lidar com os batimentos ectópicos marcados anteriormente. Em “Ectopic Marks”, selecione “Interpolate”. Em relação ao método de interpolação, sugere-se utilizar o método de Berger. Assim, em “Resampling method”, escolha “Berger algorithm”.</a:t>
            </a:r>
          </a:p>
        </p:txBody>
      </p:sp>
    </p:spTree>
    <p:extLst>
      <p:ext uri="{BB962C8B-B14F-4D97-AF65-F5344CB8AC3E}">
        <p14:creationId xmlns:p14="http://schemas.microsoft.com/office/powerpoint/2010/main" val="191944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6155531"/>
          </a:xfrm>
          <a:prstGeom prst="rect">
            <a:avLst/>
          </a:prstGeom>
          <a:noFill/>
        </p:spPr>
        <p:txBody>
          <a:bodyPr wrap="square" rtlCol="0">
            <a:spAutoFit/>
          </a:bodyPr>
          <a:lstStyle/>
          <a:p>
            <a:pPr algn="just">
              <a:spcAft>
                <a:spcPts val="600"/>
              </a:spcAft>
            </a:pPr>
            <a:r>
              <a:rPr lang="pt-BR" sz="2200" dirty="0"/>
              <a:t>2.4.1.2. Para a interpolação, deve-se também escolher os limites em que a interpolação deve ser realizada. Como os picos dos sinais de ECG e de BP, que geraram os dados de RRI e SBP, tem tempos inicial e final diferentes, deve-se, nesta etapa, definir qual limite escolher como referência. Para maximizar o tamanho dos dados e manter os 5 minutos de duração sugeridos pelo artigo do </a:t>
            </a:r>
            <a:r>
              <a:rPr lang="pt-BR" sz="2200" i="1" dirty="0"/>
              <a:t>Task Force</a:t>
            </a:r>
            <a:r>
              <a:rPr lang="pt-BR" sz="2200" dirty="0"/>
              <a:t>, no item “Choose limits for resampling”, em “Start points” escolha “ILV” e em “End points” escolha também “ILV”. Neste caso, a duração dos sinais de RRI e SBP interpolados terão a mesma duração do sinal de ILV.</a:t>
            </a:r>
          </a:p>
          <a:p>
            <a:pPr algn="just">
              <a:spcAft>
                <a:spcPts val="600"/>
              </a:spcAft>
            </a:pPr>
            <a:r>
              <a:rPr lang="pt-BR" sz="2200" dirty="0"/>
              <a:t>2.4.1.3. Pelo mesmo motivo, é preciso também definir o que fazer nas “bordas”. Assim, em “Method to fill data borders”, escolha, para este exemplo, “Constant padding (border values)”. Neste caso, observe que as bordas dos sinais de RRI e de BP foram extendidos com os valores já existentes nas bordas de cada um.</a:t>
            </a:r>
          </a:p>
          <a:p>
            <a:pPr algn="just">
              <a:spcAft>
                <a:spcPts val="600"/>
              </a:spcAft>
            </a:pPr>
            <a:r>
              <a:rPr lang="en-US" sz="2200" dirty="0"/>
              <a:t>2.4.1.4. Na </a:t>
            </a:r>
            <a:r>
              <a:rPr lang="en-US" sz="2200" dirty="0" err="1"/>
              <a:t>literatura</a:t>
            </a:r>
            <a:r>
              <a:rPr lang="en-US" sz="2200" dirty="0"/>
              <a:t>, </a:t>
            </a:r>
            <a:r>
              <a:rPr lang="en-US" sz="2200" dirty="0" err="1"/>
              <a:t>há</a:t>
            </a:r>
            <a:r>
              <a:rPr lang="en-US" sz="2200" dirty="0"/>
              <a:t> </a:t>
            </a:r>
            <a:r>
              <a:rPr lang="en-US" sz="2200" dirty="0" err="1"/>
              <a:t>autores</a:t>
            </a:r>
            <a:r>
              <a:rPr lang="en-US" sz="2200" dirty="0"/>
              <a:t> que </a:t>
            </a:r>
            <a:r>
              <a:rPr lang="en-US" sz="2200" dirty="0" err="1"/>
              <a:t>utilizam</a:t>
            </a:r>
            <a:r>
              <a:rPr lang="en-US" sz="2200" dirty="0"/>
              <a:t> o </a:t>
            </a:r>
            <a:r>
              <a:rPr lang="en-US" sz="2200" dirty="0" err="1"/>
              <a:t>sinal</a:t>
            </a:r>
            <a:r>
              <a:rPr lang="en-US" sz="2200" dirty="0"/>
              <a:t> de RRI (interval entre </a:t>
            </a:r>
            <a:r>
              <a:rPr lang="en-US" sz="2200" dirty="0" err="1"/>
              <a:t>picos</a:t>
            </a:r>
            <a:r>
              <a:rPr lang="en-US" sz="2200" dirty="0"/>
              <a:t> R) para </a:t>
            </a:r>
            <a:r>
              <a:rPr lang="en-US" sz="2200" dirty="0" err="1"/>
              <a:t>obterem</a:t>
            </a:r>
            <a:r>
              <a:rPr lang="en-US" sz="2200" dirty="0"/>
              <a:t> </a:t>
            </a:r>
            <a:r>
              <a:rPr lang="en-US" sz="2200" dirty="0" err="1"/>
              <a:t>informações</a:t>
            </a:r>
            <a:r>
              <a:rPr lang="en-US" sz="2200" dirty="0"/>
              <a:t> da </a:t>
            </a:r>
            <a:r>
              <a:rPr lang="en-US" sz="2200" dirty="0" err="1"/>
              <a:t>variabilidade</a:t>
            </a:r>
            <a:r>
              <a:rPr lang="en-US" sz="2200" dirty="0"/>
              <a:t> da </a:t>
            </a:r>
            <a:r>
              <a:rPr lang="en-US" sz="2200" dirty="0" err="1"/>
              <a:t>frequência</a:t>
            </a:r>
            <a:r>
              <a:rPr lang="en-US" sz="2200" dirty="0"/>
              <a:t> </a:t>
            </a:r>
            <a:r>
              <a:rPr lang="en-US" sz="2200" dirty="0" err="1"/>
              <a:t>cardíaca</a:t>
            </a:r>
            <a:r>
              <a:rPr lang="en-US" sz="2200" dirty="0"/>
              <a:t>, </a:t>
            </a:r>
            <a:r>
              <a:rPr lang="en-US" sz="2200" dirty="0" err="1"/>
              <a:t>enquanto</a:t>
            </a:r>
            <a:r>
              <a:rPr lang="en-US" sz="2200" dirty="0"/>
              <a:t> outros </a:t>
            </a:r>
            <a:r>
              <a:rPr lang="en-US" sz="2200" dirty="0" err="1"/>
              <a:t>utilizam</a:t>
            </a:r>
            <a:r>
              <a:rPr lang="en-US" sz="2200" dirty="0"/>
              <a:t> o </a:t>
            </a:r>
            <a:r>
              <a:rPr lang="en-US" sz="2200" dirty="0" err="1"/>
              <a:t>sinal</a:t>
            </a:r>
            <a:r>
              <a:rPr lang="en-US" sz="2200" dirty="0"/>
              <a:t> de </a:t>
            </a:r>
            <a:r>
              <a:rPr lang="en-US" sz="2200" dirty="0" err="1"/>
              <a:t>frequência</a:t>
            </a:r>
            <a:r>
              <a:rPr lang="en-US" sz="2200" dirty="0"/>
              <a:t> </a:t>
            </a:r>
            <a:r>
              <a:rPr lang="en-US" sz="2200" dirty="0" err="1"/>
              <a:t>cardíaca</a:t>
            </a:r>
            <a:r>
              <a:rPr lang="en-US" sz="2200" dirty="0"/>
              <a:t> (HR, </a:t>
            </a:r>
            <a:r>
              <a:rPr lang="en-US" sz="2200" i="1" dirty="0"/>
              <a:t>heart rate</a:t>
            </a:r>
            <a:r>
              <a:rPr lang="en-US" sz="2200" dirty="0"/>
              <a:t>). O </a:t>
            </a:r>
            <a:r>
              <a:rPr lang="en-US" sz="2200" dirty="0" err="1"/>
              <a:t>CRSIDLab</a:t>
            </a:r>
            <a:r>
              <a:rPr lang="en-US" sz="2200" dirty="0"/>
              <a:t> </a:t>
            </a:r>
            <a:r>
              <a:rPr lang="en-US" sz="2200" dirty="0" err="1"/>
              <a:t>oferece</a:t>
            </a:r>
            <a:r>
              <a:rPr lang="en-US" sz="2200" dirty="0"/>
              <a:t> </a:t>
            </a:r>
            <a:r>
              <a:rPr lang="en-US" sz="2200" dirty="0" err="1"/>
              <a:t>ambas</a:t>
            </a:r>
            <a:r>
              <a:rPr lang="en-US" sz="2200" dirty="0"/>
              <a:t> as </a:t>
            </a:r>
            <a:r>
              <a:rPr lang="en-US" sz="2200" dirty="0" err="1"/>
              <a:t>opções</a:t>
            </a:r>
            <a:r>
              <a:rPr lang="en-US" sz="2200" dirty="0"/>
              <a:t>. A </a:t>
            </a:r>
            <a:r>
              <a:rPr lang="en-US" sz="2200" dirty="0" err="1"/>
              <a:t>escolha</a:t>
            </a:r>
            <a:r>
              <a:rPr lang="en-US" sz="2200" dirty="0"/>
              <a:t> </a:t>
            </a:r>
            <a:r>
              <a:rPr lang="en-US" sz="2200" dirty="0" err="1"/>
              <a:t>deve</a:t>
            </a:r>
            <a:r>
              <a:rPr lang="en-US" sz="2200" dirty="0"/>
              <a:t> </a:t>
            </a:r>
            <a:r>
              <a:rPr lang="en-US" sz="2200" dirty="0" err="1"/>
              <a:t>ser</a:t>
            </a:r>
            <a:r>
              <a:rPr lang="en-US" sz="2200" dirty="0"/>
              <a:t> </a:t>
            </a:r>
            <a:r>
              <a:rPr lang="en-US" sz="2200" dirty="0" err="1"/>
              <a:t>feita</a:t>
            </a:r>
            <a:r>
              <a:rPr lang="en-US" sz="2200" dirty="0"/>
              <a:t> no item “RRI output”. Para </a:t>
            </a:r>
            <a:r>
              <a:rPr lang="en-US" sz="2200" dirty="0" err="1"/>
              <a:t>este</a:t>
            </a:r>
            <a:r>
              <a:rPr lang="en-US" sz="2200" dirty="0"/>
              <a:t> </a:t>
            </a:r>
            <a:r>
              <a:rPr lang="en-US" sz="2200" dirty="0" err="1"/>
              <a:t>exemplo</a:t>
            </a:r>
            <a:r>
              <a:rPr lang="en-US" sz="2200" dirty="0"/>
              <a:t>, utilize a </a:t>
            </a:r>
            <a:r>
              <a:rPr lang="en-US" sz="2200" dirty="0" err="1"/>
              <a:t>opção</a:t>
            </a:r>
            <a:r>
              <a:rPr lang="en-US" sz="2200" dirty="0"/>
              <a:t> “RRI”. </a:t>
            </a:r>
          </a:p>
          <a:p>
            <a:pPr algn="just">
              <a:spcAft>
                <a:spcPts val="600"/>
              </a:spcAft>
            </a:pPr>
            <a:r>
              <a:rPr lang="en-US" sz="2200" dirty="0"/>
              <a:t>2.4.1.5. </a:t>
            </a:r>
            <a:r>
              <a:rPr lang="en-US" sz="2200" dirty="0" smtClean="0"/>
              <a:t>Para a </a:t>
            </a:r>
            <a:r>
              <a:rPr lang="en-US" sz="2200" dirty="0" err="1" smtClean="0"/>
              <a:t>frequ</a:t>
            </a:r>
            <a:r>
              <a:rPr lang="pt-BR" sz="2200" dirty="0" smtClean="0"/>
              <a:t>ência de amostragem (“Resampling Frequency”), sugere-se utilizar ao menos 4 Hz.</a:t>
            </a:r>
          </a:p>
          <a:p>
            <a:pPr algn="just">
              <a:spcAft>
                <a:spcPts val="600"/>
              </a:spcAft>
            </a:pPr>
            <a:r>
              <a:rPr lang="pt-BR" sz="2200" dirty="0" smtClean="0"/>
              <a:t>2.4.1.6. Para salvar os dados com as opções definidas, basta clicar em “SAVE”.</a:t>
            </a:r>
            <a:endParaRPr lang="en-US" sz="2200" dirty="0"/>
          </a:p>
        </p:txBody>
      </p:sp>
    </p:spTree>
    <p:extLst>
      <p:ext uri="{BB962C8B-B14F-4D97-AF65-F5344CB8AC3E}">
        <p14:creationId xmlns:p14="http://schemas.microsoft.com/office/powerpoint/2010/main" val="24739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3970318"/>
          </a:xfrm>
          <a:prstGeom prst="rect">
            <a:avLst/>
          </a:prstGeom>
          <a:noFill/>
        </p:spPr>
        <p:txBody>
          <a:bodyPr wrap="square" rtlCol="0">
            <a:spAutoFit/>
          </a:bodyPr>
          <a:lstStyle/>
          <a:p>
            <a:pPr algn="just">
              <a:spcAft>
                <a:spcPts val="600"/>
              </a:spcAft>
            </a:pPr>
            <a:r>
              <a:rPr lang="pt-BR" sz="2200" dirty="0" smtClean="0"/>
              <a:t>2.5. Para a estimação da função de tranferência, vamos ter de ter acesso aos dados gerados pelo CRSIDLab. O objeto que “guarda” os dados é descrito na pasta “dataPkg” do CRSIDLab. Assim, para não “bagunçar” a pasta do CRSIDLab, sugiro que copiem a pasta “dataPkg” (que encontra-se dentro da pasta do CRSIDLab) e a copiem para a pasta onde salvaram o arquivo “.mat” do paciente que estão analisando. </a:t>
            </a:r>
          </a:p>
          <a:p>
            <a:pPr algn="just">
              <a:spcAft>
                <a:spcPts val="600"/>
              </a:spcAft>
            </a:pPr>
            <a:r>
              <a:rPr lang="pt-BR" sz="2200" dirty="0" smtClean="0"/>
              <a:t>2.5.1. Dentro desta pasta onde está o arquivo “.mat” do paciente que geraram a partir do CRSIDLab (e para onde também copiaram a pasta “dataPkg” do CRSIDLab), façam o “load” do arquivo “.mat” do paciente. No Workspace do Matlab, deve aparecer a variável “patient” já identificada como o objeto do programa. </a:t>
            </a:r>
          </a:p>
          <a:p>
            <a:pPr algn="just">
              <a:spcAft>
                <a:spcPts val="600"/>
              </a:spcAft>
            </a:pPr>
            <a:r>
              <a:rPr lang="pt-BR" sz="2200" dirty="0" smtClean="0"/>
              <a:t>2.5.1.1. Clicando duas vezes na variável “patient” (ou usando o </a:t>
            </a:r>
            <a:r>
              <a:rPr lang="pt-BR" sz="2200" dirty="0"/>
              <a:t>comando </a:t>
            </a:r>
            <a:r>
              <a:rPr lang="pt-BR" sz="2200" b="1" dirty="0">
                <a:latin typeface="Courier New" panose="02070309020205020404" pitchFamily="49" charset="0"/>
                <a:cs typeface="Courier New" panose="02070309020205020404" pitchFamily="49" charset="0"/>
              </a:rPr>
              <a:t>open('patient</a:t>
            </a:r>
            <a:r>
              <a:rPr lang="pt-BR" sz="2200" b="1" dirty="0" smtClean="0">
                <a:latin typeface="Courier New" panose="02070309020205020404" pitchFamily="49" charset="0"/>
                <a:cs typeface="Courier New" panose="02070309020205020404" pitchFamily="49" charset="0"/>
              </a:rPr>
              <a:t>')</a:t>
            </a:r>
            <a:r>
              <a:rPr lang="pt-BR" sz="2200" dirty="0" smtClean="0"/>
              <a:t> do Matlab), será aberta, na aba “Variables – patient”, uma tela com esta listagem de propriedades:</a:t>
            </a:r>
            <a:endParaRPr lang="pt-BR" sz="2200" dirty="0"/>
          </a:p>
        </p:txBody>
      </p:sp>
      <p:pic>
        <p:nvPicPr>
          <p:cNvPr id="1026" name="Picture 2" descr="E:\OneDrive\UnB\disciplinas-2019-01\AA_TopEng_201901\Aulas\aula10\exCRSIDLab\figPatient01.png"/>
          <p:cNvPicPr>
            <a:picLocks noChangeAspect="1" noChangeArrowheads="1"/>
          </p:cNvPicPr>
          <p:nvPr/>
        </p:nvPicPr>
        <p:blipFill rotWithShape="1">
          <a:blip r:embed="rId2">
            <a:extLst>
              <a:ext uri="{28A0092B-C50C-407E-A947-70E740481C1C}">
                <a14:useLocalDpi xmlns:a14="http://schemas.microsoft.com/office/drawing/2010/main" val="0"/>
              </a:ext>
            </a:extLst>
          </a:blip>
          <a:srcRect l="472" t="4593" r="1014"/>
          <a:stretch/>
        </p:blipFill>
        <p:spPr bwMode="auto">
          <a:xfrm>
            <a:off x="57509" y="4324862"/>
            <a:ext cx="12010924" cy="187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63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2ED8A-09BA-4310-92C9-71C6D85DCD64}"/>
              </a:ext>
            </a:extLst>
          </p:cNvPr>
          <p:cNvSpPr>
            <a:spLocks noGrp="1"/>
          </p:cNvSpPr>
          <p:nvPr>
            <p:ph type="title"/>
          </p:nvPr>
        </p:nvSpPr>
        <p:spPr>
          <a:xfrm>
            <a:off x="161026" y="135087"/>
            <a:ext cx="11869947" cy="917335"/>
          </a:xfrm>
        </p:spPr>
        <p:txBody>
          <a:bodyPr/>
          <a:lstStyle/>
          <a:p>
            <a:r>
              <a:rPr lang="en-US" dirty="0" err="1"/>
              <a:t>CRSIDLab</a:t>
            </a:r>
            <a:r>
              <a:rPr lang="en-US" dirty="0"/>
              <a:t> – </a:t>
            </a:r>
            <a:r>
              <a:rPr lang="en-US" dirty="0" err="1"/>
              <a:t>Exemplo</a:t>
            </a:r>
            <a:r>
              <a:rPr lang="en-US" dirty="0"/>
              <a:t> de </a:t>
            </a:r>
            <a:r>
              <a:rPr lang="en-US" dirty="0" err="1"/>
              <a:t>uso</a:t>
            </a:r>
            <a:endParaRPr lang="en-US" dirty="0"/>
          </a:p>
        </p:txBody>
      </p:sp>
      <p:sp>
        <p:nvSpPr>
          <p:cNvPr id="3" name="TextBox 2">
            <a:extLst>
              <a:ext uri="{FF2B5EF4-FFF2-40B4-BE49-F238E27FC236}">
                <a16:creationId xmlns:a16="http://schemas.microsoft.com/office/drawing/2014/main" xmlns="" id="{75F91D16-D418-4BEE-8A13-53062696474B}"/>
              </a:ext>
            </a:extLst>
          </p:cNvPr>
          <p:cNvSpPr txBox="1"/>
          <p:nvPr/>
        </p:nvSpPr>
        <p:spPr>
          <a:xfrm>
            <a:off x="161026" y="998269"/>
            <a:ext cx="11927456" cy="4154984"/>
          </a:xfrm>
          <a:prstGeom prst="rect">
            <a:avLst/>
          </a:prstGeom>
          <a:noFill/>
        </p:spPr>
        <p:txBody>
          <a:bodyPr wrap="square" rtlCol="0">
            <a:spAutoFit/>
          </a:bodyPr>
          <a:lstStyle/>
          <a:p>
            <a:pPr marL="457200" indent="-457200">
              <a:buFontTx/>
              <a:buChar char="-"/>
            </a:pPr>
            <a:r>
              <a:rPr lang="pt-BR" sz="2400" dirty="0"/>
              <a:t>Para converter para unidades físicas: subtraia a base e divida pelo ganho</a:t>
            </a:r>
          </a:p>
          <a:p>
            <a:r>
              <a:rPr lang="en-US" sz="2400" b="1" dirty="0">
                <a:solidFill>
                  <a:srgbClr val="FF0000"/>
                </a:solidFill>
                <a:latin typeface="Courier New" panose="02070309020205020404" pitchFamily="49" charset="0"/>
                <a:cs typeface="Courier New" panose="02070309020205020404" pitchFamily="49" charset="0"/>
              </a:rPr>
              <a:t>base=0; gain=409.6; </a:t>
            </a:r>
            <a:r>
              <a:rPr lang="en-US" sz="2400" b="1" dirty="0" err="1">
                <a:solidFill>
                  <a:srgbClr val="FF0000"/>
                </a:solidFill>
                <a:latin typeface="Courier New" panose="02070309020205020404" pitchFamily="49" charset="0"/>
                <a:cs typeface="Courier New" panose="02070309020205020404" pitchFamily="49" charset="0"/>
              </a:rPr>
              <a:t>ecg</a:t>
            </a:r>
            <a:r>
              <a:rPr lang="en-US" sz="2400" b="1" dirty="0">
                <a:solidFill>
                  <a:srgbClr val="FF0000"/>
                </a:solidFill>
                <a:latin typeface="Courier New" panose="02070309020205020404" pitchFamily="49" charset="0"/>
                <a:cs typeface="Courier New" panose="02070309020205020404" pitchFamily="49" charset="0"/>
              </a:rPr>
              <a:t> = (</a:t>
            </a:r>
            <a:r>
              <a:rPr lang="en-US" sz="2400" b="1" dirty="0" err="1">
                <a:solidFill>
                  <a:srgbClr val="FF0000"/>
                </a:solidFill>
                <a:latin typeface="Courier New" panose="02070309020205020404" pitchFamily="49" charset="0"/>
                <a:cs typeface="Courier New" panose="02070309020205020404" pitchFamily="49" charset="0"/>
              </a:rPr>
              <a:t>ecg</a:t>
            </a:r>
            <a:r>
              <a:rPr lang="en-US" sz="2400" b="1" dirty="0">
                <a:solidFill>
                  <a:srgbClr val="FF0000"/>
                </a:solidFill>
                <a:latin typeface="Courier New" panose="02070309020205020404" pitchFamily="49" charset="0"/>
                <a:cs typeface="Courier New" panose="02070309020205020404" pitchFamily="49" charset="0"/>
              </a:rPr>
              <a:t>-base)./gain; figure; plot(</a:t>
            </a:r>
            <a:r>
              <a:rPr lang="en-US" sz="2400" b="1" dirty="0" err="1">
                <a:solidFill>
                  <a:srgbClr val="FF0000"/>
                </a:solidFill>
                <a:latin typeface="Courier New" panose="02070309020205020404" pitchFamily="49" charset="0"/>
                <a:cs typeface="Courier New" panose="02070309020205020404" pitchFamily="49" charset="0"/>
              </a:rPr>
              <a:t>ecg</a:t>
            </a:r>
            <a:r>
              <a:rPr lang="en-US" sz="2400" b="1" dirty="0">
                <a:solidFill>
                  <a:srgbClr val="FF0000"/>
                </a:solidFill>
                <a:latin typeface="Courier New" panose="02070309020205020404" pitchFamily="49" charset="0"/>
                <a:cs typeface="Courier New" panose="02070309020205020404" pitchFamily="49" charset="0"/>
              </a:rPr>
              <a:t>(100000:110000));</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title('ECG na escala correta'); </a:t>
            </a:r>
          </a:p>
          <a:p>
            <a:r>
              <a:rPr lang="en-US" sz="2400" b="1" dirty="0">
                <a:solidFill>
                  <a:srgbClr val="FF0000"/>
                </a:solidFill>
                <a:latin typeface="Courier New" panose="02070309020205020404" pitchFamily="49" charset="0"/>
                <a:cs typeface="Courier New" panose="02070309020205020404" pitchFamily="49" charset="0"/>
              </a:rPr>
              <a:t>% compare com a </a:t>
            </a:r>
            <a:r>
              <a:rPr lang="en-US" sz="2400" b="1" dirty="0" err="1">
                <a:solidFill>
                  <a:srgbClr val="FF0000"/>
                </a:solidFill>
                <a:latin typeface="Courier New" panose="02070309020205020404" pitchFamily="49" charset="0"/>
                <a:cs typeface="Courier New" panose="02070309020205020404" pitchFamily="49" charset="0"/>
              </a:rPr>
              <a:t>figura</a:t>
            </a:r>
            <a:r>
              <a:rPr lang="en-US" sz="2400" b="1" dirty="0">
                <a:solidFill>
                  <a:srgbClr val="FF0000"/>
                </a:solidFill>
                <a:latin typeface="Courier New" panose="02070309020205020404" pitchFamily="49" charset="0"/>
                <a:cs typeface="Courier New" panose="02070309020205020404" pitchFamily="49" charset="0"/>
              </a:rPr>
              <a:t> anterior</a:t>
            </a:r>
          </a:p>
          <a:p>
            <a:endParaRPr lang="en-US" sz="2400" b="1" dirty="0">
              <a:solidFill>
                <a:srgbClr val="FF0000"/>
              </a:solidFill>
              <a:latin typeface="Courier New" panose="02070309020205020404" pitchFamily="49" charset="0"/>
              <a:cs typeface="Courier New" panose="02070309020205020404" pitchFamily="49" charset="0"/>
            </a:endParaRPr>
          </a:p>
          <a:p>
            <a:r>
              <a:rPr lang="en-US" sz="2400" b="1" dirty="0" err="1">
                <a:solidFill>
                  <a:srgbClr val="FF0000"/>
                </a:solidFill>
                <a:latin typeface="Courier New" panose="02070309020205020404" pitchFamily="49" charset="0"/>
                <a:cs typeface="Courier New" panose="02070309020205020404" pitchFamily="49" charset="0"/>
              </a:rPr>
              <a:t>resp</a:t>
            </a:r>
            <a:r>
              <a:rPr lang="en-US" sz="2400" b="1" dirty="0">
                <a:solidFill>
                  <a:srgbClr val="FF0000"/>
                </a:solidFill>
                <a:latin typeface="Courier New" panose="02070309020205020404" pitchFamily="49" charset="0"/>
                <a:cs typeface="Courier New" panose="02070309020205020404" pitchFamily="49" charset="0"/>
              </a:rPr>
              <a:t> =(resp-base)./</a:t>
            </a:r>
            <a:r>
              <a:rPr lang="pt-BR" sz="2400" b="1" dirty="0">
                <a:solidFill>
                  <a:srgbClr val="FF0000"/>
                </a:solidFill>
                <a:latin typeface="Courier New" panose="02070309020205020404" pitchFamily="49" charset="0"/>
                <a:cs typeface="Courier New" panose="02070309020205020404" pitchFamily="49" charset="0"/>
              </a:rPr>
              <a:t>gain; figure; plot(resp(100000:110000));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title('Resp na escala correta'); </a:t>
            </a:r>
            <a:r>
              <a:rPr lang="pt-BR" sz="2400" b="1" dirty="0">
                <a:solidFill>
                  <a:srgbClr val="FF0000"/>
                </a:solidFill>
                <a:latin typeface="Courier New" panose="02070309020205020404" pitchFamily="49" charset="0"/>
                <a:cs typeface="Courier New" panose="02070309020205020404" pitchFamily="49" charset="0"/>
              </a:rPr>
              <a:t>% idem</a:t>
            </a:r>
          </a:p>
          <a:p>
            <a:endParaRPr lang="en-US" sz="2400" b="1" dirty="0">
              <a:solidFill>
                <a:srgbClr val="FF0000"/>
              </a:solidFill>
              <a:latin typeface="Courier New" panose="02070309020205020404" pitchFamily="49" charset="0"/>
              <a:cs typeface="Courier New" panose="02070309020205020404" pitchFamily="49" charset="0"/>
            </a:endParaRPr>
          </a:p>
          <a:p>
            <a:r>
              <a:rPr lang="en-US" sz="2400" b="1" dirty="0" err="1">
                <a:solidFill>
                  <a:srgbClr val="FF0000"/>
                </a:solidFill>
                <a:latin typeface="Courier New" panose="02070309020205020404" pitchFamily="49" charset="0"/>
                <a:cs typeface="Courier New" panose="02070309020205020404" pitchFamily="49" charset="0"/>
              </a:rPr>
              <a:t>bp</a:t>
            </a:r>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bp</a:t>
            </a:r>
            <a:r>
              <a:rPr lang="en-US" sz="2400" b="1" dirty="0">
                <a:solidFill>
                  <a:srgbClr val="FF0000"/>
                </a:solidFill>
                <a:latin typeface="Courier New" panose="02070309020205020404" pitchFamily="49" charset="0"/>
                <a:cs typeface="Courier New" panose="02070309020205020404" pitchFamily="49" charset="0"/>
              </a:rPr>
              <a:t>-base)./</a:t>
            </a:r>
            <a:r>
              <a:rPr lang="pt-BR" sz="2400" b="1" dirty="0">
                <a:solidFill>
                  <a:srgbClr val="FF0000"/>
                </a:solidFill>
                <a:latin typeface="Courier New" panose="02070309020205020404" pitchFamily="49" charset="0"/>
                <a:cs typeface="Courier New" panose="02070309020205020404" pitchFamily="49" charset="0"/>
              </a:rPr>
              <a:t>gain; figure; plot(bp(100000:110000));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title('BP na escala correta'); </a:t>
            </a:r>
            <a:r>
              <a:rPr lang="pt-BR" sz="2400" b="1" dirty="0">
                <a:solidFill>
                  <a:srgbClr val="FF0000"/>
                </a:solidFill>
                <a:latin typeface="Courier New" panose="02070309020205020404" pitchFamily="49" charset="0"/>
                <a:cs typeface="Courier New" panose="02070309020205020404" pitchFamily="49" charset="0"/>
              </a:rPr>
              <a:t>% idem</a:t>
            </a:r>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6564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152880"/>
            <a:ext cx="11927456" cy="769441"/>
          </a:xfrm>
          <a:prstGeom prst="rect">
            <a:avLst/>
          </a:prstGeom>
          <a:noFill/>
        </p:spPr>
        <p:txBody>
          <a:bodyPr wrap="square" rtlCol="0">
            <a:spAutoFit/>
          </a:bodyPr>
          <a:lstStyle/>
          <a:p>
            <a:pPr algn="just">
              <a:spcAft>
                <a:spcPts val="600"/>
              </a:spcAft>
            </a:pPr>
            <a:r>
              <a:rPr lang="pt-BR" sz="2200" dirty="0" smtClean="0"/>
              <a:t>2.5.1.2. Clicando agora duas vezes na propriedade “sig”,</a:t>
            </a:r>
            <a:r>
              <a:rPr lang="pt-BR" sz="2200" dirty="0" smtClean="0"/>
              <a:t> será aberta, na aba “Variables – patient”, uma aba denominada “patient.sig”, com a listagem dos dados do paciente:</a:t>
            </a:r>
            <a:endParaRPr lang="pt-BR" sz="2200" dirty="0"/>
          </a:p>
        </p:txBody>
      </p:sp>
      <p:pic>
        <p:nvPicPr>
          <p:cNvPr id="2050" name="Picture 2" descr="E:\OneDrive\UnB\disciplinas-2019-01\AA_TopEng_201901\Aulas\aula10\exCRSIDLab\figPatient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7144"/>
            <a:ext cx="12192000" cy="1579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75F91D16-D418-4BEE-8A13-53062696474B}"/>
              </a:ext>
            </a:extLst>
          </p:cNvPr>
          <p:cNvSpPr txBox="1"/>
          <p:nvPr/>
        </p:nvSpPr>
        <p:spPr>
          <a:xfrm>
            <a:off x="57509" y="2690126"/>
            <a:ext cx="11927456" cy="1107996"/>
          </a:xfrm>
          <a:prstGeom prst="rect">
            <a:avLst/>
          </a:prstGeom>
          <a:noFill/>
        </p:spPr>
        <p:txBody>
          <a:bodyPr wrap="square" rtlCol="0">
            <a:spAutoFit/>
          </a:bodyPr>
          <a:lstStyle/>
          <a:p>
            <a:pPr algn="just">
              <a:spcAft>
                <a:spcPts val="600"/>
              </a:spcAft>
            </a:pPr>
            <a:r>
              <a:rPr lang="pt-BR" sz="2200" dirty="0" smtClean="0"/>
              <a:t>2.5.1.3. Para visualizar os dados dentro da “ecg”,</a:t>
            </a:r>
            <a:r>
              <a:rPr lang="pt-BR" sz="2200" dirty="0" smtClean="0"/>
              <a:t> clique agora duas vezes nesta propriedade. Será aberta, na aba “Variables – patient”, uma aba denominada “patient.sig.ecg”, com a listagem das propriedades disponíveis para este paciente (dependente de que dados gerou com o uso do CRSIDLab):</a:t>
            </a:r>
            <a:endParaRPr lang="pt-BR" sz="2200" dirty="0"/>
          </a:p>
        </p:txBody>
      </p:sp>
      <p:pic>
        <p:nvPicPr>
          <p:cNvPr id="2052" name="Picture 4" descr="E:\OneDrive\UnB\disciplinas-2019-01\AA_TopEng_201901\Aulas\aula10\exCRSIDLab\figPatient03.png"/>
          <p:cNvPicPr>
            <a:picLocks noChangeAspect="1" noChangeArrowheads="1"/>
          </p:cNvPicPr>
          <p:nvPr/>
        </p:nvPicPr>
        <p:blipFill rotWithShape="1">
          <a:blip r:embed="rId3">
            <a:extLst>
              <a:ext uri="{28A0092B-C50C-407E-A947-70E740481C1C}">
                <a14:useLocalDpi xmlns:a14="http://schemas.microsoft.com/office/drawing/2010/main" val="0"/>
              </a:ext>
            </a:extLst>
          </a:blip>
          <a:srcRect r="1149"/>
          <a:stretch/>
        </p:blipFill>
        <p:spPr bwMode="auto">
          <a:xfrm>
            <a:off x="57666" y="3934072"/>
            <a:ext cx="12051957" cy="14942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75F91D16-D418-4BEE-8A13-53062696474B}"/>
              </a:ext>
            </a:extLst>
          </p:cNvPr>
          <p:cNvSpPr txBox="1"/>
          <p:nvPr/>
        </p:nvSpPr>
        <p:spPr>
          <a:xfrm>
            <a:off x="57509" y="5667182"/>
            <a:ext cx="11927456" cy="1107996"/>
          </a:xfrm>
          <a:prstGeom prst="rect">
            <a:avLst/>
          </a:prstGeom>
          <a:noFill/>
        </p:spPr>
        <p:txBody>
          <a:bodyPr wrap="square" rtlCol="0">
            <a:spAutoFit/>
          </a:bodyPr>
          <a:lstStyle/>
          <a:p>
            <a:pPr marL="342900" indent="-342900" algn="just">
              <a:spcAft>
                <a:spcPts val="600"/>
              </a:spcAft>
              <a:buFont typeface="Arial" charset="0"/>
              <a:buChar char="•"/>
            </a:pPr>
            <a:r>
              <a:rPr lang="pt-BR" sz="2200" dirty="0" smtClean="0"/>
              <a:t>Se os passos descritos anteriormente tiverem sido seguidos, as propriedades que aparecem são “raw” (para o ECG “cru”, não processado), “filt” (para o ECG filtrado) e “rri” (para o sinal de RRI gerado pelo CRSIDLab.</a:t>
            </a:r>
          </a:p>
        </p:txBody>
      </p:sp>
    </p:spTree>
    <p:extLst>
      <p:ext uri="{BB962C8B-B14F-4D97-AF65-F5344CB8AC3E}">
        <p14:creationId xmlns:p14="http://schemas.microsoft.com/office/powerpoint/2010/main" val="38666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54912"/>
            <a:ext cx="11927456" cy="769441"/>
          </a:xfrm>
          <a:prstGeom prst="rect">
            <a:avLst/>
          </a:prstGeom>
          <a:noFill/>
        </p:spPr>
        <p:txBody>
          <a:bodyPr wrap="square" rtlCol="0">
            <a:spAutoFit/>
          </a:bodyPr>
          <a:lstStyle/>
          <a:p>
            <a:pPr algn="just">
              <a:spcAft>
                <a:spcPts val="600"/>
              </a:spcAft>
            </a:pPr>
            <a:r>
              <a:rPr lang="pt-BR" sz="2200" dirty="0" smtClean="0"/>
              <a:t>2.5.1.4. Clicando agora duas vezes na propriedade “rri”,</a:t>
            </a:r>
            <a:r>
              <a:rPr lang="pt-BR" sz="2200" dirty="0" smtClean="0"/>
              <a:t> será aberta, na aba “Variables – patient”, uma aba denominada “patient.sig.ecg.rri”, com a listagem dos seguintes dados:</a:t>
            </a:r>
            <a:endParaRPr lang="pt-BR" sz="2200" dirty="0"/>
          </a:p>
        </p:txBody>
      </p:sp>
      <p:sp>
        <p:nvSpPr>
          <p:cNvPr id="5" name="TextBox 4">
            <a:extLst>
              <a:ext uri="{FF2B5EF4-FFF2-40B4-BE49-F238E27FC236}">
                <a16:creationId xmlns:a16="http://schemas.microsoft.com/office/drawing/2014/main" xmlns="" id="{75F91D16-D418-4BEE-8A13-53062696474B}"/>
              </a:ext>
            </a:extLst>
          </p:cNvPr>
          <p:cNvSpPr txBox="1"/>
          <p:nvPr/>
        </p:nvSpPr>
        <p:spPr>
          <a:xfrm>
            <a:off x="57509" y="2924194"/>
            <a:ext cx="11927456" cy="3785652"/>
          </a:xfrm>
          <a:prstGeom prst="rect">
            <a:avLst/>
          </a:prstGeom>
          <a:noFill/>
        </p:spPr>
        <p:txBody>
          <a:bodyPr wrap="square" rtlCol="0">
            <a:spAutoFit/>
          </a:bodyPr>
          <a:lstStyle/>
          <a:p>
            <a:pPr marL="342900" indent="-342900" algn="just">
              <a:spcAft>
                <a:spcPts val="600"/>
              </a:spcAft>
              <a:buFont typeface="Arial" charset="0"/>
              <a:buChar char="•"/>
            </a:pPr>
            <a:r>
              <a:rPr lang="pt-BR" sz="2200" dirty="0" smtClean="0"/>
              <a:t>Observe que, nesta estrutura, estão os dados de tempo (“time”) e o próprio rri (“data”). Para plotar o dado de RRI gerado após o passo “Align and resample data set”, digite:</a:t>
            </a:r>
          </a:p>
          <a:p>
            <a:pPr algn="ctr">
              <a:spcAft>
                <a:spcPts val="600"/>
              </a:spcAft>
            </a:pPr>
            <a:r>
              <a:rPr lang="pt-BR" sz="2200" b="1" dirty="0" smtClean="0">
                <a:latin typeface="Courier New" panose="02070309020205020404" pitchFamily="49" charset="0"/>
                <a:cs typeface="Courier New" panose="02070309020205020404" pitchFamily="49" charset="0"/>
              </a:rPr>
              <a:t>figure;plot(patient.sig.ecg.rri.time,patient.sig.ecg.rri.data)</a:t>
            </a:r>
          </a:p>
          <a:p>
            <a:pPr marL="342900" indent="-342900" algn="just">
              <a:spcAft>
                <a:spcPts val="600"/>
              </a:spcAft>
              <a:buFont typeface="Arial" charset="0"/>
              <a:buChar char="•"/>
            </a:pPr>
            <a:r>
              <a:rPr lang="pt-BR" sz="2200" dirty="0" smtClean="0"/>
              <a:t>Observe que o dado mostrado é o sinal de RRI, interpolado e reamostrado a 4 Hz (ou com a taxa escolhida anteriormente no passo “Align and resample data set”).</a:t>
            </a:r>
            <a:endParaRPr lang="pt-BR" sz="2200" dirty="0" smtClean="0"/>
          </a:p>
          <a:p>
            <a:pPr algn="just">
              <a:spcAft>
                <a:spcPts val="600"/>
              </a:spcAft>
            </a:pPr>
            <a:r>
              <a:rPr lang="pt-BR" sz="2200" dirty="0" smtClean="0"/>
              <a:t>2.5.1.5. Volte para a aba “patient.sig” e siga os mesmos passos para a propriedade “bp”. Clicando duas vezes em bp, aparecem as propriedades “raw”, “filt”, “sbp” e “dpb”. A seguir, clicando duas vezs em “sbp”, aparecem, dentre outras, os dados “time” (o vetor de tempo do “sbp”) e “data” ( o próprio sinal de “sbp”, interpolado e reamostrado a 4 Hz. De modo análogo ao RRI, Plote o sinal de SBP:</a:t>
            </a:r>
          </a:p>
          <a:p>
            <a:pPr algn="ctr">
              <a:spcAft>
                <a:spcPts val="600"/>
              </a:spcAft>
            </a:pPr>
            <a:r>
              <a:rPr lang="pt-BR" sz="2200" b="1" dirty="0" smtClean="0">
                <a:latin typeface="Courier New" panose="02070309020205020404" pitchFamily="49" charset="0"/>
                <a:cs typeface="Courier New" panose="02070309020205020404" pitchFamily="49" charset="0"/>
              </a:rPr>
              <a:t>figure;plot(patient.sig.bp.sbp.time,patient.sig.bp.sbp.data)</a:t>
            </a:r>
            <a:endParaRPr lang="pt-BR" sz="2200" b="1" dirty="0">
              <a:latin typeface="Courier New" panose="02070309020205020404" pitchFamily="49" charset="0"/>
              <a:cs typeface="Courier New" panose="02070309020205020404" pitchFamily="49" charset="0"/>
            </a:endParaRPr>
          </a:p>
        </p:txBody>
      </p:sp>
      <p:pic>
        <p:nvPicPr>
          <p:cNvPr id="3074" name="Picture 2" descr="E:\OneDrive\UnB\disciplinas-2019-01\AA_TopEng_201901\Aulas\aula10\exCRSIDLab\figPatient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85" y="873946"/>
            <a:ext cx="11927918" cy="203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4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54912"/>
            <a:ext cx="11927456" cy="1107996"/>
          </a:xfrm>
          <a:prstGeom prst="rect">
            <a:avLst/>
          </a:prstGeom>
          <a:noFill/>
        </p:spPr>
        <p:txBody>
          <a:bodyPr wrap="square" rtlCol="0">
            <a:spAutoFit/>
          </a:bodyPr>
          <a:lstStyle/>
          <a:p>
            <a:pPr algn="just">
              <a:spcAft>
                <a:spcPts val="600"/>
              </a:spcAft>
            </a:pPr>
            <a:r>
              <a:rPr lang="pt-BR" sz="2200" dirty="0" smtClean="0"/>
              <a:t>2.5.2. </a:t>
            </a:r>
            <a:r>
              <a:rPr lang="pt-BR" sz="2200" dirty="0" smtClean="0">
                <a:solidFill>
                  <a:srgbClr val="FF0000"/>
                </a:solidFill>
              </a:rPr>
              <a:t>(Daqui para a frente estão listados apenas o código a ser seguido. Os passos são fazer o detrend dos dados, achar a função de transferência e depois achar as regiões de baixa e alta frequência da função de transferência estimada, sem considerar e depois considerando os valores da coerência.) </a:t>
            </a:r>
            <a:endParaRPr lang="pt-BR" sz="2200" dirty="0">
              <a:solidFill>
                <a:srgbClr val="FF0000"/>
              </a:solidFill>
            </a:endParaRPr>
          </a:p>
        </p:txBody>
      </p:sp>
      <p:sp>
        <p:nvSpPr>
          <p:cNvPr id="5" name="TextBox 4">
            <a:extLst>
              <a:ext uri="{FF2B5EF4-FFF2-40B4-BE49-F238E27FC236}">
                <a16:creationId xmlns:a16="http://schemas.microsoft.com/office/drawing/2014/main" xmlns="" id="{75F91D16-D418-4BEE-8A13-53062696474B}"/>
              </a:ext>
            </a:extLst>
          </p:cNvPr>
          <p:cNvSpPr txBox="1"/>
          <p:nvPr/>
        </p:nvSpPr>
        <p:spPr>
          <a:xfrm>
            <a:off x="57509" y="1217918"/>
            <a:ext cx="11927456" cy="5493812"/>
          </a:xfrm>
          <a:prstGeom prst="rect">
            <a:avLst/>
          </a:prstGeom>
          <a:noFill/>
        </p:spPr>
        <p:txBody>
          <a:bodyPr wrap="square" rtlCol="0">
            <a:spAutoFit/>
          </a:bodyPr>
          <a:lstStyle/>
          <a:p>
            <a:pPr>
              <a:spcAft>
                <a:spcPts val="600"/>
              </a:spcAft>
            </a:pPr>
            <a:r>
              <a:rPr lang="pt-BR" b="1" dirty="0" smtClean="0">
                <a:latin typeface="Courier New" panose="02070309020205020404" pitchFamily="49" charset="0"/>
                <a:cs typeface="Courier New" panose="02070309020205020404" pitchFamily="49" charset="0"/>
              </a:rPr>
              <a:t>tempo = patient.sig.ecg.rri.time;</a:t>
            </a:r>
          </a:p>
          <a:p>
            <a:pPr>
              <a:spcAft>
                <a:spcPts val="600"/>
              </a:spcAft>
            </a:pPr>
            <a:r>
              <a:rPr lang="pt-BR" b="1" dirty="0" smtClean="0">
                <a:latin typeface="Courier New" panose="02070309020205020404" pitchFamily="49" charset="0"/>
                <a:cs typeface="Courier New" panose="02070309020205020404" pitchFamily="49" charset="0"/>
              </a:rPr>
              <a:t>rri_detrend = detrend(patient.sig.ecg.rri.data); % retira trend linear do rri</a:t>
            </a:r>
          </a:p>
          <a:p>
            <a:pPr>
              <a:spcAft>
                <a:spcPts val="600"/>
              </a:spcAft>
            </a:pPr>
            <a:r>
              <a:rPr lang="pt-BR" b="1" dirty="0" smtClean="0">
                <a:latin typeface="Courier New" panose="02070309020205020404" pitchFamily="49" charset="0"/>
                <a:cs typeface="Courier New" panose="02070309020205020404" pitchFamily="49" charset="0"/>
              </a:rPr>
              <a:t>sbp_detrend = detrend(patient.sig.bp.sbp.data); % retira trend linear do sbp</a:t>
            </a:r>
          </a:p>
          <a:p>
            <a:pPr>
              <a:spcAft>
                <a:spcPts val="600"/>
              </a:spcAft>
            </a:pPr>
            <a:r>
              <a:rPr lang="pt-BR" b="1" dirty="0" smtClean="0">
                <a:latin typeface="Courier New" panose="02070309020205020404" pitchFamily="49" charset="0"/>
                <a:cs typeface="Courier New" panose="02070309020205020404" pitchFamily="49" charset="0"/>
              </a:rPr>
              <a:t>% Janelamento antes de se calcular a FFT:</a:t>
            </a:r>
          </a:p>
          <a:p>
            <a:pPr>
              <a:spcAft>
                <a:spcPts val="600"/>
              </a:spcAft>
            </a:pPr>
            <a:r>
              <a:rPr lang="pt-BR" b="1" dirty="0" smtClean="0">
                <a:latin typeface="Courier New" panose="02070309020205020404" pitchFamily="49" charset="0"/>
                <a:cs typeface="Courier New" panose="02070309020205020404" pitchFamily="49" charset="0"/>
              </a:rPr>
              <a:t>N </a:t>
            </a:r>
            <a:r>
              <a:rPr lang="pt-BR" b="1" dirty="0">
                <a:latin typeface="Courier New" panose="02070309020205020404" pitchFamily="49" charset="0"/>
                <a:cs typeface="Courier New" panose="02070309020205020404" pitchFamily="49" charset="0"/>
              </a:rPr>
              <a:t>= length(rri_detrend</a:t>
            </a:r>
            <a:r>
              <a:rPr lang="pt-BR" b="1" dirty="0" smtClean="0">
                <a:latin typeface="Courier New" panose="02070309020205020404" pitchFamily="49" charset="0"/>
                <a:cs typeface="Courier New" panose="02070309020205020404" pitchFamily="49" charset="0"/>
              </a:rPr>
              <a:t>);</a:t>
            </a:r>
            <a:endParaRPr lang="pt-BR" b="1" dirty="0">
              <a:latin typeface="Courier New" panose="02070309020205020404" pitchFamily="49" charset="0"/>
              <a:cs typeface="Courier New" panose="02070309020205020404" pitchFamily="49" charset="0"/>
            </a:endParaRPr>
          </a:p>
          <a:p>
            <a:pPr>
              <a:spcAft>
                <a:spcPts val="600"/>
              </a:spcAft>
            </a:pPr>
            <a:r>
              <a:rPr lang="pt-BR" b="1" dirty="0" smtClean="0">
                <a:latin typeface="Courier New" panose="02070309020205020404" pitchFamily="49" charset="0"/>
                <a:cs typeface="Courier New" panose="02070309020205020404" pitchFamily="49" charset="0"/>
              </a:rPr>
              <a:t>u = sbp_detrend</a:t>
            </a:r>
            <a:r>
              <a:rPr lang="pt-BR" b="1" dirty="0">
                <a:latin typeface="Courier New" panose="02070309020205020404" pitchFamily="49" charset="0"/>
                <a:cs typeface="Courier New" panose="02070309020205020404" pitchFamily="49" charset="0"/>
              </a:rPr>
              <a:t>.*hanning(length(sbp_detrend</a:t>
            </a:r>
            <a:r>
              <a:rPr lang="pt-BR" b="1" dirty="0" smtClean="0">
                <a:latin typeface="Courier New" panose="02070309020205020404" pitchFamily="49" charset="0"/>
                <a:cs typeface="Courier New" panose="02070309020205020404" pitchFamily="49" charset="0"/>
              </a:rPr>
              <a:t>)); % esta será a entrada X(s)</a:t>
            </a:r>
            <a:endParaRPr lang="pt-BR" b="1" dirty="0">
              <a:latin typeface="Courier New" panose="02070309020205020404" pitchFamily="49" charset="0"/>
              <a:cs typeface="Courier New" panose="02070309020205020404" pitchFamily="49" charset="0"/>
            </a:endParaRPr>
          </a:p>
          <a:p>
            <a:pPr>
              <a:spcAft>
                <a:spcPts val="600"/>
              </a:spcAft>
            </a:pPr>
            <a:r>
              <a:rPr lang="pt-BR" b="1" dirty="0" smtClean="0">
                <a:latin typeface="Courier New" panose="02070309020205020404" pitchFamily="49" charset="0"/>
                <a:cs typeface="Courier New" panose="02070309020205020404" pitchFamily="49" charset="0"/>
              </a:rPr>
              <a:t>y </a:t>
            </a:r>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rri_detrend.*hanning(length(rri_detrend)); % esta será a saída Y(s)</a:t>
            </a:r>
            <a:endParaRPr lang="pt-BR" b="1" dirty="0">
              <a:latin typeface="Courier New" panose="02070309020205020404" pitchFamily="49" charset="0"/>
              <a:cs typeface="Courier New" panose="02070309020205020404" pitchFamily="49" charset="0"/>
            </a:endParaRPr>
          </a:p>
          <a:p>
            <a:pPr>
              <a:spcAft>
                <a:spcPts val="600"/>
              </a:spcAft>
            </a:pPr>
            <a:r>
              <a:rPr lang="pt-BR" b="1" dirty="0" smtClean="0">
                <a:latin typeface="Courier New" panose="02070309020205020404" pitchFamily="49" charset="0"/>
                <a:cs typeface="Courier New" panose="02070309020205020404" pitchFamily="49" charset="0"/>
              </a:rPr>
              <a:t>fs = 4 % em Hz; frequencia de reamostragem</a:t>
            </a:r>
          </a:p>
          <a:p>
            <a:pPr>
              <a:spcAft>
                <a:spcPts val="600"/>
              </a:spcAft>
            </a:pPr>
            <a:endParaRPr lang="pt-BR" b="1" dirty="0">
              <a:latin typeface="Courier New" panose="02070309020205020404" pitchFamily="49" charset="0"/>
              <a:cs typeface="Courier New" panose="02070309020205020404" pitchFamily="49" charset="0"/>
            </a:endParaRPr>
          </a:p>
          <a:p>
            <a:r>
              <a:rPr lang="pt-BR" b="1" dirty="0">
                <a:latin typeface="Courier New" panose="02070309020205020404" pitchFamily="49" charset="0"/>
                <a:cs typeface="Courier New" panose="02070309020205020404" pitchFamily="49" charset="0"/>
              </a:rPr>
              <a:t>T = </a:t>
            </a:r>
            <a:r>
              <a:rPr lang="pt-BR" b="1" dirty="0" smtClean="0">
                <a:latin typeface="Courier New" panose="02070309020205020404" pitchFamily="49" charset="0"/>
                <a:cs typeface="Courier New" panose="02070309020205020404" pitchFamily="49" charset="0"/>
              </a:rPr>
              <a:t>N/fs</a:t>
            </a:r>
            <a:r>
              <a:rPr lang="pt-BR" b="1" dirty="0">
                <a:latin typeface="Courier New" panose="02070309020205020404" pitchFamily="49" charset="0"/>
                <a:cs typeface="Courier New" panose="02070309020205020404" pitchFamily="49" charset="0"/>
              </a:rPr>
              <a:t>; % Tempo de observação, = N*dt, onde dt = 1/fs = 1/4 s</a:t>
            </a:r>
          </a:p>
          <a:p>
            <a:r>
              <a:rPr lang="en-US" b="1" dirty="0">
                <a:latin typeface="Courier New" panose="02070309020205020404" pitchFamily="49" charset="0"/>
                <a:cs typeface="Courier New" panose="02070309020205020404" pitchFamily="49" charset="0"/>
              </a:rPr>
              <a:t>U = </a:t>
            </a:r>
            <a:r>
              <a:rPr lang="en-US" b="1" dirty="0" err="1">
                <a:latin typeface="Courier New" panose="02070309020205020404" pitchFamily="49" charset="0"/>
                <a:cs typeface="Courier New" panose="02070309020205020404" pitchFamily="49" charset="0"/>
              </a:rPr>
              <a:t>fft</a:t>
            </a:r>
            <a:r>
              <a:rPr lang="en-US" b="1" dirty="0">
                <a:latin typeface="Courier New" panose="02070309020205020404" pitchFamily="49" charset="0"/>
                <a:cs typeface="Courier New" panose="02070309020205020404" pitchFamily="49" charset="0"/>
              </a:rPr>
              <a:t>(u);</a:t>
            </a:r>
          </a:p>
          <a:p>
            <a:r>
              <a:rPr lang="pt-BR" b="1" dirty="0">
                <a:latin typeface="Courier New" panose="02070309020205020404" pitchFamily="49" charset="0"/>
                <a:cs typeface="Courier New" panose="02070309020205020404" pitchFamily="49" charset="0"/>
              </a:rPr>
              <a:t>U = U(2:((N/2)+1));   % Usar apenas metade do vetor. U(1) representa o valor médio</a:t>
            </a:r>
          </a:p>
          <a:p>
            <a:r>
              <a:rPr lang="pt-BR" b="1" dirty="0">
                <a:latin typeface="Courier New" panose="02070309020205020404" pitchFamily="49" charset="0"/>
                <a:cs typeface="Courier New" panose="02070309020205020404" pitchFamily="49" charset="0"/>
              </a:rPr>
              <a:t>Suu = 1/N*real(conj(U).*U);   %PSD é real por definição(a parte imaginária deve ser muito pequena)</a:t>
            </a:r>
          </a:p>
          <a:p>
            <a:r>
              <a:rPr lang="en-US" b="1" dirty="0">
                <a:latin typeface="Courier New" panose="02070309020205020404" pitchFamily="49" charset="0"/>
                <a:cs typeface="Courier New" panose="02070309020205020404" pitchFamily="49" charset="0"/>
              </a:rPr>
              <a:t> </a:t>
            </a:r>
          </a:p>
          <a:p>
            <a:r>
              <a:rPr lang="fr-FR" b="1" dirty="0">
                <a:latin typeface="Courier New" panose="02070309020205020404" pitchFamily="49" charset="0"/>
                <a:cs typeface="Courier New" panose="02070309020205020404" pitchFamily="49" charset="0"/>
              </a:rPr>
              <a:t>Y = </a:t>
            </a:r>
            <a:r>
              <a:rPr lang="fr-FR" b="1" dirty="0" err="1">
                <a:latin typeface="Courier New" panose="02070309020205020404" pitchFamily="49" charset="0"/>
                <a:cs typeface="Courier New" panose="02070309020205020404" pitchFamily="49" charset="0"/>
              </a:rPr>
              <a:t>fft</a:t>
            </a:r>
            <a:r>
              <a:rPr lang="fr-FR" b="1" dirty="0">
                <a:latin typeface="Courier New" panose="02070309020205020404" pitchFamily="49" charset="0"/>
                <a:cs typeface="Courier New" panose="02070309020205020404" pitchFamily="49" charset="0"/>
              </a:rPr>
              <a:t>(y);  %FFT = </a:t>
            </a:r>
            <a:r>
              <a:rPr lang="fr-FR" b="1" dirty="0" err="1">
                <a:latin typeface="Courier New" panose="02070309020205020404" pitchFamily="49" charset="0"/>
                <a:cs typeface="Courier New" panose="02070309020205020404" pitchFamily="49" charset="0"/>
              </a:rPr>
              <a:t>Fast</a:t>
            </a:r>
            <a:r>
              <a:rPr lang="fr-FR" b="1" dirty="0">
                <a:latin typeface="Courier New" panose="02070309020205020404" pitchFamily="49" charset="0"/>
                <a:cs typeface="Courier New" panose="02070309020205020404" pitchFamily="49" charset="0"/>
              </a:rPr>
              <a:t> Fourier </a:t>
            </a:r>
            <a:r>
              <a:rPr lang="fr-FR" b="1" dirty="0" err="1">
                <a:latin typeface="Courier New" panose="02070309020205020404" pitchFamily="49" charset="0"/>
                <a:cs typeface="Courier New" panose="02070309020205020404" pitchFamily="49" charset="0"/>
              </a:rPr>
              <a:t>Transform</a:t>
            </a:r>
            <a:endParaRPr lang="fr-FR"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Y = Y(2:((N/2)+1</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07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5F91D16-D418-4BEE-8A13-53062696474B}"/>
              </a:ext>
            </a:extLst>
          </p:cNvPr>
          <p:cNvSpPr txBox="1"/>
          <p:nvPr/>
        </p:nvSpPr>
        <p:spPr>
          <a:xfrm>
            <a:off x="122824" y="262697"/>
            <a:ext cx="11927456" cy="5909310"/>
          </a:xfrm>
          <a:prstGeom prst="rect">
            <a:avLst/>
          </a:prstGeom>
          <a:noFill/>
        </p:spPr>
        <p:txBody>
          <a:bodyPr wrap="square" rtlCol="0">
            <a:spAutoFit/>
          </a:bodyPr>
          <a:lstStyle/>
          <a:p>
            <a:r>
              <a:rPr lang="es-ES" b="1" dirty="0" err="1" smtClean="0">
                <a:latin typeface="Courier New" panose="02070309020205020404" pitchFamily="49" charset="0"/>
                <a:cs typeface="Courier New" panose="02070309020205020404" pitchFamily="49" charset="0"/>
              </a:rPr>
              <a:t>Syy</a:t>
            </a:r>
            <a:r>
              <a:rPr lang="es-ES" b="1" dirty="0" smtClean="0">
                <a:latin typeface="Courier New" panose="02070309020205020404" pitchFamily="49" charset="0"/>
                <a:cs typeface="Courier New" panose="02070309020205020404" pitchFamily="49" charset="0"/>
              </a:rPr>
              <a:t>=1/N*real(</a:t>
            </a:r>
            <a:r>
              <a:rPr lang="es-ES" b="1" dirty="0" err="1" smtClean="0">
                <a:latin typeface="Courier New" panose="02070309020205020404" pitchFamily="49" charset="0"/>
                <a:cs typeface="Courier New" panose="02070309020205020404" pitchFamily="49" charset="0"/>
              </a:rPr>
              <a:t>conj</a:t>
            </a:r>
            <a:r>
              <a:rPr lang="es-ES" b="1" dirty="0" smtClean="0">
                <a:latin typeface="Courier New" panose="02070309020205020404" pitchFamily="49" charset="0"/>
                <a:cs typeface="Courier New" panose="02070309020205020404" pitchFamily="49" charset="0"/>
              </a:rPr>
              <a:t>(Y</a:t>
            </a:r>
            <a:r>
              <a:rPr lang="es-ES" b="1" dirty="0">
                <a:latin typeface="Courier New" panose="02070309020205020404" pitchFamily="49" charset="0"/>
                <a:cs typeface="Courier New" panose="02070309020205020404" pitchFamily="49" charset="0"/>
              </a:rPr>
              <a:t>).*Y); % </a:t>
            </a:r>
            <a:r>
              <a:rPr lang="es-ES" b="1" dirty="0" err="1">
                <a:latin typeface="Courier New" panose="02070309020205020404" pitchFamily="49" charset="0"/>
                <a:cs typeface="Courier New" panose="02070309020205020404" pitchFamily="49" charset="0"/>
              </a:rPr>
              <a:t>Densidade</a:t>
            </a:r>
            <a:r>
              <a:rPr lang="es-ES" b="1" dirty="0">
                <a:latin typeface="Courier New" panose="02070309020205020404" pitchFamily="49" charset="0"/>
                <a:cs typeface="Courier New" panose="02070309020205020404" pitchFamily="49" charset="0"/>
              </a:rPr>
              <a:t> espectral de potencia (PSD) de y </a:t>
            </a:r>
          </a:p>
          <a:p>
            <a:r>
              <a:rPr lang="en-US" b="1" dirty="0">
                <a:latin typeface="Courier New" panose="02070309020205020404" pitchFamily="49" charset="0"/>
                <a:cs typeface="Courier New" panose="02070309020205020404" pitchFamily="49" charset="0"/>
              </a:rPr>
              <a:t> </a:t>
            </a:r>
          </a:p>
          <a:p>
            <a:r>
              <a:rPr lang="es-ES" b="1" dirty="0" err="1">
                <a:latin typeface="Courier New" panose="02070309020205020404" pitchFamily="49" charset="0"/>
                <a:cs typeface="Courier New" panose="02070309020205020404" pitchFamily="49" charset="0"/>
              </a:rPr>
              <a:t>Suy</a:t>
            </a:r>
            <a:r>
              <a:rPr lang="es-ES" b="1" dirty="0">
                <a:latin typeface="Courier New" panose="02070309020205020404" pitchFamily="49" charset="0"/>
                <a:cs typeface="Courier New" panose="02070309020205020404" pitchFamily="49" charset="0"/>
              </a:rPr>
              <a:t>=1/N*</a:t>
            </a:r>
            <a:r>
              <a:rPr lang="es-ES" b="1" dirty="0" err="1">
                <a:latin typeface="Courier New" panose="02070309020205020404" pitchFamily="49" charset="0"/>
                <a:cs typeface="Courier New" panose="02070309020205020404" pitchFamily="49" charset="0"/>
              </a:rPr>
              <a:t>conj</a:t>
            </a:r>
            <a:r>
              <a:rPr lang="es-ES" b="1" dirty="0">
                <a:latin typeface="Courier New" panose="02070309020205020404" pitchFamily="49" charset="0"/>
                <a:cs typeface="Courier New" panose="02070309020205020404" pitchFamily="49" charset="0"/>
              </a:rPr>
              <a:t>(U).*Y; % </a:t>
            </a:r>
            <a:r>
              <a:rPr lang="es-ES" b="1" dirty="0" err="1">
                <a:latin typeface="Courier New" panose="02070309020205020404" pitchFamily="49" charset="0"/>
                <a:cs typeface="Courier New" panose="02070309020205020404" pitchFamily="49" charset="0"/>
              </a:rPr>
              <a:t>Densidade</a:t>
            </a:r>
            <a:r>
              <a:rPr lang="es-ES" b="1" dirty="0">
                <a:latin typeface="Courier New" panose="02070309020205020404" pitchFamily="49" charset="0"/>
                <a:cs typeface="Courier New" panose="02070309020205020404" pitchFamily="49" charset="0"/>
              </a:rPr>
              <a:t> espectral de </a:t>
            </a:r>
            <a:r>
              <a:rPr lang="es-ES" b="1" dirty="0" err="1">
                <a:latin typeface="Courier New" panose="02070309020205020404" pitchFamily="49" charset="0"/>
                <a:cs typeface="Courier New" panose="02070309020205020404" pitchFamily="49" charset="0"/>
              </a:rPr>
              <a:t>potência</a:t>
            </a:r>
            <a:r>
              <a:rPr lang="es-ES" b="1" dirty="0">
                <a:latin typeface="Courier New" panose="02070309020205020404" pitchFamily="49" charset="0"/>
                <a:cs typeface="Courier New" panose="02070309020205020404" pitchFamily="49" charset="0"/>
              </a:rPr>
              <a:t> cruzada (CPSD) de u e y</a:t>
            </a:r>
          </a:p>
          <a:p>
            <a:r>
              <a:rPr lang="pt-BR" b="1" dirty="0">
                <a:latin typeface="Courier New" panose="02070309020205020404" pitchFamily="49" charset="0"/>
                <a:cs typeface="Courier New" panose="02070309020205020404" pitchFamily="49" charset="0"/>
              </a:rPr>
              <a:t>f=(1:(N/2)).'/T;  % Vetor de frequências</a:t>
            </a:r>
          </a:p>
          <a:p>
            <a:r>
              <a:rPr lang="pt-BR" b="1" dirty="0">
                <a:latin typeface="Courier New" panose="02070309020205020404" pitchFamily="49" charset="0"/>
                <a:cs typeface="Courier New" panose="02070309020205020404" pitchFamily="49" charset="0"/>
              </a:rPr>
              <a:t>Hsbp=Suy./Suu;     % Estimativa para função de resposta em frequência (FRF)</a:t>
            </a:r>
          </a:p>
          <a:p>
            <a:r>
              <a:rPr lang="en-US" b="1" dirty="0" err="1">
                <a:latin typeface="Courier New" panose="02070309020205020404" pitchFamily="49" charset="0"/>
                <a:cs typeface="Courier New" panose="02070309020205020404" pitchFamily="49" charset="0"/>
              </a:rPr>
              <a:t>Csbp</a:t>
            </a:r>
            <a:r>
              <a:rPr lang="en-US" b="1" dirty="0">
                <a:latin typeface="Courier New" panose="02070309020205020404" pitchFamily="49" charset="0"/>
                <a:cs typeface="Courier New" panose="02070309020205020404" pitchFamily="49" charset="0"/>
              </a:rPr>
              <a:t>=abs(</a:t>
            </a:r>
            <a:r>
              <a:rPr lang="en-US" b="1" dirty="0" err="1">
                <a:latin typeface="Courier New" panose="02070309020205020404" pitchFamily="49" charset="0"/>
                <a:cs typeface="Courier New" panose="02070309020205020404" pitchFamily="49" charset="0"/>
              </a:rPr>
              <a:t>Suy</a:t>
            </a:r>
            <a:r>
              <a:rPr lang="en-US" b="1" dirty="0">
                <a:latin typeface="Courier New" panose="02070309020205020404" pitchFamily="49" charset="0"/>
                <a:cs typeface="Courier New" panose="02070309020205020404" pitchFamily="49" charset="0"/>
              </a:rPr>
              <a:t>).^2./(Suu.*</a:t>
            </a:r>
            <a:r>
              <a:rPr lang="en-US" b="1" dirty="0" err="1">
                <a:latin typeface="Courier New" panose="02070309020205020404" pitchFamily="49" charset="0"/>
                <a:cs typeface="Courier New" panose="02070309020205020404" pitchFamily="49" charset="0"/>
              </a:rPr>
              <a:t>Syy</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Estimativa</a:t>
            </a:r>
            <a:r>
              <a:rPr lang="en-US" b="1" dirty="0">
                <a:latin typeface="Courier New" panose="02070309020205020404" pitchFamily="49" charset="0"/>
                <a:cs typeface="Courier New" panose="02070309020205020404" pitchFamily="49" charset="0"/>
              </a:rPr>
              <a:t> para a </a:t>
            </a:r>
            <a:r>
              <a:rPr lang="en-US" b="1" dirty="0" err="1">
                <a:latin typeface="Courier New" panose="02070309020205020404" pitchFamily="49" charset="0"/>
                <a:cs typeface="Courier New" panose="02070309020205020404" pitchFamily="49" charset="0"/>
              </a:rPr>
              <a:t>coerência</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endParaRPr lang="pt-BR" b="1" dirty="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Plotando a função resposta em frequência (FRF) e a coerência </a:t>
            </a:r>
          </a:p>
          <a:p>
            <a:r>
              <a:rPr lang="pt-BR" b="1" dirty="0" smtClean="0">
                <a:latin typeface="Courier New" panose="02070309020205020404" pitchFamily="49" charset="0"/>
                <a:cs typeface="Courier New" panose="02070309020205020404" pitchFamily="49" charset="0"/>
              </a:rPr>
              <a:t>% (seguindo o modelo implementado em "Lec3_SmoothSuu.m":</a:t>
            </a:r>
          </a:p>
          <a:p>
            <a:endParaRPr lang="pt-BR"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figure(2)</a:t>
            </a:r>
          </a:p>
          <a:p>
            <a:r>
              <a:rPr lang="en-US" b="1" dirty="0" smtClean="0">
                <a:latin typeface="Courier New" panose="02070309020205020404" pitchFamily="49" charset="0"/>
                <a:cs typeface="Courier New" panose="02070309020205020404" pitchFamily="49" charset="0"/>
              </a:rPr>
              <a:t>subplot(311</a:t>
            </a:r>
            <a:r>
              <a:rPr lang="en-US" b="1" dirty="0">
                <a:latin typeface="Courier New" panose="02070309020205020404" pitchFamily="49" charset="0"/>
                <a:cs typeface="Courier New" panose="02070309020205020404" pitchFamily="49" charset="0"/>
              </a:rPr>
              <a:t>)</a:t>
            </a:r>
          </a:p>
          <a:p>
            <a:r>
              <a:rPr lang="en-US" b="1" dirty="0" err="1" smtClean="0">
                <a:latin typeface="Courier New" panose="02070309020205020404" pitchFamily="49" charset="0"/>
                <a:cs typeface="Courier New" panose="02070309020205020404" pitchFamily="49" charset="0"/>
              </a:rPr>
              <a:t>loglog</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f,abs</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Hsbp</a:t>
            </a:r>
            <a:r>
              <a:rPr lang="en-US" b="1" dirty="0" smtClean="0">
                <a:latin typeface="Courier New" panose="02070309020205020404" pitchFamily="49" charset="0"/>
                <a:cs typeface="Courier New" panose="02070309020205020404" pitchFamily="49" charset="0"/>
              </a:rPr>
              <a:t>)); grid;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subplot(312)</a:t>
            </a:r>
          </a:p>
          <a:p>
            <a:r>
              <a:rPr lang="en-US" b="1" dirty="0" err="1" smtClean="0">
                <a:latin typeface="Courier New" panose="02070309020205020404" pitchFamily="49" charset="0"/>
                <a:cs typeface="Courier New" panose="02070309020205020404" pitchFamily="49" charset="0"/>
              </a:rPr>
              <a:t>semilogx</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f,angle</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Hsbp</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180/pi</a:t>
            </a:r>
            <a:r>
              <a:rPr lang="en-US" b="1" dirty="0" smtClean="0">
                <a:latin typeface="Courier New" panose="02070309020205020404" pitchFamily="49" charset="0"/>
                <a:cs typeface="Courier New" panose="02070309020205020404" pitchFamily="49" charset="0"/>
              </a:rPr>
              <a:t>); grid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subplot(313)</a:t>
            </a:r>
          </a:p>
          <a:p>
            <a:r>
              <a:rPr lang="en-US" b="1" dirty="0" err="1" smtClean="0">
                <a:latin typeface="Courier New" panose="02070309020205020404" pitchFamily="49" charset="0"/>
                <a:cs typeface="Courier New" panose="02070309020205020404" pitchFamily="49" charset="0"/>
              </a:rPr>
              <a:t>semilogx</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f,Csbp</a:t>
            </a:r>
            <a:r>
              <a:rPr lang="en-US" b="1" dirty="0" smtClean="0">
                <a:latin typeface="Courier New" panose="02070309020205020404" pitchFamily="49" charset="0"/>
                <a:cs typeface="Courier New" panose="02070309020205020404" pitchFamily="49" charset="0"/>
              </a:rPr>
              <a:t>),grid; hold on</a:t>
            </a:r>
          </a:p>
          <a:p>
            <a:endParaRPr lang="pt-BR" b="1" dirty="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Veja que o fato da coerência dar sempre 1 é um “problema” da FFT sem média alguma. </a:t>
            </a:r>
          </a:p>
          <a:p>
            <a:r>
              <a:rPr lang="pt-BR" b="1" dirty="0" smtClean="0">
                <a:latin typeface="Courier New" panose="02070309020205020404" pitchFamily="49" charset="0"/>
                <a:cs typeface="Courier New" panose="02070309020205020404" pitchFamily="49" charset="0"/>
              </a:rPr>
              <a:t>% Fazendo pelo método de Welch:</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73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5F91D16-D418-4BEE-8A13-53062696474B}"/>
              </a:ext>
            </a:extLst>
          </p:cNvPr>
          <p:cNvSpPr txBox="1"/>
          <p:nvPr/>
        </p:nvSpPr>
        <p:spPr>
          <a:xfrm>
            <a:off x="122824" y="205549"/>
            <a:ext cx="11927456" cy="658641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MÉTODO DE WELCH *</a:t>
            </a:r>
          </a:p>
          <a:p>
            <a:r>
              <a:rPr lang="pt-BR" sz="1600" b="1" dirty="0">
                <a:latin typeface="Courier New" panose="02070309020205020404" pitchFamily="49" charset="0"/>
                <a:cs typeface="Courier New" panose="02070309020205020404" pitchFamily="49" charset="0"/>
              </a:rPr>
              <a:t>% Resumo: Divide o sinal em vários trechos. Esses trechos são organizados de forma a </a:t>
            </a:r>
            <a:endParaRPr lang="pt-BR" sz="1600" b="1" dirty="0" smtClean="0">
              <a:latin typeface="Courier New" panose="02070309020205020404" pitchFamily="49" charset="0"/>
              <a:cs typeface="Courier New" panose="02070309020205020404" pitchFamily="49" charset="0"/>
            </a:endParaRPr>
          </a:p>
          <a:p>
            <a:r>
              <a:rPr lang="pt-BR" sz="1600" b="1" dirty="0" smtClean="0">
                <a:latin typeface="Courier New" panose="02070309020205020404" pitchFamily="49" charset="0"/>
                <a:cs typeface="Courier New" panose="02070309020205020404" pitchFamily="49" charset="0"/>
              </a:rPr>
              <a:t>% ficarem com </a:t>
            </a:r>
            <a:r>
              <a:rPr lang="pt-BR" sz="1600" b="1" dirty="0">
                <a:latin typeface="Courier New" panose="02070309020205020404" pitchFamily="49" charset="0"/>
                <a:cs typeface="Courier New" panose="02070309020205020404" pitchFamily="49" charset="0"/>
              </a:rPr>
              <a:t>determinada percentagem de seu comprimento sobreposta ao trecho </a:t>
            </a:r>
            <a:endParaRPr lang="pt-BR" sz="1600" b="1" dirty="0" smtClean="0">
              <a:latin typeface="Courier New" panose="02070309020205020404" pitchFamily="49" charset="0"/>
              <a:cs typeface="Courier New" panose="02070309020205020404" pitchFamily="49" charset="0"/>
            </a:endParaRPr>
          </a:p>
          <a:p>
            <a:r>
              <a:rPr lang="pt-BR" sz="1600" b="1" dirty="0" smtClean="0">
                <a:latin typeface="Courier New" panose="02070309020205020404" pitchFamily="49" charset="0"/>
                <a:cs typeface="Courier New" panose="02070309020205020404" pitchFamily="49" charset="0"/>
              </a:rPr>
              <a:t>% anterior</a:t>
            </a:r>
            <a:r>
              <a:rPr lang="pt-BR" sz="1600" b="1" dirty="0">
                <a:latin typeface="Courier New" panose="02070309020205020404" pitchFamily="49" charset="0"/>
                <a:cs typeface="Courier New" panose="02070309020205020404" pitchFamily="49" charset="0"/>
              </a:rPr>
              <a:t>. Assim, o </a:t>
            </a:r>
            <a:r>
              <a:rPr lang="pt-BR" sz="1600" b="1" dirty="0" smtClean="0">
                <a:latin typeface="Courier New" panose="02070309020205020404" pitchFamily="49" charset="0"/>
                <a:cs typeface="Courier New" panose="02070309020205020404" pitchFamily="49" charset="0"/>
              </a:rPr>
              <a:t>método </a:t>
            </a:r>
            <a:r>
              <a:rPr lang="pt-BR" sz="1600" b="1" dirty="0">
                <a:latin typeface="Courier New" panose="02070309020205020404" pitchFamily="49" charset="0"/>
                <a:cs typeface="Courier New" panose="02070309020205020404" pitchFamily="49" charset="0"/>
              </a:rPr>
              <a:t>calcula o espectro aplicando a transformada de Fourier </a:t>
            </a:r>
            <a:endParaRPr lang="pt-BR" sz="1600" b="1" dirty="0" smtClean="0">
              <a:latin typeface="Courier New" panose="02070309020205020404" pitchFamily="49" charset="0"/>
              <a:cs typeface="Courier New" panose="02070309020205020404" pitchFamily="49" charset="0"/>
            </a:endParaRPr>
          </a:p>
          <a:p>
            <a:r>
              <a:rPr lang="pt-BR" sz="1600" b="1" dirty="0" smtClean="0">
                <a:latin typeface="Courier New" panose="02070309020205020404" pitchFamily="49" charset="0"/>
                <a:cs typeface="Courier New" panose="02070309020205020404" pitchFamily="49" charset="0"/>
              </a:rPr>
              <a:t>% nesses </a:t>
            </a:r>
            <a:r>
              <a:rPr lang="pt-BR" sz="1600" b="1" dirty="0">
                <a:latin typeface="Courier New" panose="02070309020205020404" pitchFamily="49" charset="0"/>
                <a:cs typeface="Courier New" panose="02070309020205020404" pitchFamily="49" charset="0"/>
              </a:rPr>
              <a:t>trechos menores do sinal. </a:t>
            </a:r>
          </a:p>
          <a:p>
            <a:r>
              <a:rPr lang="pt-BR" sz="1600" b="1" dirty="0">
                <a:latin typeface="Courier New" panose="02070309020205020404" pitchFamily="49" charset="0"/>
                <a:cs typeface="Courier New" panose="02070309020205020404" pitchFamily="49" charset="0"/>
              </a:rPr>
              <a:t>% Aqui, utiliza-se 50% de sobreposição e 8 trechos do sinal.</a:t>
            </a:r>
            <a:endParaRPr lang="pt-BR"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[SuuW,fw1] = </a:t>
            </a:r>
            <a:r>
              <a:rPr lang="en-US" b="1" dirty="0" err="1">
                <a:latin typeface="Courier New" panose="02070309020205020404" pitchFamily="49" charset="0"/>
                <a:cs typeface="Courier New" panose="02070309020205020404" pitchFamily="49" charset="0"/>
              </a:rPr>
              <a:t>cpsd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u,u</a:t>
            </a:r>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[SyyW,fw2] = </a:t>
            </a:r>
            <a:r>
              <a:rPr lang="en-US" b="1" dirty="0" err="1">
                <a:latin typeface="Courier New" panose="02070309020205020404" pitchFamily="49" charset="0"/>
                <a:cs typeface="Courier New" panose="02070309020205020404" pitchFamily="49" charset="0"/>
              </a:rPr>
              <a:t>cpsd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y,y</a:t>
            </a:r>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[SuyW,fw3] = </a:t>
            </a:r>
            <a:r>
              <a:rPr lang="en-US" b="1" dirty="0" err="1">
                <a:latin typeface="Courier New" panose="02070309020205020404" pitchFamily="49" charset="0"/>
                <a:cs typeface="Courier New" panose="02070309020205020404" pitchFamily="49" charset="0"/>
              </a:rPr>
              <a:t>cpsd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u,y</a:t>
            </a:r>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Função</a:t>
            </a:r>
            <a:r>
              <a:rPr lang="en-US" b="1" dirty="0">
                <a:latin typeface="Courier New" panose="02070309020205020404" pitchFamily="49" charset="0"/>
                <a:cs typeface="Courier New" panose="02070309020205020404" pitchFamily="49" charset="0"/>
              </a:rPr>
              <a:t> de </a:t>
            </a:r>
            <a:r>
              <a:rPr lang="en-US" b="1" dirty="0" err="1">
                <a:latin typeface="Courier New" panose="02070309020205020404" pitchFamily="49" charset="0"/>
                <a:cs typeface="Courier New" panose="02070309020205020404" pitchFamily="49" charset="0"/>
              </a:rPr>
              <a:t>transferência</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HWsbp</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SuyW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SuuW</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CWsbp</a:t>
            </a:r>
            <a:r>
              <a:rPr lang="en-US" b="1" dirty="0">
                <a:latin typeface="Courier New" panose="02070309020205020404" pitchFamily="49" charset="0"/>
                <a:cs typeface="Courier New" panose="02070309020205020404" pitchFamily="49" charset="0"/>
              </a:rPr>
              <a:t>=abs(</a:t>
            </a:r>
            <a:r>
              <a:rPr lang="en-US" b="1" dirty="0" err="1">
                <a:latin typeface="Courier New" panose="02070309020205020404" pitchFamily="49" charset="0"/>
                <a:cs typeface="Courier New" panose="02070309020205020404" pitchFamily="49" charset="0"/>
              </a:rPr>
              <a:t>SuyW</a:t>
            </a:r>
            <a:r>
              <a:rPr lang="en-US" b="1" dirty="0">
                <a:latin typeface="Courier New" panose="02070309020205020404" pitchFamily="49" charset="0"/>
                <a:cs typeface="Courier New" panose="02070309020205020404" pitchFamily="49" charset="0"/>
              </a:rPr>
              <a:t>).^2./(</a:t>
            </a:r>
            <a:r>
              <a:rPr lang="en-US" b="1" dirty="0" err="1">
                <a:latin typeface="Courier New" panose="02070309020205020404" pitchFamily="49" charset="0"/>
                <a:cs typeface="Courier New" panose="02070309020205020404" pitchFamily="49" charset="0"/>
              </a:rPr>
              <a:t>SuuW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SyyW</a:t>
            </a:r>
            <a:r>
              <a:rPr lang="en-US" b="1" dirty="0" smtClean="0">
                <a:latin typeface="Courier New" panose="02070309020205020404" pitchFamily="49" charset="0"/>
                <a:cs typeface="Courier New" panose="02070309020205020404" pitchFamily="49" charset="0"/>
              </a:rPr>
              <a:t>);</a:t>
            </a:r>
          </a:p>
          <a:p>
            <a:endParaRPr lang="pt-BR" b="1" dirty="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Plotando o resultado (como em "Lec3_SmoothSuu.m"):</a:t>
            </a:r>
          </a:p>
          <a:p>
            <a:r>
              <a:rPr lang="en-US" b="1" dirty="0" smtClean="0">
                <a:latin typeface="Courier New" panose="02070309020205020404" pitchFamily="49" charset="0"/>
                <a:cs typeface="Courier New" panose="02070309020205020404" pitchFamily="49" charset="0"/>
              </a:rPr>
              <a:t>figure(3)</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subplot(311)</a:t>
            </a:r>
          </a:p>
          <a:p>
            <a:r>
              <a:rPr lang="en-US" b="1" dirty="0" err="1" smtClean="0">
                <a:latin typeface="Courier New" panose="02070309020205020404" pitchFamily="49" charset="0"/>
                <a:cs typeface="Courier New" panose="02070309020205020404" pitchFamily="49" charset="0"/>
              </a:rPr>
              <a:t>loglog</a:t>
            </a:r>
            <a:r>
              <a:rPr lang="en-US" b="1" dirty="0" smtClean="0">
                <a:latin typeface="Courier New" panose="02070309020205020404" pitchFamily="49" charset="0"/>
                <a:cs typeface="Courier New" panose="02070309020205020404" pitchFamily="49" charset="0"/>
              </a:rPr>
              <a:t>(fw1,abs(</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'r</a:t>
            </a:r>
            <a:r>
              <a:rPr lang="en-US" b="1" dirty="0" smtClean="0">
                <a:latin typeface="Courier New" panose="02070309020205020404" pitchFamily="49" charset="0"/>
                <a:cs typeface="Courier New" panose="02070309020205020404" pitchFamily="49" charset="0"/>
              </a:rPr>
              <a:t>');grid;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subplot(312)</a:t>
            </a:r>
          </a:p>
          <a:p>
            <a:r>
              <a:rPr lang="en-US" b="1" dirty="0" err="1" smtClean="0">
                <a:latin typeface="Courier New" panose="02070309020205020404" pitchFamily="49" charset="0"/>
                <a:cs typeface="Courier New" panose="02070309020205020404" pitchFamily="49" charset="0"/>
              </a:rPr>
              <a:t>semilogx</a:t>
            </a:r>
            <a:r>
              <a:rPr lang="en-US" b="1" dirty="0" smtClean="0">
                <a:latin typeface="Courier New" panose="02070309020205020404" pitchFamily="49" charset="0"/>
                <a:cs typeface="Courier New" panose="02070309020205020404" pitchFamily="49" charset="0"/>
              </a:rPr>
              <a:t>(fw1,angle(</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180/</a:t>
            </a:r>
            <a:r>
              <a:rPr lang="en-US" b="1" dirty="0" err="1">
                <a:latin typeface="Courier New" panose="02070309020205020404" pitchFamily="49" charset="0"/>
                <a:cs typeface="Courier New" panose="02070309020205020404" pitchFamily="49" charset="0"/>
              </a:rPr>
              <a:t>pi,'r</a:t>
            </a:r>
            <a:r>
              <a:rPr lang="en-US" b="1" dirty="0" smtClean="0">
                <a:latin typeface="Courier New" panose="02070309020205020404" pitchFamily="49" charset="0"/>
                <a:cs typeface="Courier New" panose="02070309020205020404" pitchFamily="49" charset="0"/>
              </a:rPr>
              <a:t>'); grid;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subplot(313)</a:t>
            </a:r>
          </a:p>
          <a:p>
            <a:r>
              <a:rPr lang="en-US" b="1" dirty="0" err="1" smtClean="0">
                <a:latin typeface="Courier New" panose="02070309020205020404" pitchFamily="49" charset="0"/>
                <a:cs typeface="Courier New" panose="02070309020205020404" pitchFamily="49" charset="0"/>
              </a:rPr>
              <a:t>semilogx</a:t>
            </a:r>
            <a:r>
              <a:rPr lang="en-US" b="1" dirty="0" smtClean="0">
                <a:latin typeface="Courier New" panose="02070309020205020404" pitchFamily="49" charset="0"/>
                <a:cs typeface="Courier New" panose="02070309020205020404" pitchFamily="49" charset="0"/>
              </a:rPr>
              <a:t>(fw1,CWsbp,</a:t>
            </a:r>
            <a:r>
              <a:rPr lang="en-US" b="1" dirty="0">
                <a:latin typeface="Courier New" panose="02070309020205020404" pitchFamily="49" charset="0"/>
                <a:cs typeface="Courier New" panose="02070309020205020404" pitchFamily="49" charset="0"/>
              </a:rPr>
              <a:t>'r</a:t>
            </a:r>
            <a:r>
              <a:rPr lang="en-US" b="1" dirty="0" smtClean="0">
                <a:latin typeface="Courier New" panose="02070309020205020404" pitchFamily="49" charset="0"/>
                <a:cs typeface="Courier New" panose="02070309020205020404" pitchFamily="49" charset="0"/>
              </a:rPr>
              <a:t>'); grid </a:t>
            </a:r>
            <a:r>
              <a:rPr lang="en-US" b="1" u="sng" dirty="0" smtClean="0">
                <a:solidFill>
                  <a:srgbClr val="FF0000"/>
                </a:solidFill>
                <a:latin typeface="Courier New" panose="02070309020205020404" pitchFamily="49" charset="0"/>
                <a:cs typeface="Courier New" panose="02070309020205020404" pitchFamily="49" charset="0"/>
              </a:rPr>
              <a:t>% COMPARE COM AS FIGURAS DO FFT</a:t>
            </a:r>
            <a:endParaRPr lang="en-US" b="1" u="sng"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059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5F91D16-D418-4BEE-8A13-53062696474B}"/>
              </a:ext>
            </a:extLst>
          </p:cNvPr>
          <p:cNvSpPr txBox="1"/>
          <p:nvPr/>
        </p:nvSpPr>
        <p:spPr>
          <a:xfrm>
            <a:off x="122824" y="58597"/>
            <a:ext cx="11927456" cy="64325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Cálculo</a:t>
            </a:r>
            <a:r>
              <a:rPr lang="en-US" b="1" dirty="0" smtClean="0">
                <a:latin typeface="Courier New" panose="02070309020205020404" pitchFamily="49" charset="0"/>
                <a:cs typeface="Courier New" panose="02070309020205020404" pitchFamily="49" charset="0"/>
              </a:rPr>
              <a:t> das </a:t>
            </a:r>
            <a:r>
              <a:rPr lang="en-US" b="1" dirty="0" err="1" smtClean="0">
                <a:latin typeface="Courier New" panose="02070309020205020404" pitchFamily="49" charset="0"/>
                <a:cs typeface="Courier New" panose="02070309020205020404" pitchFamily="49" charset="0"/>
              </a:rPr>
              <a:t>áreas</a:t>
            </a:r>
            <a:r>
              <a:rPr lang="en-US" b="1" dirty="0" smtClean="0">
                <a:latin typeface="Courier New" panose="02070309020205020404" pitchFamily="49" charset="0"/>
                <a:cs typeface="Courier New" panose="02070309020205020404" pitchFamily="49" charset="0"/>
              </a:rPr>
              <a:t> de BF (</a:t>
            </a:r>
            <a:r>
              <a:rPr lang="en-US" b="1" dirty="0" err="1" smtClean="0">
                <a:latin typeface="Courier New" panose="02070309020205020404" pitchFamily="49" charset="0"/>
                <a:cs typeface="Courier New" panose="02070309020205020404" pitchFamily="49" charset="0"/>
              </a:rPr>
              <a:t>baixa</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frequencia</a:t>
            </a:r>
            <a:r>
              <a:rPr lang="en-US" b="1" dirty="0" smtClean="0">
                <a:latin typeface="Courier New" panose="02070309020205020404" pitchFamily="49" charset="0"/>
                <a:cs typeface="Courier New" panose="02070309020205020404" pitchFamily="49" charset="0"/>
              </a:rPr>
              <a:t>) e AF (</a:t>
            </a:r>
            <a:r>
              <a:rPr lang="en-US" b="1" dirty="0" err="1" smtClean="0">
                <a:latin typeface="Courier New" panose="02070309020205020404" pitchFamily="49" charset="0"/>
                <a:cs typeface="Courier New" panose="02070309020205020404" pitchFamily="49" charset="0"/>
              </a:rPr>
              <a:t>alta</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frequencia</a:t>
            </a:r>
            <a:r>
              <a:rPr lang="en-US" b="1" dirty="0" smtClean="0">
                <a:latin typeface="Courier New" panose="02070309020205020404" pitchFamily="49" charset="0"/>
                <a:cs typeface="Courier New" panose="02070309020205020404" pitchFamily="49" charset="0"/>
              </a:rPr>
              <a:t>) da FT:</a:t>
            </a:r>
            <a:endParaRPr lang="en-US"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pt-BR" sz="1600" b="1" dirty="0" smtClean="0">
                <a:latin typeface="Courier New" panose="02070309020205020404" pitchFamily="49" charset="0"/>
                <a:cs typeface="Courier New" panose="02070309020205020404" pitchFamily="49" charset="0"/>
              </a:rPr>
              <a:t>(continuação)</a:t>
            </a:r>
            <a:endParaRPr lang="en-US" sz="1600"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close </a:t>
            </a:r>
            <a:r>
              <a:rPr lang="en-US" b="1" dirty="0">
                <a:latin typeface="Courier New" panose="02070309020205020404" pitchFamily="49" charset="0"/>
                <a:cs typeface="Courier New" panose="02070309020205020404" pitchFamily="49" charset="0"/>
              </a:rPr>
              <a:t>all; clear all; </a:t>
            </a:r>
            <a:r>
              <a:rPr lang="en-US" b="1" dirty="0" err="1">
                <a:latin typeface="Courier New" panose="02070309020205020404" pitchFamily="49" charset="0"/>
                <a:cs typeface="Courier New" panose="02070309020205020404" pitchFamily="49" charset="0"/>
              </a:rPr>
              <a:t>clc</a:t>
            </a:r>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HWsbp_lf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zeros(size(</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HWsbp_hf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zeros(size(</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1:length(</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)&gt;= 0.04) &amp;&amp;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0.15</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HWsbp_lf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abs(</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else</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HWsbp_lf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p>
          <a:p>
            <a:r>
              <a:rPr lang="en-US" b="1" dirty="0" smtClean="0">
                <a:latin typeface="Courier New" panose="02070309020205020404" pitchFamily="49" charset="0"/>
                <a:cs typeface="Courier New" panose="02070309020205020404" pitchFamily="49" charset="0"/>
              </a:rPr>
              <a:t>    end</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)&gt; 0.15) &amp;&amp;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0.4</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HWsbp_hf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 abs(</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HWsbp_hf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p>
          <a:p>
            <a:r>
              <a:rPr lang="en-US" b="1" dirty="0" smtClean="0">
                <a:latin typeface="Courier New" panose="02070309020205020404" pitchFamily="49" charset="0"/>
                <a:cs typeface="Courier New" panose="02070309020205020404" pitchFamily="49" charset="0"/>
              </a:rPr>
              <a:t>    end</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end</a:t>
            </a:r>
          </a:p>
          <a:p>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area_H_LF = trapz(HWsbp_lf);</a:t>
            </a:r>
          </a:p>
          <a:p>
            <a:r>
              <a:rPr lang="pt-BR" b="1" dirty="0" smtClean="0">
                <a:latin typeface="Courier New" panose="02070309020205020404" pitchFamily="49" charset="0"/>
                <a:cs typeface="Courier New" panose="02070309020205020404" pitchFamily="49" charset="0"/>
              </a:rPr>
              <a:t>area_H_HF </a:t>
            </a:r>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trapz(HWsbp_hf);</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1288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5F91D16-D418-4BEE-8A13-53062696474B}"/>
              </a:ext>
            </a:extLst>
          </p:cNvPr>
          <p:cNvSpPr txBox="1"/>
          <p:nvPr/>
        </p:nvSpPr>
        <p:spPr>
          <a:xfrm>
            <a:off x="122824" y="58597"/>
            <a:ext cx="11927456" cy="664797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Cálculo</a:t>
            </a:r>
            <a:r>
              <a:rPr lang="en-US" b="1" dirty="0" smtClean="0">
                <a:latin typeface="Courier New" panose="02070309020205020404" pitchFamily="49" charset="0"/>
                <a:cs typeface="Courier New" panose="02070309020205020404" pitchFamily="49" charset="0"/>
              </a:rPr>
              <a:t> das </a:t>
            </a:r>
            <a:r>
              <a:rPr lang="en-US" b="1" dirty="0" err="1" smtClean="0">
                <a:latin typeface="Courier New" panose="02070309020205020404" pitchFamily="49" charset="0"/>
                <a:cs typeface="Courier New" panose="02070309020205020404" pitchFamily="49" charset="0"/>
              </a:rPr>
              <a:t>áreas</a:t>
            </a:r>
            <a:r>
              <a:rPr lang="en-US" b="1" dirty="0" smtClean="0">
                <a:latin typeface="Courier New" panose="02070309020205020404" pitchFamily="49" charset="0"/>
                <a:cs typeface="Courier New" panose="02070309020205020404" pitchFamily="49" charset="0"/>
              </a:rPr>
              <a:t> de BF (</a:t>
            </a:r>
            <a:r>
              <a:rPr lang="en-US" b="1" dirty="0" err="1" smtClean="0">
                <a:latin typeface="Courier New" panose="02070309020205020404" pitchFamily="49" charset="0"/>
                <a:cs typeface="Courier New" panose="02070309020205020404" pitchFamily="49" charset="0"/>
              </a:rPr>
              <a:t>baixa</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frequencia</a:t>
            </a:r>
            <a:r>
              <a:rPr lang="en-US" b="1" dirty="0" smtClean="0">
                <a:latin typeface="Courier New" panose="02070309020205020404" pitchFamily="49" charset="0"/>
                <a:cs typeface="Courier New" panose="02070309020205020404" pitchFamily="49" charset="0"/>
              </a:rPr>
              <a:t>) e AF (</a:t>
            </a:r>
            <a:r>
              <a:rPr lang="en-US" b="1" dirty="0" err="1" smtClean="0">
                <a:latin typeface="Courier New" panose="02070309020205020404" pitchFamily="49" charset="0"/>
                <a:cs typeface="Courier New" panose="02070309020205020404" pitchFamily="49" charset="0"/>
              </a:rPr>
              <a:t>alta</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frequencia</a:t>
            </a:r>
            <a:r>
              <a:rPr lang="en-US" b="1" dirty="0" smtClean="0">
                <a:latin typeface="Courier New" panose="02070309020205020404" pitchFamily="49" charset="0"/>
                <a:cs typeface="Courier New" panose="02070309020205020404" pitchFamily="49" charset="0"/>
              </a:rPr>
              <a:t>) da FT:</a:t>
            </a:r>
            <a:endParaRPr lang="en-US"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pt-BR" sz="1600" b="1" dirty="0" smtClean="0">
                <a:latin typeface="Courier New" panose="02070309020205020404" pitchFamily="49" charset="0"/>
                <a:cs typeface="Courier New" panose="02070309020205020404" pitchFamily="49" charset="0"/>
              </a:rPr>
              <a:t>(continuação)</a:t>
            </a:r>
          </a:p>
          <a:p>
            <a:r>
              <a:rPr lang="pt-BR" sz="1600" b="1" dirty="0" smtClean="0">
                <a:latin typeface="Courier New" panose="02070309020205020404" pitchFamily="49" charset="0"/>
                <a:cs typeface="Courier New" panose="02070309020205020404" pitchFamily="49" charset="0"/>
              </a:rPr>
              <a:t>% Considerando apenas os pontos com coerência acima de 0,5:</a:t>
            </a:r>
          </a:p>
          <a:p>
            <a:r>
              <a:rPr lang="pt-BR"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HWsbp_lf_c</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zeros(size(</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HWsbp_hf_c</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zeros(size(</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1:length(</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)&gt;= 0.04) &amp;&amp;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0.15) </a:t>
            </a:r>
            <a:r>
              <a:rPr lang="en-US" b="1" dirty="0" smtClean="0">
                <a:latin typeface="Courier New" panose="02070309020205020404" pitchFamily="49" charset="0"/>
                <a:cs typeface="Courier New" panose="02070309020205020404" pitchFamily="49" charset="0"/>
              </a:rPr>
              <a:t>&amp;&amp;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CWsbp</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&gt; 0.5)</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HWsbp_lf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abs(</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else</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HWsbp_lf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p>
          <a:p>
            <a:r>
              <a:rPr lang="en-US" b="1" dirty="0" smtClean="0">
                <a:latin typeface="Courier New" panose="02070309020205020404" pitchFamily="49" charset="0"/>
                <a:cs typeface="Courier New" panose="02070309020205020404" pitchFamily="49" charset="0"/>
              </a:rPr>
              <a:t>    end</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)&gt; 0.15) &amp;&amp; (fw1(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0.4) </a:t>
            </a:r>
            <a:r>
              <a:rPr lang="en-US" b="1" dirty="0" smtClean="0">
                <a:latin typeface="Courier New" panose="02070309020205020404" pitchFamily="49" charset="0"/>
                <a:cs typeface="Courier New" panose="02070309020205020404" pitchFamily="49" charset="0"/>
              </a:rPr>
              <a:t>&amp;&amp;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CWsbp</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&gt; 0.5)</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HWsbp_hf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abs(</a:t>
            </a:r>
            <a:r>
              <a:rPr lang="en-US" b="1" dirty="0" err="1" smtClean="0">
                <a:latin typeface="Courier New" panose="02070309020205020404" pitchFamily="49" charset="0"/>
                <a:cs typeface="Courier New" panose="02070309020205020404" pitchFamily="49" charset="0"/>
              </a:rPr>
              <a:t>HWsbp</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HWsbp_hf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p>
          <a:p>
            <a:r>
              <a:rPr lang="en-US" b="1" dirty="0" smtClean="0">
                <a:latin typeface="Courier New" panose="02070309020205020404" pitchFamily="49" charset="0"/>
                <a:cs typeface="Courier New" panose="02070309020205020404" pitchFamily="49" charset="0"/>
              </a:rPr>
              <a:t>    end</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end</a:t>
            </a:r>
          </a:p>
          <a:p>
            <a:r>
              <a:rPr lang="pt-BR" b="1" dirty="0" smtClean="0">
                <a:latin typeface="Courier New" panose="02070309020205020404" pitchFamily="49" charset="0"/>
                <a:cs typeface="Courier New" panose="02070309020205020404" pitchFamily="49" charset="0"/>
              </a:rPr>
              <a:t>area_H_LF_c = trapz(HWsbp_lf);</a:t>
            </a:r>
          </a:p>
          <a:p>
            <a:r>
              <a:rPr lang="pt-BR" b="1" dirty="0" smtClean="0">
                <a:latin typeface="Courier New" panose="02070309020205020404" pitchFamily="49" charset="0"/>
                <a:cs typeface="Courier New" panose="02070309020205020404" pitchFamily="49" charset="0"/>
              </a:rPr>
              <a:t>area_H_HF_c </a:t>
            </a:r>
            <a:r>
              <a:rPr lang="pt-BR" b="1" dirty="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trapz(HWsbp_hf); </a:t>
            </a:r>
          </a:p>
          <a:p>
            <a:endParaRPr lang="pt-BR" b="1" dirty="0" smtClean="0">
              <a:latin typeface="Courier New" panose="02070309020205020404" pitchFamily="49" charset="0"/>
              <a:cs typeface="Courier New" panose="02070309020205020404" pitchFamily="49" charset="0"/>
            </a:endParaRPr>
          </a:p>
          <a:p>
            <a:r>
              <a:rPr lang="pt-BR" b="1" dirty="0" smtClean="0">
                <a:latin typeface="Courier New" panose="02070309020205020404" pitchFamily="49" charset="0"/>
                <a:cs typeface="Courier New" panose="02070309020205020404" pitchFamily="49" charset="0"/>
              </a:rPr>
              <a:t>% Observe que, </a:t>
            </a:r>
            <a:r>
              <a:rPr lang="pt-BR" b="1" smtClean="0">
                <a:latin typeface="Courier New" panose="02070309020205020404" pitchFamily="49" charset="0"/>
                <a:cs typeface="Courier New" panose="02070309020205020404" pitchFamily="49" charset="0"/>
              </a:rPr>
              <a:t>para o paciente utilizado como exemplo, </a:t>
            </a:r>
            <a:r>
              <a:rPr lang="pt-BR" b="1" dirty="0" smtClean="0">
                <a:latin typeface="Courier New" panose="02070309020205020404" pitchFamily="49" charset="0"/>
                <a:cs typeface="Courier New" panose="02070309020205020404" pitchFamily="49" charset="0"/>
              </a:rPr>
              <a:t>não houve nenhum valor de coerência &gt; 0,5 </a:t>
            </a:r>
            <a:r>
              <a:rPr lang="pt-BR" b="1" smtClean="0">
                <a:latin typeface="Courier New" panose="02070309020205020404" pitchFamily="49" charset="0"/>
                <a:cs typeface="Courier New" panose="02070309020205020404" pitchFamily="49" charset="0"/>
              </a:rPr>
              <a:t>no intervalo </a:t>
            </a:r>
            <a:r>
              <a:rPr lang="pt-BR" b="1" dirty="0" smtClean="0">
                <a:latin typeface="Courier New" panose="02070309020205020404" pitchFamily="49" charset="0"/>
                <a:cs typeface="Courier New" panose="02070309020205020404" pitchFamily="49" charset="0"/>
              </a:rPr>
              <a:t>de BF.</a:t>
            </a:r>
            <a:endParaRPr lang="en-US"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800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2ED8A-09BA-4310-92C9-71C6D85DCD64}"/>
              </a:ext>
            </a:extLst>
          </p:cNvPr>
          <p:cNvSpPr>
            <a:spLocks noGrp="1"/>
          </p:cNvSpPr>
          <p:nvPr>
            <p:ph type="title"/>
          </p:nvPr>
        </p:nvSpPr>
        <p:spPr>
          <a:xfrm>
            <a:off x="161026" y="-39309"/>
            <a:ext cx="11869947" cy="917335"/>
          </a:xfrm>
        </p:spPr>
        <p:txBody>
          <a:bodyPr/>
          <a:lstStyle/>
          <a:p>
            <a:r>
              <a:rPr lang="en-US" dirty="0" err="1"/>
              <a:t>CRSIDLab</a:t>
            </a:r>
            <a:r>
              <a:rPr lang="en-US" dirty="0"/>
              <a:t> – </a:t>
            </a:r>
            <a:r>
              <a:rPr lang="en-US" dirty="0" err="1"/>
              <a:t>Exemplo</a:t>
            </a:r>
            <a:r>
              <a:rPr lang="en-US" dirty="0"/>
              <a:t> de </a:t>
            </a:r>
            <a:r>
              <a:rPr lang="en-US" dirty="0" err="1"/>
              <a:t>uso</a:t>
            </a:r>
            <a:r>
              <a:rPr lang="en-US" dirty="0"/>
              <a:t> (cont.)</a:t>
            </a:r>
          </a:p>
        </p:txBody>
      </p:sp>
      <p:sp>
        <p:nvSpPr>
          <p:cNvPr id="3" name="TextBox 2">
            <a:extLst>
              <a:ext uri="{FF2B5EF4-FFF2-40B4-BE49-F238E27FC236}">
                <a16:creationId xmlns:a16="http://schemas.microsoft.com/office/drawing/2014/main" xmlns="" id="{75F91D16-D418-4BEE-8A13-53062696474B}"/>
              </a:ext>
            </a:extLst>
          </p:cNvPr>
          <p:cNvSpPr txBox="1"/>
          <p:nvPr/>
        </p:nvSpPr>
        <p:spPr>
          <a:xfrm>
            <a:off x="161026" y="772114"/>
            <a:ext cx="11927456" cy="6147837"/>
          </a:xfrm>
          <a:prstGeom prst="rect">
            <a:avLst/>
          </a:prstGeom>
          <a:noFill/>
        </p:spPr>
        <p:txBody>
          <a:bodyPr wrap="square" rtlCol="0">
            <a:spAutoFit/>
          </a:bodyPr>
          <a:lstStyle/>
          <a:p>
            <a:pPr>
              <a:spcBef>
                <a:spcPts val="300"/>
              </a:spcBef>
              <a:spcAft>
                <a:spcPts val="1200"/>
              </a:spcAft>
            </a:pPr>
            <a:r>
              <a:rPr lang="en-US" sz="2400" dirty="0"/>
              <a:t>1.1. (cont.) </a:t>
            </a:r>
            <a:r>
              <a:rPr lang="en-US" sz="2400" dirty="0" err="1"/>
              <a:t>Lendo</a:t>
            </a:r>
            <a:r>
              <a:rPr lang="en-US" sz="2400" dirty="0"/>
              <a:t> o </a:t>
            </a:r>
            <a:r>
              <a:rPr lang="en-US" sz="2400" dirty="0" err="1"/>
              <a:t>arquivo</a:t>
            </a:r>
            <a:r>
              <a:rPr lang="en-US" sz="2400" dirty="0"/>
              <a:t> </a:t>
            </a:r>
            <a:r>
              <a:rPr lang="en-US" sz="2400" b="1" dirty="0"/>
              <a:t>f2y10m.info</a:t>
            </a:r>
            <a:r>
              <a:rPr lang="en-US" sz="2400" dirty="0"/>
              <a:t>, </a:t>
            </a:r>
            <a:r>
              <a:rPr lang="en-US" sz="2400" dirty="0" err="1"/>
              <a:t>obtemos</a:t>
            </a:r>
            <a:r>
              <a:rPr lang="en-US" sz="2400" dirty="0"/>
              <a:t> as </a:t>
            </a:r>
            <a:r>
              <a:rPr lang="en-US" sz="2400" dirty="0" err="1"/>
              <a:t>seguintes</a:t>
            </a:r>
            <a:r>
              <a:rPr lang="en-US" sz="2400" dirty="0"/>
              <a:t> </a:t>
            </a:r>
            <a:r>
              <a:rPr lang="en-US" sz="2400" dirty="0" err="1"/>
              <a:t>informa</a:t>
            </a:r>
            <a:r>
              <a:rPr lang="pt-BR" sz="2400" dirty="0" err="1"/>
              <a:t>ções</a:t>
            </a:r>
            <a:r>
              <a:rPr lang="pt-BR" sz="2400" dirty="0"/>
              <a:t>:</a:t>
            </a:r>
          </a:p>
          <a:p>
            <a:pPr marL="457200" indent="-457200">
              <a:spcBef>
                <a:spcPts val="300"/>
              </a:spcBef>
              <a:spcAft>
                <a:spcPts val="600"/>
              </a:spcAft>
              <a:buFontTx/>
              <a:buChar char="-"/>
            </a:pPr>
            <a:r>
              <a:rPr lang="pt-BR" sz="2400" dirty="0"/>
              <a:t>Duração: 1:06:40 (devido à limitação de 1.000.000 de amostras do </a:t>
            </a:r>
            <a:r>
              <a:rPr lang="pt-BR" sz="2400" dirty="0" err="1"/>
              <a:t>Physionet</a:t>
            </a:r>
            <a:r>
              <a:rPr lang="pt-BR" sz="2400" dirty="0"/>
              <a:t> ATM)</a:t>
            </a:r>
          </a:p>
          <a:p>
            <a:pPr marL="457200" indent="-457200">
              <a:spcBef>
                <a:spcPts val="300"/>
              </a:spcBef>
              <a:spcAft>
                <a:spcPts val="600"/>
              </a:spcAft>
              <a:buFontTx/>
              <a:buChar char="-"/>
            </a:pPr>
            <a:r>
              <a:rPr lang="pt-BR" sz="2400" dirty="0"/>
              <a:t>Gerando o vetor de tempo: </a:t>
            </a:r>
            <a:r>
              <a:rPr lang="pt-BR" sz="24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timeVec</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(0:length(</a:t>
            </a:r>
            <a:r>
              <a:rPr lang="pt-BR" sz="24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ecg</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)-1)</a:t>
            </a:r>
            <a:r>
              <a:rPr lang="en-US"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/fs;</a:t>
            </a:r>
            <a:endParaRPr lang="pt-BR" sz="2400" dirty="0"/>
          </a:p>
          <a:p>
            <a:pPr marL="457200" indent="-457200">
              <a:spcBef>
                <a:spcPts val="300"/>
              </a:spcBef>
              <a:spcAft>
                <a:spcPts val="600"/>
              </a:spcAft>
              <a:buFontTx/>
              <a:buChar char="-"/>
            </a:pPr>
            <a:r>
              <a:rPr lang="pt-BR" sz="2400" dirty="0"/>
              <a:t>Testando: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figure; plot(timeVec,ecg); </a:t>
            </a:r>
            <a:r>
              <a:rPr lang="pt-BR" sz="2400" dirty="0">
                <a:cs typeface="Courier New" panose="02070309020205020404" pitchFamily="49" charset="0"/>
                <a:sym typeface="Wingdings" panose="05000000000000000000" pitchFamily="2" charset="2"/>
              </a:rPr>
              <a:t>. Observe que, para este intervalo de tempo, seria interessante pegar, por exemplo, entre 1000 e 1300 segundos (um total de 300 segundos, ou 5 minutos).</a:t>
            </a:r>
            <a:endParaRPr lang="pt-BR" sz="2400" dirty="0"/>
          </a:p>
          <a:p>
            <a:pPr marL="457200" indent="-457200">
              <a:spcBef>
                <a:spcPts val="300"/>
              </a:spcBef>
              <a:spcAft>
                <a:spcPts val="600"/>
              </a:spcAft>
              <a:buFontTx/>
              <a:buChar char="-"/>
            </a:pPr>
            <a:r>
              <a:rPr lang="pt-BR" sz="2400" dirty="0"/>
              <a:t>Salvando os vetores de tempo, ecg e respiração, assim como a frequência de amostragem, em um arquivo </a:t>
            </a:r>
            <a:r>
              <a:rPr lang="pt-BR" sz="2400" b="1" dirty="0">
                <a:latin typeface="Courier New" panose="02070309020205020404" pitchFamily="49" charset="0"/>
                <a:cs typeface="Courier New" panose="02070309020205020404" pitchFamily="49" charset="0"/>
              </a:rPr>
              <a:t>.mat</a:t>
            </a:r>
            <a:r>
              <a:rPr lang="pt-BR" sz="2400" dirty="0"/>
              <a:t>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help save; % veja como usar save('sub_f2_y10.mat','fs','timeVec','ecg','resp', 'bp');</a:t>
            </a:r>
            <a:endParaRPr lang="pt-BR" sz="2400" b="1" dirty="0">
              <a:solidFill>
                <a:srgbClr val="FF0000"/>
              </a:solidFill>
              <a:latin typeface="Courier New" panose="02070309020205020404" pitchFamily="49" charset="0"/>
              <a:cs typeface="Courier New" panose="02070309020205020404" pitchFamily="49" charset="0"/>
            </a:endParaRPr>
          </a:p>
          <a:p>
            <a:pPr marL="457200" indent="-457200">
              <a:spcBef>
                <a:spcPts val="300"/>
              </a:spcBef>
              <a:spcAft>
                <a:spcPts val="600"/>
              </a:spcAft>
              <a:buFontTx/>
              <a:buChar char="-"/>
            </a:pPr>
            <a:r>
              <a:rPr lang="pt-BR" sz="2400" dirty="0"/>
              <a:t>Testando: </a:t>
            </a:r>
            <a:r>
              <a:rPr lang="pt-BR" sz="2400" dirty="0">
                <a:sym typeface="Wingdings" panose="05000000000000000000" pitchFamily="2" charset="2"/>
              </a:rPr>
              <a:t> </a:t>
            </a:r>
            <a:r>
              <a:rPr lang="pt-BR" sz="24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clear all; load('sub_f2_y10.mat'); whos;</a:t>
            </a:r>
            <a:endParaRPr lang="pt-BR" sz="2400" dirty="0"/>
          </a:p>
          <a:p>
            <a:pPr marL="457200" indent="-457200">
              <a:spcBef>
                <a:spcPts val="300"/>
              </a:spcBef>
              <a:spcAft>
                <a:spcPts val="600"/>
              </a:spcAft>
              <a:buFontTx/>
              <a:buChar char="-"/>
            </a:pPr>
            <a:r>
              <a:rPr lang="pt-BR" sz="2400" dirty="0"/>
              <a:t>Estas informações são necessárias para o </a:t>
            </a:r>
            <a:r>
              <a:rPr lang="pt-BR" sz="2400" dirty="0" err="1"/>
              <a:t>CRSIDLab</a:t>
            </a:r>
            <a:r>
              <a:rPr lang="pt-BR" sz="2400" dirty="0"/>
              <a:t>. Para o </a:t>
            </a:r>
            <a:r>
              <a:rPr lang="pt-BR" sz="2400" dirty="0" err="1"/>
              <a:t>ECGLab</a:t>
            </a:r>
            <a:r>
              <a:rPr lang="pt-BR" sz="2400" dirty="0"/>
              <a:t>, as únicas informações (variáveis) deste arquivo deve ser uma variável com o nome ‘</a:t>
            </a:r>
            <a:r>
              <a:rPr lang="pt-BR" sz="2400" dirty="0" err="1"/>
              <a:t>ecg</a:t>
            </a:r>
            <a:r>
              <a:rPr lang="pt-BR" sz="2400" dirty="0"/>
              <a:t>’ e outra com o nome ‘</a:t>
            </a:r>
            <a:r>
              <a:rPr lang="pt-BR" sz="2400" dirty="0" err="1"/>
              <a:t>fs</a:t>
            </a:r>
            <a:r>
              <a:rPr lang="pt-BR" sz="2400" dirty="0"/>
              <a:t>’).</a:t>
            </a:r>
          </a:p>
          <a:p>
            <a:pPr marL="457200" indent="-457200">
              <a:spcBef>
                <a:spcPts val="300"/>
              </a:spcBef>
              <a:spcAft>
                <a:spcPts val="600"/>
              </a:spcAft>
              <a:buFontTx/>
              <a:buChar char="-"/>
            </a:pPr>
            <a:r>
              <a:rPr lang="pt-BR" sz="2400" u="sng" dirty="0"/>
              <a:t>Observação importante</a:t>
            </a:r>
            <a:r>
              <a:rPr lang="pt-BR" sz="2400" dirty="0"/>
              <a:t>: para funcionar corretamente, o </a:t>
            </a:r>
            <a:r>
              <a:rPr lang="pt-BR" sz="2400" dirty="0" err="1"/>
              <a:t>CRSIDLab</a:t>
            </a:r>
            <a:r>
              <a:rPr lang="pt-BR" sz="2400" dirty="0"/>
              <a:t> utiliza as seguintes toolboxes do </a:t>
            </a:r>
            <a:r>
              <a:rPr lang="pt-BR" sz="2400" dirty="0" err="1"/>
              <a:t>Matlab</a:t>
            </a:r>
            <a:r>
              <a:rPr lang="pt-BR" sz="2400" dirty="0"/>
              <a:t>: </a:t>
            </a:r>
            <a:r>
              <a:rPr lang="pt-BR" sz="2400" b="1" dirty="0" err="1"/>
              <a:t>Signal</a:t>
            </a:r>
            <a:r>
              <a:rPr lang="pt-BR" sz="2400" b="1" dirty="0"/>
              <a:t> </a:t>
            </a:r>
            <a:r>
              <a:rPr lang="pt-BR" sz="2400" b="1" dirty="0" err="1"/>
              <a:t>Processing</a:t>
            </a:r>
            <a:r>
              <a:rPr lang="pt-BR" sz="2400" dirty="0"/>
              <a:t> e </a:t>
            </a:r>
            <a:r>
              <a:rPr lang="pt-BR" sz="2400" b="1" dirty="0"/>
              <a:t>System </a:t>
            </a:r>
            <a:r>
              <a:rPr lang="pt-BR" sz="2400" b="1" dirty="0" err="1"/>
              <a:t>Identification</a:t>
            </a:r>
            <a:r>
              <a:rPr lang="pt-BR" sz="2400" dirty="0"/>
              <a:t>.</a:t>
            </a:r>
          </a:p>
        </p:txBody>
      </p:sp>
    </p:spTree>
    <p:extLst>
      <p:ext uri="{BB962C8B-B14F-4D97-AF65-F5344CB8AC3E}">
        <p14:creationId xmlns:p14="http://schemas.microsoft.com/office/powerpoint/2010/main" val="8326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132272" y="221891"/>
            <a:ext cx="11927456" cy="6555641"/>
          </a:xfrm>
          <a:prstGeom prst="rect">
            <a:avLst/>
          </a:prstGeom>
          <a:noFill/>
        </p:spPr>
        <p:txBody>
          <a:bodyPr wrap="square" rtlCol="0">
            <a:spAutoFit/>
          </a:bodyPr>
          <a:lstStyle/>
          <a:p>
            <a:pPr marL="457200" indent="-457200" algn="just">
              <a:spcAft>
                <a:spcPts val="800"/>
              </a:spcAft>
              <a:buFont typeface="+mj-lt"/>
              <a:buAutoNum type="arabicPeriod" startAt="2"/>
            </a:pPr>
            <a:r>
              <a:rPr lang="pt-BR" sz="2400" dirty="0"/>
              <a:t>Abrir o </a:t>
            </a:r>
            <a:r>
              <a:rPr lang="pt-BR" sz="2400" dirty="0" err="1"/>
              <a:t>CRSIDLab</a:t>
            </a:r>
            <a:r>
              <a:rPr lang="pt-BR" sz="2400" dirty="0"/>
              <a:t> e incluir as informações necessárias para cada sujeito (vide manual para maiores detalhes). Aqui vamos seguir um exemplo utilizando a base Fantasia.</a:t>
            </a:r>
            <a:endParaRPr lang="en-US" sz="2400" b="1" dirty="0">
              <a:solidFill>
                <a:srgbClr val="FF0000"/>
              </a:solidFill>
              <a:latin typeface="Courier New" panose="02070309020205020404" pitchFamily="49" charset="0"/>
              <a:cs typeface="Courier New" panose="02070309020205020404" pitchFamily="49" charset="0"/>
            </a:endParaRPr>
          </a:p>
          <a:p>
            <a:pPr marL="91440" algn="just">
              <a:spcAft>
                <a:spcPts val="800"/>
              </a:spcAft>
            </a:pPr>
            <a:r>
              <a:rPr lang="en-US" sz="2400" dirty="0"/>
              <a:t>2.1. </a:t>
            </a:r>
            <a:r>
              <a:rPr lang="pt-BR" sz="2400" dirty="0"/>
              <a:t>“</a:t>
            </a:r>
            <a:r>
              <a:rPr lang="pt-BR" sz="2400" dirty="0" err="1"/>
              <a:t>Create</a:t>
            </a:r>
            <a:r>
              <a:rPr lang="pt-BR" sz="2400" dirty="0"/>
              <a:t> </a:t>
            </a:r>
            <a:r>
              <a:rPr lang="pt-BR" sz="2400" dirty="0" err="1"/>
              <a:t>patient</a:t>
            </a:r>
            <a:r>
              <a:rPr lang="pt-BR" sz="2400" dirty="0"/>
              <a:t> file”: </a:t>
            </a:r>
          </a:p>
          <a:p>
            <a:pPr marL="182880" algn="just">
              <a:spcAft>
                <a:spcPts val="800"/>
              </a:spcAft>
            </a:pPr>
            <a:r>
              <a:rPr lang="pt-BR" sz="2400" dirty="0"/>
              <a:t>2.1.1. Dê um nome ao sujeito: “</a:t>
            </a:r>
            <a:r>
              <a:rPr lang="pt-BR" sz="2400" dirty="0" err="1"/>
              <a:t>Patient</a:t>
            </a:r>
            <a:r>
              <a:rPr lang="pt-BR" sz="2400" dirty="0"/>
              <a:t> ID”</a:t>
            </a:r>
          </a:p>
          <a:p>
            <a:pPr marL="971550" indent="-798513" algn="just">
              <a:spcAft>
                <a:spcPts val="800"/>
              </a:spcAft>
            </a:pPr>
            <a:r>
              <a:rPr lang="pt-BR" sz="2400" dirty="0"/>
              <a:t>2.1.2. Escolha em que arquivo os dados deste sujeito devem ser guardados: “Folder </a:t>
            </a:r>
            <a:r>
              <a:rPr lang="pt-BR" sz="2400" dirty="0" err="1"/>
              <a:t>to</a:t>
            </a:r>
            <a:r>
              <a:rPr lang="pt-BR" sz="2400" dirty="0"/>
              <a:t> store file”.</a:t>
            </a:r>
          </a:p>
          <a:p>
            <a:pPr indent="173038" algn="just">
              <a:spcAft>
                <a:spcPts val="800"/>
              </a:spcAft>
            </a:pPr>
            <a:r>
              <a:rPr lang="pt-BR" sz="2400" dirty="0"/>
              <a:t>2.1.3. Clicar em “</a:t>
            </a:r>
            <a:r>
              <a:rPr lang="pt-BR" sz="2400" dirty="0" err="1"/>
              <a:t>Import</a:t>
            </a:r>
            <a:r>
              <a:rPr lang="pt-BR" sz="2400" dirty="0"/>
              <a:t> </a:t>
            </a:r>
            <a:r>
              <a:rPr lang="pt-BR" sz="2400" dirty="0" err="1"/>
              <a:t>variables</a:t>
            </a:r>
            <a:r>
              <a:rPr lang="pt-BR" sz="2400" dirty="0"/>
              <a:t>” para importar as variáveis de interesse.</a:t>
            </a:r>
          </a:p>
          <a:p>
            <a:pPr marL="274320" algn="just">
              <a:spcAft>
                <a:spcPts val="800"/>
              </a:spcAft>
            </a:pPr>
            <a:r>
              <a:rPr lang="pt-BR" sz="2400" dirty="0"/>
              <a:t>2.1.3.1. Para importar ECG: escolha “</a:t>
            </a:r>
            <a:r>
              <a:rPr lang="pt-BR" sz="2400" dirty="0" err="1"/>
              <a:t>Electrocardiogram</a:t>
            </a:r>
            <a:r>
              <a:rPr lang="pt-BR" sz="2400" dirty="0"/>
              <a:t>” como “</a:t>
            </a:r>
            <a:r>
              <a:rPr lang="pt-BR" sz="2400" dirty="0" err="1"/>
              <a:t>Variable</a:t>
            </a:r>
            <a:r>
              <a:rPr lang="pt-BR" sz="2400" dirty="0"/>
              <a:t> </a:t>
            </a:r>
            <a:r>
              <a:rPr lang="pt-BR" sz="2400" dirty="0" err="1"/>
              <a:t>type</a:t>
            </a:r>
            <a:r>
              <a:rPr lang="pt-BR" sz="2400" dirty="0"/>
              <a:t>”.</a:t>
            </a:r>
          </a:p>
          <a:p>
            <a:pPr marL="1317625" indent="-1030288" algn="just">
              <a:spcAft>
                <a:spcPts val="800"/>
              </a:spcAft>
            </a:pPr>
            <a:r>
              <a:rPr lang="pt-BR" sz="2400" dirty="0"/>
              <a:t>2.1.3.2. Em “</a:t>
            </a:r>
            <a:r>
              <a:rPr lang="pt-BR" sz="2400" dirty="0" err="1"/>
              <a:t>Variable</a:t>
            </a:r>
            <a:r>
              <a:rPr lang="pt-BR" sz="2400" dirty="0"/>
              <a:t>”, escolha a variável, já carregada no </a:t>
            </a:r>
            <a:r>
              <a:rPr lang="pt-BR" sz="2400" dirty="0" err="1"/>
              <a:t>workspace</a:t>
            </a:r>
            <a:r>
              <a:rPr lang="pt-BR" sz="2400" dirty="0"/>
              <a:t> do </a:t>
            </a:r>
            <a:r>
              <a:rPr lang="pt-BR" sz="2400" dirty="0" err="1"/>
              <a:t>Matlab</a:t>
            </a:r>
            <a:r>
              <a:rPr lang="pt-BR" sz="2400" dirty="0"/>
              <a:t>, que se refere ao ECG. </a:t>
            </a:r>
          </a:p>
          <a:p>
            <a:pPr marL="1317625" indent="-1030288" algn="just">
              <a:spcAft>
                <a:spcPts val="800"/>
              </a:spcAft>
            </a:pPr>
            <a:r>
              <a:rPr lang="pt-BR" sz="2400" dirty="0"/>
              <a:t>2.1.3.3. Em “</a:t>
            </a:r>
            <a:r>
              <a:rPr lang="pt-BR" sz="2400" dirty="0" err="1"/>
              <a:t>Variable</a:t>
            </a:r>
            <a:r>
              <a:rPr lang="pt-BR" sz="2400" dirty="0"/>
              <a:t> </a:t>
            </a:r>
            <a:r>
              <a:rPr lang="pt-BR" sz="2400" dirty="0" err="1"/>
              <a:t>specification</a:t>
            </a:r>
            <a:r>
              <a:rPr lang="pt-BR" sz="2400" dirty="0"/>
              <a:t>”, informe ao programa se o sinal é “</a:t>
            </a:r>
            <a:r>
              <a:rPr lang="pt-BR" sz="2400" dirty="0" err="1"/>
              <a:t>Raw</a:t>
            </a:r>
            <a:r>
              <a:rPr lang="pt-BR" sz="2400" dirty="0"/>
              <a:t> ECG”, “</a:t>
            </a:r>
            <a:r>
              <a:rPr lang="pt-BR" sz="2400" dirty="0" err="1"/>
              <a:t>Filtered</a:t>
            </a:r>
            <a:r>
              <a:rPr lang="pt-BR" sz="2400" dirty="0"/>
              <a:t> ECG” ou “R-R </a:t>
            </a:r>
            <a:r>
              <a:rPr lang="pt-BR" sz="2400" dirty="0" err="1"/>
              <a:t>interval</a:t>
            </a:r>
            <a:r>
              <a:rPr lang="pt-BR" sz="2400" dirty="0"/>
              <a:t>”.  No nosso caso, é a primeira opção.</a:t>
            </a:r>
          </a:p>
          <a:p>
            <a:pPr marL="1317625" indent="-1030288" algn="just">
              <a:spcAft>
                <a:spcPts val="800"/>
              </a:spcAft>
            </a:pPr>
            <a:r>
              <a:rPr lang="pt-BR" sz="2400" dirty="0"/>
              <a:t>2.1.3.4. Em “Time vector”, escolha a variável em que o tempo está armazenado.</a:t>
            </a:r>
          </a:p>
          <a:p>
            <a:pPr marL="1317625" indent="-1030288" algn="just">
              <a:spcAft>
                <a:spcPts val="800"/>
              </a:spcAft>
            </a:pPr>
            <a:r>
              <a:rPr lang="pt-BR" sz="2400" dirty="0"/>
              <a:t>2.1.3.5. Em “</a:t>
            </a:r>
            <a:r>
              <a:rPr lang="pt-BR" sz="2400" dirty="0" err="1"/>
              <a:t>Sampling</a:t>
            </a:r>
            <a:r>
              <a:rPr lang="pt-BR" sz="2400" dirty="0"/>
              <a:t> </a:t>
            </a:r>
            <a:r>
              <a:rPr lang="pt-BR" sz="2400" dirty="0" err="1"/>
              <a:t>frequency</a:t>
            </a:r>
            <a:r>
              <a:rPr lang="pt-BR" sz="2400" dirty="0"/>
              <a:t>”, escolha a variável em que a frequência/taxa de amostragem está armazenada ou entre manualmente com este valor.</a:t>
            </a:r>
          </a:p>
        </p:txBody>
      </p:sp>
    </p:spTree>
    <p:extLst>
      <p:ext uri="{BB962C8B-B14F-4D97-AF65-F5344CB8AC3E}">
        <p14:creationId xmlns:p14="http://schemas.microsoft.com/office/powerpoint/2010/main" val="381006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132272" y="118370"/>
            <a:ext cx="11927456" cy="6494085"/>
          </a:xfrm>
          <a:prstGeom prst="rect">
            <a:avLst/>
          </a:prstGeom>
          <a:noFill/>
        </p:spPr>
        <p:txBody>
          <a:bodyPr wrap="square" rtlCol="0">
            <a:spAutoFit/>
          </a:bodyPr>
          <a:lstStyle/>
          <a:p>
            <a:pPr marL="1144588" indent="-1144588" algn="just">
              <a:spcAft>
                <a:spcPts val="600"/>
              </a:spcAft>
            </a:pPr>
            <a:r>
              <a:rPr lang="pt-BR" sz="2600" dirty="0"/>
              <a:t>2.1.3.6. Tendo definido o vetor de tempo, escolha o tempo inicial e final que deseja utilizar na análise (“Start </a:t>
            </a:r>
            <a:r>
              <a:rPr lang="en-US" sz="2600" dirty="0"/>
              <a:t>/ End</a:t>
            </a:r>
            <a:r>
              <a:rPr lang="pt-BR" sz="2600" dirty="0"/>
              <a:t> times”). </a:t>
            </a:r>
            <a:r>
              <a:rPr lang="pt-BR" sz="2600" u="sng" dirty="0"/>
              <a:t>Sugestão</a:t>
            </a:r>
            <a:r>
              <a:rPr lang="pt-BR" sz="2600" dirty="0"/>
              <a:t>: não utilize o início do registro (é comum que ocorram problemas técnicos no início de gravações) e escolha o equivalente a 5 mins (300 segundos). Observe que a </a:t>
            </a:r>
            <a:r>
              <a:rPr lang="pt-BR" sz="2600" u="sng" dirty="0"/>
              <a:t>unidade do tempo</a:t>
            </a:r>
            <a:r>
              <a:rPr lang="pt-BR" sz="2600" dirty="0"/>
              <a:t> nesta etapa é aquela do vetor de tempo escolhido. Se o vetor de tempo não tiver sido definido, estes valores são do </a:t>
            </a:r>
            <a:r>
              <a:rPr lang="pt-BR" sz="2600" u="sng" dirty="0"/>
              <a:t>número da amostra</a:t>
            </a:r>
            <a:r>
              <a:rPr lang="pt-BR" sz="2600" dirty="0"/>
              <a:t> inicial e final desejadas. Para ajudar na escolha do intervalo, clique em “View data” e veja se o intervalo escolhido (marcado por duas retas vermelhas) está adequado. As opções de zoom normais de qualquer figura Matlab estão disponíveis. Utilize-as para melhor inspecionar o intervalo escolhido. (sugestão: “1100 to 1400”)</a:t>
            </a:r>
          </a:p>
          <a:p>
            <a:pPr>
              <a:spcAft>
                <a:spcPts val="600"/>
              </a:spcAft>
            </a:pPr>
            <a:r>
              <a:rPr lang="pt-BR" sz="2600" dirty="0"/>
              <a:t>2.1.3.7. Se estiver tudo certo, clique em "</a:t>
            </a:r>
            <a:r>
              <a:rPr lang="pt-BR" sz="2600" dirty="0" err="1"/>
              <a:t>Add</a:t>
            </a:r>
            <a:r>
              <a:rPr lang="pt-BR" sz="2600" dirty="0"/>
              <a:t> </a:t>
            </a:r>
            <a:r>
              <a:rPr lang="pt-BR" sz="2600" dirty="0" err="1"/>
              <a:t>to</a:t>
            </a:r>
            <a:r>
              <a:rPr lang="pt-BR" sz="2600" dirty="0"/>
              <a:t> </a:t>
            </a:r>
            <a:r>
              <a:rPr lang="pt-BR" sz="2600" dirty="0" err="1"/>
              <a:t>patient</a:t>
            </a:r>
            <a:r>
              <a:rPr lang="pt-BR" sz="2600" dirty="0"/>
              <a:t> file". </a:t>
            </a:r>
          </a:p>
          <a:p>
            <a:pPr marL="457200" indent="-457200" algn="just">
              <a:spcAft>
                <a:spcPts val="600"/>
              </a:spcAft>
              <a:buFont typeface="Arial" panose="020B0604020202020204" pitchFamily="34" charset="0"/>
              <a:buChar char="•"/>
            </a:pPr>
            <a:r>
              <a:rPr lang="pt-BR" sz="2400" dirty="0"/>
              <a:t>Se observar algum erro nesta etapa, volte a clicar em "</a:t>
            </a:r>
            <a:r>
              <a:rPr lang="pt-BR" sz="2400" dirty="0" err="1"/>
              <a:t>Import</a:t>
            </a:r>
            <a:r>
              <a:rPr lang="pt-BR" sz="2400" dirty="0"/>
              <a:t> </a:t>
            </a:r>
            <a:r>
              <a:rPr lang="pt-BR" sz="2400" dirty="0" err="1"/>
              <a:t>variables</a:t>
            </a:r>
            <a:r>
              <a:rPr lang="pt-BR" sz="2400" dirty="0"/>
              <a:t>". Na janela "</a:t>
            </a:r>
            <a:r>
              <a:rPr lang="pt-BR" sz="2400" dirty="0" err="1"/>
              <a:t>CRSIDLab</a:t>
            </a:r>
            <a:r>
              <a:rPr lang="pt-BR" sz="2400" dirty="0"/>
              <a:t> - </a:t>
            </a:r>
            <a:r>
              <a:rPr lang="pt-BR" sz="2400" dirty="0" err="1"/>
              <a:t>Import</a:t>
            </a:r>
            <a:r>
              <a:rPr lang="pt-BR" sz="2400" dirty="0"/>
              <a:t>/Remove </a:t>
            </a:r>
            <a:r>
              <a:rPr lang="pt-BR" sz="2400" dirty="0" err="1"/>
              <a:t>varibles</a:t>
            </a:r>
            <a:r>
              <a:rPr lang="pt-BR" sz="2400" dirty="0"/>
              <a:t>", vá no "</a:t>
            </a:r>
            <a:r>
              <a:rPr lang="pt-BR" sz="2400" dirty="0" err="1"/>
              <a:t>Patient</a:t>
            </a:r>
            <a:r>
              <a:rPr lang="pt-BR" sz="2400" dirty="0"/>
              <a:t> file </a:t>
            </a:r>
            <a:r>
              <a:rPr lang="pt-BR" sz="2400" dirty="0" err="1"/>
              <a:t>contents</a:t>
            </a:r>
            <a:r>
              <a:rPr lang="pt-BR" sz="2400" dirty="0"/>
              <a:t>", clique na variável que deseja remover e escolha a opção "Remove </a:t>
            </a:r>
            <a:r>
              <a:rPr lang="pt-BR" sz="2400" dirty="0" err="1"/>
              <a:t>from</a:t>
            </a:r>
            <a:r>
              <a:rPr lang="pt-BR" sz="2400" dirty="0"/>
              <a:t> </a:t>
            </a:r>
            <a:r>
              <a:rPr lang="pt-BR" sz="2400" dirty="0" err="1"/>
              <a:t>patient</a:t>
            </a:r>
            <a:r>
              <a:rPr lang="pt-BR" sz="2400" dirty="0"/>
              <a:t> file". Adicione a variável correta, seguindo os procedimentos acima descritos. Estando tudo certo, clique novamente em "</a:t>
            </a:r>
            <a:r>
              <a:rPr lang="pt-BR" sz="2400" dirty="0" err="1"/>
              <a:t>Add</a:t>
            </a:r>
            <a:r>
              <a:rPr lang="pt-BR" sz="2400" dirty="0"/>
              <a:t> </a:t>
            </a:r>
            <a:r>
              <a:rPr lang="pt-BR" sz="2400" dirty="0" err="1"/>
              <a:t>to</a:t>
            </a:r>
            <a:r>
              <a:rPr lang="pt-BR" sz="2400" dirty="0"/>
              <a:t> </a:t>
            </a:r>
            <a:r>
              <a:rPr lang="pt-BR" sz="2400" dirty="0" err="1"/>
              <a:t>patient</a:t>
            </a:r>
            <a:r>
              <a:rPr lang="pt-BR" sz="2400" dirty="0"/>
              <a:t> file" e depois em "</a:t>
            </a:r>
            <a:r>
              <a:rPr lang="pt-BR" sz="2400" dirty="0" err="1"/>
              <a:t>Done</a:t>
            </a:r>
            <a:r>
              <a:rPr lang="pt-BR" sz="2400" dirty="0"/>
              <a:t>". </a:t>
            </a:r>
          </a:p>
        </p:txBody>
      </p:sp>
    </p:spTree>
    <p:extLst>
      <p:ext uri="{BB962C8B-B14F-4D97-AF65-F5344CB8AC3E}">
        <p14:creationId xmlns:p14="http://schemas.microsoft.com/office/powerpoint/2010/main" val="394673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10" y="102840"/>
            <a:ext cx="11927456" cy="6617196"/>
          </a:xfrm>
          <a:prstGeom prst="rect">
            <a:avLst/>
          </a:prstGeom>
          <a:noFill/>
        </p:spPr>
        <p:txBody>
          <a:bodyPr wrap="square" rtlCol="0">
            <a:spAutoFit/>
          </a:bodyPr>
          <a:lstStyle/>
          <a:p>
            <a:pPr algn="just">
              <a:spcAft>
                <a:spcPts val="1200"/>
              </a:spcAft>
            </a:pPr>
            <a:r>
              <a:rPr lang="pt-BR" sz="2200" dirty="0"/>
              <a:t>2.1.3.8. Para importar o sinal de respiração: escolha “</a:t>
            </a:r>
            <a:r>
              <a:rPr lang="pt-BR" sz="2200" dirty="0" err="1"/>
              <a:t>Airflow</a:t>
            </a:r>
            <a:r>
              <a:rPr lang="pt-BR" sz="2200" dirty="0"/>
              <a:t> </a:t>
            </a:r>
            <a:r>
              <a:rPr lang="en-US" sz="2200" dirty="0"/>
              <a:t>/</a:t>
            </a:r>
            <a:r>
              <a:rPr lang="pt-BR" sz="2200" dirty="0"/>
              <a:t> ILV” como “</a:t>
            </a:r>
            <a:r>
              <a:rPr lang="pt-BR" sz="2200" dirty="0" err="1"/>
              <a:t>Variable</a:t>
            </a:r>
            <a:r>
              <a:rPr lang="pt-BR" sz="2200" dirty="0"/>
              <a:t> </a:t>
            </a:r>
            <a:r>
              <a:rPr lang="pt-BR" sz="2200" dirty="0" err="1"/>
              <a:t>type</a:t>
            </a:r>
            <a:r>
              <a:rPr lang="pt-BR" sz="2200" dirty="0"/>
              <a:t>”.</a:t>
            </a:r>
          </a:p>
          <a:p>
            <a:pPr algn="just">
              <a:spcAft>
                <a:spcPts val="1200"/>
              </a:spcAft>
            </a:pPr>
            <a:r>
              <a:rPr lang="pt-BR" sz="2200" dirty="0"/>
              <a:t>2.1.3.9. Em “</a:t>
            </a:r>
            <a:r>
              <a:rPr lang="pt-BR" sz="2200" dirty="0" err="1"/>
              <a:t>Variable</a:t>
            </a:r>
            <a:r>
              <a:rPr lang="pt-BR" sz="2200" dirty="0"/>
              <a:t>”, escolha a variável, já carregada no </a:t>
            </a:r>
            <a:r>
              <a:rPr lang="pt-BR" sz="2200" dirty="0" err="1"/>
              <a:t>workspace</a:t>
            </a:r>
            <a:r>
              <a:rPr lang="pt-BR" sz="2200" dirty="0"/>
              <a:t> do </a:t>
            </a:r>
            <a:r>
              <a:rPr lang="pt-BR" sz="2200" dirty="0" err="1"/>
              <a:t>Matlab</a:t>
            </a:r>
            <a:r>
              <a:rPr lang="pt-BR" sz="2200" dirty="0"/>
              <a:t>, que se refere à respiração: “</a:t>
            </a:r>
            <a:r>
              <a:rPr lang="pt-BR" sz="2200" dirty="0" err="1"/>
              <a:t>resp</a:t>
            </a:r>
            <a:r>
              <a:rPr lang="pt-BR" sz="2200" dirty="0"/>
              <a:t>”. </a:t>
            </a:r>
          </a:p>
          <a:p>
            <a:pPr algn="just">
              <a:spcAft>
                <a:spcPts val="1200"/>
              </a:spcAft>
            </a:pPr>
            <a:r>
              <a:rPr lang="pt-BR" sz="2200" dirty="0"/>
              <a:t>2.1.3.10. No caso da base de dados Fantasia, a variável “</a:t>
            </a:r>
            <a:r>
              <a:rPr lang="pt-BR" sz="2200" dirty="0" err="1"/>
              <a:t>resp</a:t>
            </a:r>
            <a:r>
              <a:rPr lang="pt-BR" sz="2200" dirty="0"/>
              <a:t>” é relativa ao volume pulmonar instantâneo (ILV, </a:t>
            </a:r>
            <a:r>
              <a:rPr lang="pt-BR" sz="2200" i="1" dirty="0" err="1"/>
              <a:t>instantaneous</a:t>
            </a:r>
            <a:r>
              <a:rPr lang="pt-BR" sz="2200" i="1" dirty="0"/>
              <a:t> </a:t>
            </a:r>
            <a:r>
              <a:rPr lang="pt-BR" sz="2200" i="1" dirty="0" err="1"/>
              <a:t>lung</a:t>
            </a:r>
            <a:r>
              <a:rPr lang="pt-BR" sz="2200" i="1" dirty="0"/>
              <a:t> volume</a:t>
            </a:r>
            <a:r>
              <a:rPr lang="pt-BR" sz="2200" dirty="0"/>
              <a:t>) (vide os artigos citados na descrição da base de dados: </a:t>
            </a:r>
            <a:r>
              <a:rPr lang="en-US" sz="2200" dirty="0">
                <a:hlinkClick r:id="rId2"/>
              </a:rPr>
              <a:t>https://physionet.org/physiobank/database/fantasia/</a:t>
            </a:r>
            <a:r>
              <a:rPr lang="en-US" sz="2200" dirty="0"/>
              <a:t>). </a:t>
            </a:r>
            <a:r>
              <a:rPr lang="en-US" sz="2200" dirty="0" err="1"/>
              <a:t>Assim</a:t>
            </a:r>
            <a:r>
              <a:rPr lang="en-US" sz="2200" dirty="0"/>
              <a:t>, </a:t>
            </a:r>
            <a:r>
              <a:rPr lang="pt-BR" sz="2200" dirty="0"/>
              <a:t>em “Variable specification”, escolha “Instantaneous Lung Volume”. </a:t>
            </a:r>
          </a:p>
          <a:p>
            <a:pPr algn="just">
              <a:spcAft>
                <a:spcPts val="1200"/>
              </a:spcAft>
            </a:pPr>
            <a:r>
              <a:rPr lang="pt-BR" sz="2200" dirty="0"/>
              <a:t>2.1.3.11. Em “Time vector”, escolha a variável em que o tempo está armazenado. Mesmo já tendo escolhido a variável de tempo na etapa da definição do ECG, isto vai permitir que a referência de ambos os sinais seja com base no mesmo vetor de tempo. Desta forma, fica mais fácil escolher o mesmo intervalo de tempo da variável ECG.</a:t>
            </a:r>
          </a:p>
          <a:p>
            <a:pPr>
              <a:spcAft>
                <a:spcPts val="1200"/>
              </a:spcAft>
            </a:pPr>
            <a:r>
              <a:rPr lang="pt-BR" sz="2200" dirty="0"/>
              <a:t>2.1.3.12. Utilize exatamente o mesmo intervalo de tempo escolhido para o ECG (“Start </a:t>
            </a:r>
            <a:r>
              <a:rPr lang="en-US" sz="2200" dirty="0"/>
              <a:t>/ End</a:t>
            </a:r>
            <a:r>
              <a:rPr lang="pt-BR" sz="2200" dirty="0"/>
              <a:t> times”).  Visualize o trecho escolhido (“View data”) e veja se está tudo OK.</a:t>
            </a:r>
          </a:p>
          <a:p>
            <a:pPr>
              <a:spcAft>
                <a:spcPts val="1200"/>
              </a:spcAft>
            </a:pPr>
            <a:r>
              <a:rPr lang="pt-BR" sz="2200" dirty="0"/>
              <a:t>2.1.3.13. Em “Sampling frequency”, assim como no caso anterior, escolha a variável em que a frequência/taxa de amostragem está armazenada ou entre manualmente com o valor da taxa de amostragem. No caso do Fantasia, pela informação do arquivo “.info” associado, fs = 250 Hz tanto para o eletrocardiograma quanto para o sinal de respiração fornecidos.</a:t>
            </a:r>
          </a:p>
        </p:txBody>
      </p:sp>
    </p:spTree>
    <p:extLst>
      <p:ext uri="{BB962C8B-B14F-4D97-AF65-F5344CB8AC3E}">
        <p14:creationId xmlns:p14="http://schemas.microsoft.com/office/powerpoint/2010/main" val="278510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74762" y="28569"/>
            <a:ext cx="11927456" cy="6863417"/>
          </a:xfrm>
          <a:prstGeom prst="rect">
            <a:avLst/>
          </a:prstGeom>
          <a:noFill/>
        </p:spPr>
        <p:txBody>
          <a:bodyPr wrap="square" rtlCol="0">
            <a:spAutoFit/>
          </a:bodyPr>
          <a:lstStyle/>
          <a:p>
            <a:pPr>
              <a:spcAft>
                <a:spcPts val="600"/>
              </a:spcAft>
            </a:pPr>
            <a:r>
              <a:rPr lang="pt-BR" sz="2000" dirty="0"/>
              <a:t>2.1.3.14. Se estiver tudo certo, clique em "</a:t>
            </a:r>
            <a:r>
              <a:rPr lang="pt-BR" sz="2000" dirty="0" err="1"/>
              <a:t>Add</a:t>
            </a:r>
            <a:r>
              <a:rPr lang="pt-BR" sz="2000" dirty="0"/>
              <a:t> </a:t>
            </a:r>
            <a:r>
              <a:rPr lang="pt-BR" sz="2000" dirty="0" err="1"/>
              <a:t>to</a:t>
            </a:r>
            <a:r>
              <a:rPr lang="pt-BR" sz="2000" dirty="0"/>
              <a:t> </a:t>
            </a:r>
            <a:r>
              <a:rPr lang="pt-BR" sz="2000" dirty="0" err="1"/>
              <a:t>patient</a:t>
            </a:r>
            <a:r>
              <a:rPr lang="pt-BR" sz="2000" dirty="0"/>
              <a:t> file". </a:t>
            </a:r>
          </a:p>
          <a:p>
            <a:pPr marL="457200" indent="-457200" algn="just">
              <a:spcAft>
                <a:spcPts val="600"/>
              </a:spcAft>
              <a:buFont typeface="Arial" panose="020B0604020202020204" pitchFamily="34" charset="0"/>
              <a:buChar char="•"/>
            </a:pPr>
            <a:r>
              <a:rPr lang="pt-BR" sz="2000" dirty="0"/>
              <a:t>Novamente, se observar algum erro nesta etapa, volte a clicar em "</a:t>
            </a:r>
            <a:r>
              <a:rPr lang="pt-BR" sz="2000" dirty="0" err="1"/>
              <a:t>Import</a:t>
            </a:r>
            <a:r>
              <a:rPr lang="pt-BR" sz="2000" dirty="0"/>
              <a:t> </a:t>
            </a:r>
            <a:r>
              <a:rPr lang="pt-BR" sz="2000" dirty="0" err="1"/>
              <a:t>variables</a:t>
            </a:r>
            <a:r>
              <a:rPr lang="pt-BR" sz="2000" dirty="0"/>
              <a:t>“ e utilize a opção "Remove </a:t>
            </a:r>
            <a:r>
              <a:rPr lang="pt-BR" sz="2000" dirty="0" err="1"/>
              <a:t>from</a:t>
            </a:r>
            <a:r>
              <a:rPr lang="pt-BR" sz="2000" dirty="0"/>
              <a:t> </a:t>
            </a:r>
            <a:r>
              <a:rPr lang="pt-BR" sz="2000" dirty="0" err="1"/>
              <a:t>patient</a:t>
            </a:r>
            <a:r>
              <a:rPr lang="pt-BR" sz="2000" dirty="0"/>
              <a:t> file". Adicione a variável correta e, estando tudo certo, clique novamente em "Add to patient file". </a:t>
            </a:r>
          </a:p>
          <a:p>
            <a:pPr algn="just">
              <a:spcAft>
                <a:spcPts val="600"/>
              </a:spcAft>
            </a:pPr>
            <a:r>
              <a:rPr lang="pt-BR" sz="2000" dirty="0"/>
              <a:t>2.1.3.15. Siga os mesmos passos para importar a variável “bp” (blood pressure) ao “Patient file”. No caso do Fantasia, para “Variable specification” escolha a opção “Raw BP”. Verifique utilizando a opção “View data” se os dados estão OK no intervalo de tempo escolhido (que deve ser exatamente o mesmo dos demais dados importados). Faça um zoom nos dados para ter certeza de que está em um intervalo com tudo OK. Adicione a variável correta e, estando tudo certo, clique novamente em "Add to patient file“. Se não for necessária nenhuma alteração nos dados e intervalos de tempo escolhidos, estando todas as variáveis listadas no “Patient file content”, na janela “Import/Remove variables”, clique em "Done". </a:t>
            </a:r>
          </a:p>
          <a:p>
            <a:pPr algn="just">
              <a:spcAft>
                <a:spcPts val="600"/>
              </a:spcAft>
            </a:pPr>
            <a:r>
              <a:rPr lang="pt-BR" sz="2000" dirty="0"/>
              <a:t>2.1.3.16. Ao voltar à janela original, veja a lista das variáveis criadas (em “Current variables”) e clique no botão “Create Patient File”. Observe que isto habilitará a aba “Pre-processing”. Para ir à etapa de pré-processamento (filtragem etc), basta clicar nesta aba. Não é preciso fechar o programa e abrir outro módulo. Para passar de um módulo para outro, basta clicar na aba correspondente.</a:t>
            </a:r>
          </a:p>
          <a:p>
            <a:pPr algn="just">
              <a:spcAft>
                <a:spcPts val="600"/>
              </a:spcAft>
            </a:pPr>
            <a:r>
              <a:rPr lang="pt-BR" sz="2000" dirty="0"/>
              <a:t>2.1.3.16. Observe também que, após clicar no “Create Patient File” no item anterior, no “Patient Data Overview” (lado direito da janela do CRSIDLab), pode-se agora observar os detalhes das variáveis “ECG data”, “BP data” e “Respiration data”. Para os dados importados, na aba “ECG data”, aparece a descrição “Raw ECG data (250 Hz – 75001 samples)”. Similarmente, na aba “BP data”, aparece a descrição “Raw BP data (250 Hz – 75001 samples”. Finalmente, na aba “Respiration data”, aparece a descrição “Raw airflow data (250 Hz – 75001 samples”). Ainda não aparece nada em “Systems and Models”, pois estes são criados na aba de “Analysis”.</a:t>
            </a:r>
          </a:p>
        </p:txBody>
      </p:sp>
    </p:spTree>
    <p:extLst>
      <p:ext uri="{BB962C8B-B14F-4D97-AF65-F5344CB8AC3E}">
        <p14:creationId xmlns:p14="http://schemas.microsoft.com/office/powerpoint/2010/main" val="2793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74762" y="4077"/>
            <a:ext cx="11927456" cy="6786473"/>
          </a:xfrm>
          <a:prstGeom prst="rect">
            <a:avLst/>
          </a:prstGeom>
          <a:noFill/>
        </p:spPr>
        <p:txBody>
          <a:bodyPr wrap="square" rtlCol="0">
            <a:spAutoFit/>
          </a:bodyPr>
          <a:lstStyle/>
          <a:p>
            <a:pPr algn="just">
              <a:spcAft>
                <a:spcPts val="600"/>
              </a:spcAft>
            </a:pPr>
            <a:r>
              <a:rPr lang="pt-BR" sz="2000" dirty="0"/>
              <a:t>2.2. O próximo passo é realizar a filtragem do ECG, caso necessário. Para isso, clique na aba “</a:t>
            </a:r>
            <a:r>
              <a:rPr lang="pt-BR" sz="2000" dirty="0" err="1"/>
              <a:t>Pre-processing</a:t>
            </a:r>
            <a:r>
              <a:rPr lang="pt-BR" sz="2000" dirty="0"/>
              <a:t>”. Caso tenha fechado o </a:t>
            </a:r>
            <a:r>
              <a:rPr lang="pt-BR" sz="2000" dirty="0" err="1"/>
              <a:t>CRSIDLab</a:t>
            </a:r>
            <a:r>
              <a:rPr lang="pt-BR" sz="2000" dirty="0"/>
              <a:t>, basta </a:t>
            </a:r>
            <a:r>
              <a:rPr lang="pt-BR" sz="2000" dirty="0" err="1"/>
              <a:t>abrí-lo</a:t>
            </a:r>
            <a:r>
              <a:rPr lang="pt-BR" sz="2000" dirty="0"/>
              <a:t> novamente, abrir o arquivo desejado (“Open </a:t>
            </a:r>
            <a:r>
              <a:rPr lang="pt-BR" sz="2000" dirty="0" err="1"/>
              <a:t>Patient</a:t>
            </a:r>
            <a:r>
              <a:rPr lang="pt-BR" sz="2000" dirty="0"/>
              <a:t> File”), criado na etapa anterior, e a seguir clicar na aba “</a:t>
            </a:r>
            <a:r>
              <a:rPr lang="pt-BR" sz="2000" dirty="0" err="1"/>
              <a:t>Pre-processing</a:t>
            </a:r>
            <a:r>
              <a:rPr lang="pt-BR" sz="2000" dirty="0"/>
              <a:t>”. Observe que nesta aba há várias opções de pré-processamento: “</a:t>
            </a:r>
            <a:r>
              <a:rPr lang="pt-BR" sz="2000" dirty="0" err="1"/>
              <a:t>Filter</a:t>
            </a:r>
            <a:r>
              <a:rPr lang="pt-BR" sz="2000" dirty="0"/>
              <a:t> ECG</a:t>
            </a:r>
            <a:r>
              <a:rPr lang="en-US" sz="2000" dirty="0"/>
              <a:t>/BP data”, </a:t>
            </a:r>
            <a:r>
              <a:rPr lang="pt-BR" sz="2000" dirty="0"/>
              <a:t>“</a:t>
            </a:r>
            <a:r>
              <a:rPr lang="pt-BR" sz="2000" dirty="0" err="1"/>
              <a:t>Extract</a:t>
            </a:r>
            <a:r>
              <a:rPr lang="pt-BR" sz="2000" dirty="0"/>
              <a:t> </a:t>
            </a:r>
            <a:r>
              <a:rPr lang="pt-BR" sz="2000" dirty="0" err="1"/>
              <a:t>variables</a:t>
            </a:r>
            <a:r>
              <a:rPr lang="pt-BR" sz="2000" dirty="0"/>
              <a:t> </a:t>
            </a:r>
            <a:r>
              <a:rPr lang="pt-BR" sz="2000" dirty="0" err="1"/>
              <a:t>from</a:t>
            </a:r>
            <a:r>
              <a:rPr lang="pt-BR" sz="2000" dirty="0"/>
              <a:t> ECG</a:t>
            </a:r>
            <a:r>
              <a:rPr lang="en-US" sz="2000" dirty="0"/>
              <a:t>/</a:t>
            </a:r>
            <a:r>
              <a:rPr lang="pt-BR" sz="2000" dirty="0"/>
              <a:t>BP”, “</a:t>
            </a:r>
            <a:r>
              <a:rPr lang="pt-BR" sz="2000" dirty="0" err="1"/>
              <a:t>Pre-process</a:t>
            </a:r>
            <a:r>
              <a:rPr lang="pt-BR" sz="2000" dirty="0"/>
              <a:t> </a:t>
            </a:r>
            <a:r>
              <a:rPr lang="pt-BR" sz="2000" dirty="0" err="1"/>
              <a:t>respiration</a:t>
            </a:r>
            <a:r>
              <a:rPr lang="pt-BR" sz="2000" dirty="0"/>
              <a:t> data” e “</a:t>
            </a:r>
            <a:r>
              <a:rPr lang="pt-BR" sz="2000" dirty="0" err="1"/>
              <a:t>Align</a:t>
            </a:r>
            <a:r>
              <a:rPr lang="pt-BR" sz="2000" dirty="0"/>
              <a:t> </a:t>
            </a:r>
            <a:r>
              <a:rPr lang="pt-BR" sz="2000" dirty="0" err="1"/>
              <a:t>and</a:t>
            </a:r>
            <a:r>
              <a:rPr lang="pt-BR" sz="2000" dirty="0"/>
              <a:t> </a:t>
            </a:r>
            <a:r>
              <a:rPr lang="pt-BR" sz="2000" dirty="0" err="1"/>
              <a:t>resample</a:t>
            </a:r>
            <a:r>
              <a:rPr lang="pt-BR" sz="2000" dirty="0"/>
              <a:t> data set”. Vamos seguir a ordem apresentada, começando pela primeira opção.</a:t>
            </a:r>
          </a:p>
          <a:p>
            <a:pPr algn="just">
              <a:spcAft>
                <a:spcPts val="600"/>
              </a:spcAft>
            </a:pPr>
            <a:r>
              <a:rPr lang="pt-BR" sz="2000" dirty="0"/>
              <a:t>2.2.1. Na aba “Filter ECG</a:t>
            </a:r>
            <a:r>
              <a:rPr lang="en-US" sz="2000" dirty="0"/>
              <a:t>/BP data”, no topo da </a:t>
            </a:r>
            <a:r>
              <a:rPr lang="en-US" sz="2000" dirty="0" err="1"/>
              <a:t>página</a:t>
            </a:r>
            <a:r>
              <a:rPr lang="en-US" sz="2000" dirty="0"/>
              <a:t>, no pull-down menu “Select register”, </a:t>
            </a:r>
            <a:r>
              <a:rPr lang="en-US" sz="2000" dirty="0" err="1"/>
              <a:t>pode</a:t>
            </a:r>
            <a:r>
              <a:rPr lang="en-US" sz="2000" dirty="0"/>
              <a:t>-se </a:t>
            </a:r>
            <a:r>
              <a:rPr lang="en-US" sz="2000" dirty="0" err="1"/>
              <a:t>selecionar</a:t>
            </a:r>
            <a:r>
              <a:rPr lang="en-US" sz="2000" dirty="0"/>
              <a:t> o dado de ECG </a:t>
            </a:r>
            <a:r>
              <a:rPr lang="en-US" sz="2000" dirty="0" err="1"/>
              <a:t>ou</a:t>
            </a:r>
            <a:r>
              <a:rPr lang="en-US" sz="2000" dirty="0"/>
              <a:t> o dado de BP (</a:t>
            </a:r>
            <a:r>
              <a:rPr lang="en-US" sz="2000" i="1" dirty="0"/>
              <a:t>blood pressure</a:t>
            </a:r>
            <a:r>
              <a:rPr lang="en-US" sz="2000" dirty="0"/>
              <a:t>, </a:t>
            </a:r>
            <a:r>
              <a:rPr lang="en-US" sz="2000" dirty="0" err="1"/>
              <a:t>ou</a:t>
            </a:r>
            <a:r>
              <a:rPr lang="en-US" sz="2000" dirty="0"/>
              <a:t> </a:t>
            </a:r>
            <a:r>
              <a:rPr lang="en-US" sz="2000" dirty="0" err="1"/>
              <a:t>pressão</a:t>
            </a:r>
            <a:r>
              <a:rPr lang="en-US" sz="2000" dirty="0"/>
              <a:t> arterial) </a:t>
            </a:r>
            <a:r>
              <a:rPr lang="en-US" sz="2000" dirty="0" err="1"/>
              <a:t>presentes</a:t>
            </a:r>
            <a:r>
              <a:rPr lang="en-US" sz="2000" dirty="0"/>
              <a:t> no </a:t>
            </a:r>
            <a:r>
              <a:rPr lang="en-US" sz="2000" dirty="0" err="1"/>
              <a:t>arquivo</a:t>
            </a:r>
            <a:r>
              <a:rPr lang="en-US" sz="2000" dirty="0"/>
              <a:t> do </a:t>
            </a:r>
            <a:r>
              <a:rPr lang="en-US" sz="2000" dirty="0" err="1"/>
              <a:t>sujeito</a:t>
            </a:r>
            <a:r>
              <a:rPr lang="en-US" sz="2000" dirty="0"/>
              <a:t> </a:t>
            </a:r>
            <a:r>
              <a:rPr lang="en-US" sz="2000" dirty="0" err="1"/>
              <a:t>criado</a:t>
            </a:r>
            <a:r>
              <a:rPr lang="en-US" sz="2000" dirty="0"/>
              <a:t> </a:t>
            </a:r>
            <a:r>
              <a:rPr lang="en-US" sz="2000" dirty="0" err="1"/>
              <a:t>na</a:t>
            </a:r>
            <a:r>
              <a:rPr lang="en-US" sz="2000" dirty="0"/>
              <a:t> </a:t>
            </a:r>
            <a:r>
              <a:rPr lang="en-US" sz="2000" dirty="0" err="1"/>
              <a:t>etapa</a:t>
            </a:r>
            <a:r>
              <a:rPr lang="en-US" sz="2000" dirty="0"/>
              <a:t> anterior. </a:t>
            </a:r>
            <a:r>
              <a:rPr lang="en-US" sz="2000" dirty="0" err="1"/>
              <a:t>Deve</a:t>
            </a:r>
            <a:r>
              <a:rPr lang="en-US" sz="2000" dirty="0"/>
              <a:t>-se </a:t>
            </a:r>
            <a:r>
              <a:rPr lang="en-US" sz="2000" dirty="0" err="1"/>
              <a:t>trabalhar</a:t>
            </a:r>
            <a:r>
              <a:rPr lang="en-US" sz="2000" dirty="0"/>
              <a:t> </a:t>
            </a:r>
            <a:r>
              <a:rPr lang="en-US" sz="2000" dirty="0" err="1"/>
              <a:t>em</a:t>
            </a:r>
            <a:r>
              <a:rPr lang="en-US" sz="2000" dirty="0"/>
              <a:t> um dos </a:t>
            </a:r>
            <a:r>
              <a:rPr lang="en-US" sz="2000" dirty="0" err="1"/>
              <a:t>registros</a:t>
            </a:r>
            <a:r>
              <a:rPr lang="en-US" sz="2000" dirty="0"/>
              <a:t> </a:t>
            </a:r>
            <a:r>
              <a:rPr lang="en-US" sz="2000" dirty="0" err="1"/>
              <a:t>por</a:t>
            </a:r>
            <a:r>
              <a:rPr lang="en-US" sz="2000" dirty="0"/>
              <a:t> </a:t>
            </a:r>
            <a:r>
              <a:rPr lang="en-US" sz="2000" dirty="0" err="1"/>
              <a:t>vez</a:t>
            </a:r>
            <a:r>
              <a:rPr lang="en-US" sz="2000" dirty="0"/>
              <a:t>. </a:t>
            </a:r>
            <a:r>
              <a:rPr lang="en-US" sz="2000" dirty="0" err="1"/>
              <a:t>Sugiro</a:t>
            </a:r>
            <a:r>
              <a:rPr lang="en-US" sz="2000" dirty="0"/>
              <a:t> </a:t>
            </a:r>
            <a:r>
              <a:rPr lang="en-US" sz="2000" dirty="0" err="1"/>
              <a:t>começar</a:t>
            </a:r>
            <a:r>
              <a:rPr lang="en-US" sz="2000" dirty="0"/>
              <a:t> </a:t>
            </a:r>
            <a:r>
              <a:rPr lang="en-US" sz="2000" dirty="0" err="1"/>
              <a:t>por</a:t>
            </a:r>
            <a:r>
              <a:rPr lang="en-US" sz="2000" dirty="0"/>
              <a:t> “Raw ECG data”.</a:t>
            </a:r>
            <a:endParaRPr lang="en-US" sz="2400" dirty="0"/>
          </a:p>
          <a:p>
            <a:pPr marL="457200" indent="-457200" algn="just">
              <a:spcAft>
                <a:spcPts val="600"/>
              </a:spcAft>
              <a:buFont typeface="Arial" panose="020B0604020202020204" pitchFamily="34" charset="0"/>
              <a:buChar char="•"/>
            </a:pPr>
            <a:r>
              <a:rPr lang="pt-BR" sz="2000" dirty="0"/>
              <a:t>O display do sinal do ECG é tal que ele a máxima amplitude presente no sinal seja normalizada em 1. Caso o sinal contenha algum ruído com amplitude muito maior do que a amplitude máxima do ECG, ou se há significativa variação na linha de base, o ECG ocupará apenas uma pequena porção da janela mostrada. Para estes casos, existe a opção de “Zoom” no topo do menu à direita da figura. Para que a porção do ECG visível na figura ocupe a maior parte da figura, pode-se utilizar a opção “Fit Y axis”. Para voltar à condição anterior, basta clicar “Reset Y axis”. Estas opções podem ser modificadas a cada trecho do ECG que é visualizado, caso necessário.</a:t>
            </a:r>
          </a:p>
          <a:p>
            <a:pPr marL="457200" indent="-457200" algn="just">
              <a:spcAft>
                <a:spcPts val="600"/>
              </a:spcAft>
              <a:buFont typeface="Arial" panose="020B0604020202020204" pitchFamily="34" charset="0"/>
              <a:buChar char="•"/>
            </a:pPr>
            <a:r>
              <a:rPr lang="en-US" sz="2000" dirty="0"/>
              <a:t>Observe que, </a:t>
            </a:r>
            <a:r>
              <a:rPr lang="en-US" sz="2000" dirty="0" err="1"/>
              <a:t>por</a:t>
            </a:r>
            <a:r>
              <a:rPr lang="en-US" sz="2000" dirty="0"/>
              <a:t> default, a </a:t>
            </a:r>
            <a:r>
              <a:rPr lang="en-US" sz="2000" dirty="0" err="1"/>
              <a:t>janela</a:t>
            </a:r>
            <a:r>
              <a:rPr lang="en-US" sz="2000" dirty="0"/>
              <a:t> </a:t>
            </a:r>
            <a:r>
              <a:rPr lang="en-US" sz="2000" dirty="0" err="1"/>
              <a:t>mostra</a:t>
            </a:r>
            <a:r>
              <a:rPr lang="en-US" sz="2000" dirty="0"/>
              <a:t> </a:t>
            </a:r>
            <a:r>
              <a:rPr lang="en-US" sz="2000" dirty="0" err="1"/>
              <a:t>apenas</a:t>
            </a:r>
            <a:r>
              <a:rPr lang="en-US" sz="2000" dirty="0"/>
              <a:t> 10 </a:t>
            </a:r>
            <a:r>
              <a:rPr lang="en-US" sz="2000" dirty="0" err="1"/>
              <a:t>segundos</a:t>
            </a:r>
            <a:r>
              <a:rPr lang="en-US" sz="2000" dirty="0"/>
              <a:t> do </a:t>
            </a:r>
            <a:r>
              <a:rPr lang="en-US" sz="2000" dirty="0" err="1"/>
              <a:t>sinal</a:t>
            </a:r>
            <a:r>
              <a:rPr lang="en-US" sz="2000" dirty="0"/>
              <a:t> de ECG. </a:t>
            </a:r>
            <a:r>
              <a:rPr lang="en-US" sz="2000" dirty="0" err="1"/>
              <a:t>Esta</a:t>
            </a:r>
            <a:r>
              <a:rPr lang="en-US" sz="2000" dirty="0"/>
              <a:t> </a:t>
            </a:r>
            <a:r>
              <a:rPr lang="en-US" sz="2000" dirty="0" err="1"/>
              <a:t>opção</a:t>
            </a:r>
            <a:r>
              <a:rPr lang="en-US" sz="2000" dirty="0"/>
              <a:t> de </a:t>
            </a:r>
            <a:r>
              <a:rPr lang="en-US" sz="2000" dirty="0" err="1"/>
              <a:t>visualização</a:t>
            </a:r>
            <a:r>
              <a:rPr lang="en-US" sz="2000" dirty="0"/>
              <a:t> </a:t>
            </a:r>
            <a:r>
              <a:rPr lang="en-US" sz="2000" dirty="0" err="1"/>
              <a:t>pode</a:t>
            </a:r>
            <a:r>
              <a:rPr lang="en-US" sz="2000" dirty="0"/>
              <a:t> </a:t>
            </a:r>
            <a:r>
              <a:rPr lang="en-US" sz="2000" dirty="0" err="1"/>
              <a:t>ser</a:t>
            </a:r>
            <a:r>
              <a:rPr lang="en-US" sz="2000" dirty="0"/>
              <a:t> </a:t>
            </a:r>
            <a:r>
              <a:rPr lang="en-US" sz="2000" dirty="0" err="1"/>
              <a:t>modificada</a:t>
            </a:r>
            <a:r>
              <a:rPr lang="en-US" sz="2000" dirty="0"/>
              <a:t> </a:t>
            </a:r>
            <a:r>
              <a:rPr lang="en-US" sz="2000" dirty="0" err="1"/>
              <a:t>em</a:t>
            </a:r>
            <a:r>
              <a:rPr lang="en-US" sz="2000" dirty="0"/>
              <a:t> “Window Length”, no final do menu à </a:t>
            </a:r>
            <a:r>
              <a:rPr lang="en-US" sz="2000" dirty="0" err="1"/>
              <a:t>direita</a:t>
            </a:r>
            <a:r>
              <a:rPr lang="en-US" sz="2000" dirty="0"/>
              <a:t> da </a:t>
            </a:r>
            <a:r>
              <a:rPr lang="en-US" sz="2000" dirty="0" err="1"/>
              <a:t>tela</a:t>
            </a:r>
            <a:r>
              <a:rPr lang="en-US" sz="2000" dirty="0"/>
              <a:t>. Observe que a </a:t>
            </a:r>
            <a:r>
              <a:rPr lang="en-US" sz="2000" dirty="0" err="1"/>
              <a:t>unidade</a:t>
            </a:r>
            <a:r>
              <a:rPr lang="en-US" sz="2000" dirty="0"/>
              <a:t> de “Window Length” </a:t>
            </a:r>
            <a:r>
              <a:rPr lang="en-US" sz="2000" dirty="0" err="1"/>
              <a:t>está</a:t>
            </a:r>
            <a:r>
              <a:rPr lang="en-US" sz="2000" dirty="0"/>
              <a:t> </a:t>
            </a:r>
            <a:r>
              <a:rPr lang="en-US" sz="2000" dirty="0" err="1"/>
              <a:t>em</a:t>
            </a:r>
            <a:r>
              <a:rPr lang="en-US" sz="2000" dirty="0"/>
              <a:t> </a:t>
            </a:r>
            <a:r>
              <a:rPr lang="en-US" sz="2000" dirty="0" err="1"/>
              <a:t>segundos</a:t>
            </a:r>
            <a:r>
              <a:rPr lang="en-US" sz="2000" dirty="0"/>
              <a:t>. </a:t>
            </a:r>
            <a:r>
              <a:rPr lang="en-US" sz="2000" dirty="0" err="1"/>
              <a:t>Também</a:t>
            </a:r>
            <a:r>
              <a:rPr lang="en-US" sz="2000" dirty="0"/>
              <a:t> </a:t>
            </a:r>
            <a:r>
              <a:rPr lang="en-US" sz="2000" dirty="0" err="1"/>
              <a:t>por</a:t>
            </a:r>
            <a:r>
              <a:rPr lang="en-US" sz="2000" dirty="0"/>
              <a:t> default, a </a:t>
            </a:r>
            <a:r>
              <a:rPr lang="en-US" sz="2000" dirty="0" err="1"/>
              <a:t>posição</a:t>
            </a:r>
            <a:r>
              <a:rPr lang="en-US" sz="2000" dirty="0"/>
              <a:t> </a:t>
            </a:r>
            <a:r>
              <a:rPr lang="en-US" sz="2000" dirty="0" err="1"/>
              <a:t>inicial</a:t>
            </a:r>
            <a:r>
              <a:rPr lang="en-US" sz="2000" dirty="0"/>
              <a:t> </a:t>
            </a:r>
            <a:r>
              <a:rPr lang="en-US" sz="2000" dirty="0" err="1"/>
              <a:t>mostrada</a:t>
            </a:r>
            <a:r>
              <a:rPr lang="en-US" sz="2000" dirty="0"/>
              <a:t> </a:t>
            </a:r>
            <a:r>
              <a:rPr lang="en-US" sz="2000" dirty="0" err="1"/>
              <a:t>na</a:t>
            </a:r>
            <a:r>
              <a:rPr lang="en-US" sz="2000" dirty="0"/>
              <a:t> </a:t>
            </a:r>
            <a:r>
              <a:rPr lang="en-US" sz="2000" dirty="0" err="1"/>
              <a:t>figura</a:t>
            </a:r>
            <a:r>
              <a:rPr lang="en-US" sz="2000" dirty="0"/>
              <a:t> (“Cur. Position”) é “0” </a:t>
            </a:r>
            <a:r>
              <a:rPr lang="en-US" sz="2000" dirty="0" err="1"/>
              <a:t>segundos</a:t>
            </a:r>
            <a:r>
              <a:rPr lang="en-US" sz="2000" dirty="0"/>
              <a:t>. Este tempo </a:t>
            </a:r>
            <a:r>
              <a:rPr lang="en-US" sz="2000" dirty="0" err="1"/>
              <a:t>mostrado</a:t>
            </a:r>
            <a:r>
              <a:rPr lang="en-US" sz="2000" dirty="0"/>
              <a:t> é </a:t>
            </a:r>
            <a:r>
              <a:rPr lang="en-US" sz="2000" dirty="0" err="1"/>
              <a:t>relativo</a:t>
            </a:r>
            <a:r>
              <a:rPr lang="en-US" sz="2000" dirty="0"/>
              <a:t>. </a:t>
            </a:r>
            <a:r>
              <a:rPr lang="en-US" sz="2000" dirty="0" err="1"/>
              <a:t>Ou</a:t>
            </a:r>
            <a:r>
              <a:rPr lang="en-US" sz="2000" dirty="0"/>
              <a:t> </a:t>
            </a:r>
            <a:r>
              <a:rPr lang="en-US" sz="2000" dirty="0" err="1"/>
              <a:t>seja</a:t>
            </a:r>
            <a:r>
              <a:rPr lang="en-US" sz="2000" dirty="0"/>
              <a:t>, se </a:t>
            </a:r>
            <a:r>
              <a:rPr lang="en-US" sz="2000" dirty="0" err="1"/>
              <a:t>na</a:t>
            </a:r>
            <a:r>
              <a:rPr lang="en-US" sz="2000" dirty="0"/>
              <a:t> </a:t>
            </a:r>
            <a:r>
              <a:rPr lang="en-US" sz="2000" dirty="0" err="1"/>
              <a:t>etapa</a:t>
            </a:r>
            <a:r>
              <a:rPr lang="en-US" sz="2000" dirty="0"/>
              <a:t> de </a:t>
            </a:r>
            <a:r>
              <a:rPr lang="en-US" sz="2000" dirty="0" err="1"/>
              <a:t>escolha</a:t>
            </a:r>
            <a:r>
              <a:rPr lang="en-US" sz="2000" dirty="0"/>
              <a:t> do </a:t>
            </a:r>
            <a:r>
              <a:rPr lang="en-US" sz="2000" dirty="0" err="1"/>
              <a:t>trecho</a:t>
            </a:r>
            <a:r>
              <a:rPr lang="en-US" sz="2000" dirty="0"/>
              <a:t> do </a:t>
            </a:r>
            <a:r>
              <a:rPr lang="en-US" sz="2000" dirty="0" err="1"/>
              <a:t>sinal</a:t>
            </a:r>
            <a:r>
              <a:rPr lang="en-US" sz="2000" dirty="0"/>
              <a:t> </a:t>
            </a:r>
            <a:r>
              <a:rPr lang="en-US" sz="2000" dirty="0" err="1"/>
              <a:t>foi</a:t>
            </a:r>
            <a:r>
              <a:rPr lang="en-US" sz="2000" dirty="0"/>
              <a:t> </a:t>
            </a:r>
            <a:r>
              <a:rPr lang="en-US" sz="2000" dirty="0" err="1"/>
              <a:t>escolhido</a:t>
            </a:r>
            <a:r>
              <a:rPr lang="en-US" sz="2000" dirty="0"/>
              <a:t> </a:t>
            </a:r>
            <a:r>
              <a:rPr lang="en-US" sz="2000" dirty="0" err="1"/>
              <a:t>t</a:t>
            </a:r>
            <a:r>
              <a:rPr lang="en-US" sz="2000" baseline="-25000" dirty="0" err="1"/>
              <a:t>inicial</a:t>
            </a:r>
            <a:r>
              <a:rPr lang="en-US" sz="2000" dirty="0"/>
              <a:t> = 1100 </a:t>
            </a:r>
            <a:r>
              <a:rPr lang="en-US" sz="2000" dirty="0" err="1"/>
              <a:t>segs</a:t>
            </a:r>
            <a:r>
              <a:rPr lang="en-US" sz="2000" dirty="0"/>
              <a:t> e </a:t>
            </a:r>
            <a:r>
              <a:rPr lang="en-US" sz="2000" dirty="0" err="1"/>
              <a:t>t</a:t>
            </a:r>
            <a:r>
              <a:rPr lang="en-US" sz="2000" baseline="-25000" dirty="0" err="1"/>
              <a:t>final</a:t>
            </a:r>
            <a:r>
              <a:rPr lang="en-US" sz="2000" dirty="0"/>
              <a:t> = 1400 </a:t>
            </a:r>
            <a:r>
              <a:rPr lang="en-US" sz="2000" dirty="0" err="1"/>
              <a:t>segs</a:t>
            </a:r>
            <a:r>
              <a:rPr lang="en-US" sz="2000" dirty="0"/>
              <a:t>, o tempo </a:t>
            </a:r>
            <a:r>
              <a:rPr lang="en-US" sz="2000" dirty="0" err="1"/>
              <a:t>relativo</a:t>
            </a:r>
            <a:r>
              <a:rPr lang="en-US" sz="2000" dirty="0"/>
              <a:t> “0” </a:t>
            </a:r>
            <a:r>
              <a:rPr lang="en-US" sz="2000" dirty="0" err="1"/>
              <a:t>desta</a:t>
            </a:r>
            <a:r>
              <a:rPr lang="en-US" sz="2000" dirty="0"/>
              <a:t> </a:t>
            </a:r>
            <a:r>
              <a:rPr lang="en-US" sz="2000" dirty="0" err="1"/>
              <a:t>etapa</a:t>
            </a:r>
            <a:r>
              <a:rPr lang="en-US" sz="2000" dirty="0"/>
              <a:t> </a:t>
            </a:r>
            <a:r>
              <a:rPr lang="en-US" sz="2000" dirty="0" err="1"/>
              <a:t>corresponde</a:t>
            </a:r>
            <a:r>
              <a:rPr lang="en-US" sz="2000" dirty="0"/>
              <a:t> </a:t>
            </a:r>
            <a:r>
              <a:rPr lang="en-US" sz="2000" dirty="0" err="1"/>
              <a:t>ao</a:t>
            </a:r>
            <a:r>
              <a:rPr lang="en-US" sz="2000" dirty="0"/>
              <a:t> tempo original de 1100 </a:t>
            </a:r>
            <a:r>
              <a:rPr lang="en-US" sz="2000" dirty="0" err="1"/>
              <a:t>segs</a:t>
            </a:r>
            <a:r>
              <a:rPr lang="en-US" sz="2000" dirty="0"/>
              <a:t>, e o </a:t>
            </a:r>
            <a:r>
              <a:rPr lang="en-US" sz="2000" dirty="0" err="1"/>
              <a:t>último</a:t>
            </a:r>
            <a:r>
              <a:rPr lang="en-US" sz="2000" dirty="0"/>
              <a:t> tempo a </a:t>
            </a:r>
            <a:r>
              <a:rPr lang="en-US" sz="2000" dirty="0" err="1"/>
              <a:t>ser</a:t>
            </a:r>
            <a:r>
              <a:rPr lang="en-US" sz="2000" dirty="0"/>
              <a:t> </a:t>
            </a:r>
            <a:r>
              <a:rPr lang="en-US" sz="2000" dirty="0" err="1"/>
              <a:t>mostrado</a:t>
            </a:r>
            <a:r>
              <a:rPr lang="en-US" sz="2000" dirty="0"/>
              <a:t> </a:t>
            </a:r>
            <a:r>
              <a:rPr lang="en-US" sz="2000" dirty="0" err="1"/>
              <a:t>será</a:t>
            </a:r>
            <a:r>
              <a:rPr lang="en-US" sz="2000" dirty="0"/>
              <a:t> “300”, </a:t>
            </a:r>
            <a:r>
              <a:rPr lang="en-US" sz="2000" dirty="0" err="1"/>
              <a:t>relativo</a:t>
            </a:r>
            <a:r>
              <a:rPr lang="en-US" sz="2000" dirty="0"/>
              <a:t> </a:t>
            </a:r>
            <a:r>
              <a:rPr lang="en-US" sz="2000" dirty="0" err="1"/>
              <a:t>ao</a:t>
            </a:r>
            <a:r>
              <a:rPr lang="en-US" sz="2000" dirty="0"/>
              <a:t> tempo original de 1400 </a:t>
            </a:r>
            <a:r>
              <a:rPr lang="en-US" sz="2000" dirty="0" err="1"/>
              <a:t>segs</a:t>
            </a:r>
            <a:r>
              <a:rPr lang="en-US" sz="2000" dirty="0"/>
              <a:t>.</a:t>
            </a:r>
            <a:endParaRPr lang="pt-BR" sz="2400" dirty="0"/>
          </a:p>
        </p:txBody>
      </p:sp>
    </p:spTree>
    <p:extLst>
      <p:ext uri="{BB962C8B-B14F-4D97-AF65-F5344CB8AC3E}">
        <p14:creationId xmlns:p14="http://schemas.microsoft.com/office/powerpoint/2010/main" val="49240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F91D16-D418-4BEE-8A13-53062696474B}"/>
              </a:ext>
            </a:extLst>
          </p:cNvPr>
          <p:cNvSpPr txBox="1"/>
          <p:nvPr/>
        </p:nvSpPr>
        <p:spPr>
          <a:xfrm>
            <a:off x="57509" y="60864"/>
            <a:ext cx="11927456" cy="6145272"/>
          </a:xfrm>
          <a:prstGeom prst="rect">
            <a:avLst/>
          </a:prstGeom>
          <a:noFill/>
        </p:spPr>
        <p:txBody>
          <a:bodyPr wrap="square" rtlCol="0">
            <a:spAutoFit/>
          </a:bodyPr>
          <a:lstStyle/>
          <a:p>
            <a:pPr marL="1087438" indent="-1087438" algn="just">
              <a:spcAft>
                <a:spcPts val="1000"/>
              </a:spcAft>
            </a:pPr>
            <a:r>
              <a:rPr lang="en-US" sz="2000" dirty="0"/>
              <a:t>2.2.1.1. </a:t>
            </a:r>
            <a:r>
              <a:rPr lang="en-US" sz="2000" dirty="0" err="1"/>
              <a:t>Modifique</a:t>
            </a:r>
            <a:r>
              <a:rPr lang="en-US" sz="2000" dirty="0"/>
              <a:t> o </a:t>
            </a:r>
            <a:r>
              <a:rPr lang="en-US" sz="2000" dirty="0" err="1"/>
              <a:t>tamanho</a:t>
            </a:r>
            <a:r>
              <a:rPr lang="en-US" sz="2000" dirty="0"/>
              <a:t> da </a:t>
            </a:r>
            <a:r>
              <a:rPr lang="en-US" sz="2000" dirty="0" err="1"/>
              <a:t>janela</a:t>
            </a:r>
            <a:r>
              <a:rPr lang="en-US" sz="2000" dirty="0"/>
              <a:t> (“Window Length”) para 50 </a:t>
            </a:r>
            <a:r>
              <a:rPr lang="en-US" sz="2000" dirty="0" err="1"/>
              <a:t>segundos</a:t>
            </a:r>
            <a:r>
              <a:rPr lang="en-US" sz="2000" dirty="0"/>
              <a:t> e </a:t>
            </a:r>
            <a:r>
              <a:rPr lang="en-US" sz="2000" dirty="0" err="1"/>
              <a:t>veja</a:t>
            </a:r>
            <a:r>
              <a:rPr lang="en-US" sz="2000" dirty="0"/>
              <a:t> que a </a:t>
            </a:r>
            <a:r>
              <a:rPr lang="en-US" sz="2000" dirty="0" err="1"/>
              <a:t>janela</a:t>
            </a:r>
            <a:r>
              <a:rPr lang="en-US" sz="2000" dirty="0"/>
              <a:t> </a:t>
            </a:r>
            <a:r>
              <a:rPr lang="en-US" sz="2000" dirty="0" err="1"/>
              <a:t>passa</a:t>
            </a:r>
            <a:r>
              <a:rPr lang="en-US" sz="2000" dirty="0"/>
              <a:t> a </a:t>
            </a:r>
            <a:r>
              <a:rPr lang="en-US" sz="2000" dirty="0" err="1"/>
              <a:t>mostrar</a:t>
            </a:r>
            <a:r>
              <a:rPr lang="en-US" sz="2000" dirty="0"/>
              <a:t> </a:t>
            </a:r>
            <a:r>
              <a:rPr lang="en-US" sz="2000" dirty="0" err="1"/>
              <a:t>os</a:t>
            </a:r>
            <a:r>
              <a:rPr lang="en-US" sz="2000" dirty="0"/>
              <a:t> </a:t>
            </a:r>
            <a:r>
              <a:rPr lang="en-US" sz="2000" dirty="0" err="1"/>
              <a:t>primeiros</a:t>
            </a:r>
            <a:r>
              <a:rPr lang="en-US" sz="2000" dirty="0"/>
              <a:t> 50 </a:t>
            </a:r>
            <a:r>
              <a:rPr lang="en-US" sz="2000" dirty="0" err="1"/>
              <a:t>segundos</a:t>
            </a:r>
            <a:r>
              <a:rPr lang="en-US" sz="2000" dirty="0"/>
              <a:t> do ECG. A </a:t>
            </a:r>
            <a:r>
              <a:rPr lang="en-US" sz="2000" dirty="0" err="1"/>
              <a:t>seguir</a:t>
            </a:r>
            <a:r>
              <a:rPr lang="en-US" sz="2000" dirty="0"/>
              <a:t>, </a:t>
            </a:r>
            <a:r>
              <a:rPr lang="en-US" sz="2000" dirty="0" err="1"/>
              <a:t>modifique</a:t>
            </a:r>
            <a:r>
              <a:rPr lang="en-US" sz="2000" dirty="0"/>
              <a:t> o “Cur. Position” para 100 e </a:t>
            </a:r>
            <a:r>
              <a:rPr lang="en-US" sz="2000" dirty="0" err="1"/>
              <a:t>veja</a:t>
            </a:r>
            <a:r>
              <a:rPr lang="en-US" sz="2000" dirty="0"/>
              <a:t> que a </a:t>
            </a:r>
            <a:r>
              <a:rPr lang="en-US" sz="2000" dirty="0" err="1"/>
              <a:t>janela</a:t>
            </a:r>
            <a:r>
              <a:rPr lang="en-US" sz="2000" dirty="0"/>
              <a:t> agora </a:t>
            </a:r>
            <a:r>
              <a:rPr lang="en-US" sz="2000" dirty="0" err="1"/>
              <a:t>mostra</a:t>
            </a:r>
            <a:r>
              <a:rPr lang="en-US" sz="2000" dirty="0"/>
              <a:t> o ECG </a:t>
            </a:r>
            <a:r>
              <a:rPr lang="en-US" sz="2000" dirty="0" err="1"/>
              <a:t>começando</a:t>
            </a:r>
            <a:r>
              <a:rPr lang="en-US" sz="2000" dirty="0"/>
              <a:t> </a:t>
            </a:r>
            <a:r>
              <a:rPr lang="en-US" sz="2000" dirty="0" err="1"/>
              <a:t>em</a:t>
            </a:r>
            <a:r>
              <a:rPr lang="en-US" sz="2000" dirty="0"/>
              <a:t> 100 </a:t>
            </a:r>
            <a:r>
              <a:rPr lang="en-US" sz="2000" dirty="0" err="1"/>
              <a:t>segundos</a:t>
            </a:r>
            <a:r>
              <a:rPr lang="en-US" sz="2000" dirty="0"/>
              <a:t> (tempo </a:t>
            </a:r>
            <a:r>
              <a:rPr lang="en-US" sz="2000" dirty="0" err="1"/>
              <a:t>relativo</a:t>
            </a:r>
            <a:r>
              <a:rPr lang="en-US" sz="2000" dirty="0"/>
              <a:t>) e </a:t>
            </a:r>
            <a:r>
              <a:rPr lang="en-US" sz="2000" dirty="0" err="1"/>
              <a:t>terminando</a:t>
            </a:r>
            <a:r>
              <a:rPr lang="en-US" sz="2000" dirty="0"/>
              <a:t> </a:t>
            </a:r>
            <a:r>
              <a:rPr lang="en-US" sz="2000" dirty="0" err="1"/>
              <a:t>em</a:t>
            </a:r>
            <a:r>
              <a:rPr lang="en-US" sz="2000" dirty="0"/>
              <a:t> 100 (“Cur. Position”) + 50 (“Window Length”) = 150 </a:t>
            </a:r>
            <a:r>
              <a:rPr lang="en-US" sz="2000" dirty="0" err="1"/>
              <a:t>segundos</a:t>
            </a:r>
            <a:r>
              <a:rPr lang="en-US" sz="2000" dirty="0"/>
              <a:t>. </a:t>
            </a:r>
            <a:r>
              <a:rPr lang="en-US" sz="2000" dirty="0" err="1"/>
              <a:t>Pode</a:t>
            </a:r>
            <a:r>
              <a:rPr lang="en-US" sz="2000" dirty="0"/>
              <a:t>-se </a:t>
            </a:r>
            <a:r>
              <a:rPr lang="en-US" sz="2000" dirty="0" err="1"/>
              <a:t>percorrer</a:t>
            </a:r>
            <a:r>
              <a:rPr lang="en-US" sz="2000" dirty="0"/>
              <a:t> o </a:t>
            </a:r>
            <a:r>
              <a:rPr lang="en-US" sz="2000" dirty="0" err="1"/>
              <a:t>sinal</a:t>
            </a:r>
            <a:r>
              <a:rPr lang="en-US" sz="2000" dirty="0"/>
              <a:t> de ECG </a:t>
            </a:r>
            <a:r>
              <a:rPr lang="en-US" sz="2000" dirty="0" err="1"/>
              <a:t>utilizando</a:t>
            </a:r>
            <a:r>
              <a:rPr lang="en-US" sz="2000" dirty="0"/>
              <a:t>-se a </a:t>
            </a:r>
            <a:r>
              <a:rPr lang="en-US" sz="2000" dirty="0" err="1"/>
              <a:t>barra</a:t>
            </a:r>
            <a:r>
              <a:rPr lang="en-US" sz="2000" dirty="0"/>
              <a:t> de </a:t>
            </a:r>
            <a:r>
              <a:rPr lang="en-US" sz="2000" dirty="0" err="1"/>
              <a:t>rolamento</a:t>
            </a:r>
            <a:r>
              <a:rPr lang="en-US" sz="2000" dirty="0"/>
              <a:t> </a:t>
            </a:r>
            <a:r>
              <a:rPr lang="en-US" sz="2000" dirty="0" err="1"/>
              <a:t>mostrado</a:t>
            </a:r>
            <a:r>
              <a:rPr lang="en-US" sz="2000" dirty="0"/>
              <a:t> </a:t>
            </a:r>
            <a:r>
              <a:rPr lang="en-US" sz="2000" dirty="0" err="1"/>
              <a:t>abaixo</a:t>
            </a:r>
            <a:r>
              <a:rPr lang="en-US" sz="2000" dirty="0"/>
              <a:t> da </a:t>
            </a:r>
            <a:r>
              <a:rPr lang="en-US" sz="2000" dirty="0" err="1"/>
              <a:t>figura</a:t>
            </a:r>
            <a:r>
              <a:rPr lang="en-US" sz="2000" dirty="0"/>
              <a:t>. Para </a:t>
            </a:r>
            <a:r>
              <a:rPr lang="en-US" sz="2000" dirty="0" err="1"/>
              <a:t>ver</a:t>
            </a:r>
            <a:r>
              <a:rPr lang="en-US" sz="2000" dirty="0"/>
              <a:t> o tempo total </a:t>
            </a:r>
            <a:r>
              <a:rPr lang="en-US" sz="2000" dirty="0" err="1"/>
              <a:t>utilizado</a:t>
            </a:r>
            <a:r>
              <a:rPr lang="en-US" sz="2000" dirty="0"/>
              <a:t>, se </a:t>
            </a:r>
            <a:r>
              <a:rPr lang="en-US" sz="2000" dirty="0" err="1"/>
              <a:t>tiver</a:t>
            </a:r>
            <a:r>
              <a:rPr lang="en-US" sz="2000" dirty="0"/>
              <a:t> </a:t>
            </a:r>
            <a:r>
              <a:rPr lang="en-US" sz="2000" dirty="0" err="1"/>
              <a:t>sido</a:t>
            </a:r>
            <a:r>
              <a:rPr lang="en-US" sz="2000" dirty="0"/>
              <a:t> </a:t>
            </a:r>
            <a:r>
              <a:rPr lang="en-US" sz="2000" dirty="0" err="1"/>
              <a:t>escolhido</a:t>
            </a:r>
            <a:r>
              <a:rPr lang="en-US" sz="2000" dirty="0"/>
              <a:t> um total de 5 </a:t>
            </a:r>
            <a:r>
              <a:rPr lang="en-US" sz="2000" dirty="0" err="1"/>
              <a:t>minutos</a:t>
            </a:r>
            <a:r>
              <a:rPr lang="en-US" sz="2000" dirty="0"/>
              <a:t>, </a:t>
            </a:r>
            <a:r>
              <a:rPr lang="en-US" sz="2000" dirty="0" err="1"/>
              <a:t>ou</a:t>
            </a:r>
            <a:r>
              <a:rPr lang="en-US" sz="2000" dirty="0"/>
              <a:t> 300 </a:t>
            </a:r>
            <a:r>
              <a:rPr lang="en-US" sz="2000" dirty="0" err="1"/>
              <a:t>segundos</a:t>
            </a:r>
            <a:r>
              <a:rPr lang="en-US" sz="2000" dirty="0"/>
              <a:t>, </a:t>
            </a:r>
            <a:r>
              <a:rPr lang="en-US" sz="2000" dirty="0" err="1"/>
              <a:t>na</a:t>
            </a:r>
            <a:r>
              <a:rPr lang="en-US" sz="2000" dirty="0"/>
              <a:t> </a:t>
            </a:r>
            <a:r>
              <a:rPr lang="en-US" sz="2000" dirty="0" err="1"/>
              <a:t>etapa</a:t>
            </a:r>
            <a:r>
              <a:rPr lang="en-US" sz="2000" dirty="0"/>
              <a:t> anterior, </a:t>
            </a:r>
            <a:r>
              <a:rPr lang="en-US" sz="2000" dirty="0" err="1"/>
              <a:t>escolha</a:t>
            </a:r>
            <a:r>
              <a:rPr lang="en-US" sz="2000" dirty="0"/>
              <a:t> a </a:t>
            </a:r>
            <a:r>
              <a:rPr lang="en-US" sz="2000" dirty="0" err="1"/>
              <a:t>opção</a:t>
            </a:r>
            <a:r>
              <a:rPr lang="en-US" sz="2000" dirty="0"/>
              <a:t> de “Cur. Position” = 0 e “Window Length” = 300.</a:t>
            </a:r>
          </a:p>
          <a:p>
            <a:pPr algn="just">
              <a:spcAft>
                <a:spcPts val="1000"/>
              </a:spcAft>
            </a:pPr>
            <a:r>
              <a:rPr lang="pt-BR" sz="2000" dirty="0"/>
              <a:t>2.2.1.2. Observe que há várias opções de filtragem do ECG. </a:t>
            </a:r>
          </a:p>
          <a:p>
            <a:pPr marL="457200" indent="-457200" algn="just">
              <a:spcAft>
                <a:spcPts val="1000"/>
              </a:spcAft>
              <a:buFont typeface="Arial" panose="020B0604020202020204" pitchFamily="34" charset="0"/>
              <a:buChar char="•"/>
            </a:pPr>
            <a:r>
              <a:rPr lang="pt-BR" sz="2000" dirty="0"/>
              <a:t>A primeira opção é a filtragem por filtro de </a:t>
            </a:r>
            <a:r>
              <a:rPr lang="pt-BR" sz="2000" dirty="0" err="1"/>
              <a:t>Notch</a:t>
            </a:r>
            <a:r>
              <a:rPr lang="pt-BR" sz="2000" dirty="0"/>
              <a:t>, para retirar possíveis interferências da frequência da rede elétrica (de 60 Hz no Brasil). A largura do filtro pode ser modificada de 1% (em que apenas os componentes de 60 Hz e suas harmônicas, 120 Hz, 180 Hz </a:t>
            </a:r>
            <a:r>
              <a:rPr lang="pt-BR" sz="2000" dirty="0" err="1"/>
              <a:t>etc</a:t>
            </a:r>
            <a:r>
              <a:rPr lang="pt-BR" sz="2000" dirty="0"/>
              <a:t>, são eliminadas) a 20%. Cuidado para que não haja distorções do sinal do ECG ao se utilizar uma faixa muito larga. Só utilize esta opção se esta filtragem for, de fato, necessária. </a:t>
            </a:r>
          </a:p>
          <a:p>
            <a:pPr marL="457200" indent="-457200" algn="just">
              <a:spcAft>
                <a:spcPts val="1000"/>
              </a:spcAft>
              <a:buFont typeface="Arial" panose="020B0604020202020204" pitchFamily="34" charset="0"/>
              <a:buChar char="•"/>
            </a:pPr>
            <a:r>
              <a:rPr lang="pt-BR" sz="2000" dirty="0"/>
              <a:t>Como lembra Sörnmo e Laguna, uma filtragem de banda estreita, como é o caso de filtros Notch, pode introduzir artefatos oscilatórios no sinal de ECG, devido ao transitório mais prolongado do filtro. </a:t>
            </a:r>
          </a:p>
          <a:p>
            <a:pPr marL="457200" algn="just">
              <a:spcAft>
                <a:spcPts val="1000"/>
              </a:spcAft>
            </a:pPr>
            <a:r>
              <a:rPr lang="pt-BR" sz="2000" dirty="0"/>
              <a:t>(</a:t>
            </a:r>
            <a:r>
              <a:rPr lang="en-US" sz="2000" dirty="0" err="1"/>
              <a:t>Sörnmo</a:t>
            </a:r>
            <a:r>
              <a:rPr lang="en-US" sz="2000" dirty="0"/>
              <a:t>, Leif and Laguna, Pablo (2005) </a:t>
            </a:r>
            <a:r>
              <a:rPr lang="en-US" sz="2000" b="1" dirty="0"/>
              <a:t>Bioelectrical signal processing in cardiac and neurological applications</a:t>
            </a:r>
            <a:r>
              <a:rPr lang="en-US" sz="2000" dirty="0"/>
              <a:t>, Elsevier Academic Press. </a:t>
            </a:r>
            <a:r>
              <a:rPr lang="pt-BR" sz="2000" dirty="0"/>
              <a:t>Disponível no Proquest Ebook Central: </a:t>
            </a:r>
            <a:r>
              <a:rPr lang="pt-BR" sz="2000" u="sng" dirty="0">
                <a:hlinkClick r:id="rId2"/>
              </a:rPr>
              <a:t>https://ebookcentral.proquest.com/lib/univbrasilia-ebooks/detail.action?docID=317027</a:t>
            </a:r>
            <a:r>
              <a:rPr lang="en-US" sz="2000" dirty="0"/>
              <a:t>)</a:t>
            </a:r>
          </a:p>
        </p:txBody>
      </p:sp>
    </p:spTree>
    <p:extLst>
      <p:ext uri="{BB962C8B-B14F-4D97-AF65-F5344CB8AC3E}">
        <p14:creationId xmlns:p14="http://schemas.microsoft.com/office/powerpoint/2010/main" val="161363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6483</Words>
  <Application>Microsoft Office PowerPoint</Application>
  <PresentationFormat>Custom</PresentationFormat>
  <Paragraphs>222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CRSIDLab – Exemplo de uso</vt:lpstr>
      <vt:lpstr>CRSIDLab – Exemplo de uso</vt:lpstr>
      <vt:lpstr>CRSIDLab – Exemplo de uso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Flavia Oliveira</dc:creator>
  <cp:lastModifiedBy>flavi</cp:lastModifiedBy>
  <cp:revision>95</cp:revision>
  <dcterms:created xsi:type="dcterms:W3CDTF">2019-04-19T15:15:44Z</dcterms:created>
  <dcterms:modified xsi:type="dcterms:W3CDTF">2019-06-15T20:37:14Z</dcterms:modified>
</cp:coreProperties>
</file>