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9" r:id="rId3"/>
    <p:sldId id="257" r:id="rId5"/>
    <p:sldId id="303" r:id="rId6"/>
    <p:sldId id="304" r:id="rId7"/>
    <p:sldId id="259" r:id="rId8"/>
    <p:sldId id="285" r:id="rId9"/>
    <p:sldId id="293" r:id="rId10"/>
    <p:sldId id="294" r:id="rId11"/>
    <p:sldId id="260" r:id="rId12"/>
    <p:sldId id="297" r:id="rId13"/>
    <p:sldId id="296" r:id="rId14"/>
    <p:sldId id="298" r:id="rId15"/>
    <p:sldId id="299" r:id="rId16"/>
    <p:sldId id="300" r:id="rId17"/>
    <p:sldId id="316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351313"/>
            <a:ext cx="10515600" cy="1250725"/>
          </a:xfrm>
        </p:spPr>
        <p:txBody>
          <a:bodyPr anchor="ctr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06723"/>
            <a:ext cx="9144000" cy="105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412955"/>
            <a:ext cx="11237912" cy="557509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/>
          <p:cNvSpPr>
            <a:spLocks noChangeArrowheads="1"/>
          </p:cNvSpPr>
          <p:nvPr userDrawn="1"/>
        </p:nvSpPr>
        <p:spPr bwMode="auto">
          <a:xfrm>
            <a:off x="1235075" y="0"/>
            <a:ext cx="9525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7" name="椭圆 12"/>
          <p:cNvSpPr>
            <a:spLocks noChangeArrowheads="1"/>
          </p:cNvSpPr>
          <p:nvPr userDrawn="1"/>
        </p:nvSpPr>
        <p:spPr bwMode="auto">
          <a:xfrm>
            <a:off x="914400" y="1585913"/>
            <a:ext cx="736600" cy="736600"/>
          </a:xfrm>
          <a:prstGeom prst="ellipse">
            <a:avLst/>
          </a:prstGeom>
          <a:solidFill>
            <a:schemeClr val="bg1"/>
          </a:solidFill>
          <a:ln w="57150" cmpd="sng">
            <a:solidFill>
              <a:srgbClr val="D9D9D9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8" name="椭圆 13"/>
          <p:cNvSpPr>
            <a:spLocks noChangeArrowheads="1"/>
          </p:cNvSpPr>
          <p:nvPr userDrawn="1"/>
        </p:nvSpPr>
        <p:spPr bwMode="auto">
          <a:xfrm>
            <a:off x="1056054" y="1727567"/>
            <a:ext cx="453292" cy="4532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9" name="矩形 37"/>
          <p:cNvSpPr>
            <a:spLocks noChangeArrowheads="1"/>
          </p:cNvSpPr>
          <p:nvPr userDrawn="1"/>
        </p:nvSpPr>
        <p:spPr bwMode="auto">
          <a:xfrm>
            <a:off x="8724900" y="0"/>
            <a:ext cx="3467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30000"/>
            <a:ext cx="5864400" cy="8892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2419200"/>
            <a:ext cx="6364800" cy="3682800"/>
          </a:xfrm>
        </p:spPr>
        <p:txBody>
          <a:bodyPr>
            <a:normAutofit/>
          </a:bodyPr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602160"/>
            <a:ext cx="2743200" cy="180275"/>
          </a:xfrm>
        </p:spPr>
        <p:txBody>
          <a:bodyPr>
            <a:normAutofit/>
          </a:bodyPr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602160"/>
            <a:ext cx="4114800" cy="18027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602160"/>
            <a:ext cx="2743200" cy="180275"/>
          </a:xfrm>
        </p:spPr>
        <p:txBody>
          <a:bodyPr>
            <a:normAutofit/>
          </a:bodyPr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9" name="直接连接符 25"/>
          <p:cNvCxnSpPr>
            <a:cxnSpLocks noChangeShapeType="1"/>
          </p:cNvCxnSpPr>
          <p:nvPr userDrawn="1"/>
        </p:nvCxnSpPr>
        <p:spPr bwMode="auto">
          <a:xfrm>
            <a:off x="0" y="2600325"/>
            <a:ext cx="12192000" cy="0"/>
          </a:xfrm>
          <a:prstGeom prst="line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组合 30"/>
          <p:cNvGrpSpPr/>
          <p:nvPr userDrawn="1"/>
        </p:nvGrpSpPr>
        <p:grpSpPr>
          <a:xfrm>
            <a:off x="4326549" y="832987"/>
            <a:ext cx="3555994" cy="3554410"/>
            <a:chOff x="4326549" y="794887"/>
            <a:chExt cx="3555994" cy="3554410"/>
          </a:xfrm>
        </p:grpSpPr>
        <p:sp>
          <p:nvSpPr>
            <p:cNvPr id="32" name="椭圆 31"/>
            <p:cNvSpPr/>
            <p:nvPr/>
          </p:nvSpPr>
          <p:spPr>
            <a:xfrm>
              <a:off x="4495800" y="990942"/>
              <a:ext cx="3162300" cy="316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984404" y="1316540"/>
              <a:ext cx="2512227" cy="251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686971" y="1415972"/>
              <a:ext cx="2313274" cy="231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5" name="椭圆 6"/>
            <p:cNvSpPr>
              <a:spLocks noChangeArrowheads="1"/>
            </p:cNvSpPr>
            <p:nvPr userDrawn="1"/>
          </p:nvSpPr>
          <p:spPr bwMode="auto">
            <a:xfrm>
              <a:off x="4822935" y="1303791"/>
              <a:ext cx="2537732" cy="2536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D9D9D9"/>
              </a:solidFill>
              <a:round/>
            </a:ln>
            <a:effectLst>
              <a:outerShdw dist="254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>
              <a:normAutofit fontScale="67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600" dirty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椭圆 6"/>
            <p:cNvSpPr>
              <a:spLocks noChangeArrowheads="1"/>
            </p:cNvSpPr>
            <p:nvPr/>
          </p:nvSpPr>
          <p:spPr bwMode="auto">
            <a:xfrm>
              <a:off x="4326549" y="794887"/>
              <a:ext cx="3555994" cy="3554410"/>
            </a:xfrm>
            <a:prstGeom prst="ellipse">
              <a:avLst/>
            </a:prstGeom>
            <a:noFill/>
            <a:ln w="19050" cmpd="sng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1303230" y="1771650"/>
            <a:ext cx="1677832" cy="1677084"/>
            <a:chOff x="4326549" y="794887"/>
            <a:chExt cx="3555994" cy="3554410"/>
          </a:xfrm>
        </p:grpSpPr>
        <p:sp>
          <p:nvSpPr>
            <p:cNvPr id="38" name="椭圆 37"/>
            <p:cNvSpPr/>
            <p:nvPr/>
          </p:nvSpPr>
          <p:spPr>
            <a:xfrm>
              <a:off x="4495800" y="990942"/>
              <a:ext cx="3162300" cy="316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4984404" y="1316540"/>
              <a:ext cx="2512227" cy="251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4686971" y="1415972"/>
              <a:ext cx="2313274" cy="231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椭圆 6"/>
            <p:cNvSpPr>
              <a:spLocks noChangeArrowheads="1"/>
            </p:cNvSpPr>
            <p:nvPr/>
          </p:nvSpPr>
          <p:spPr bwMode="auto">
            <a:xfrm>
              <a:off x="4822935" y="1303791"/>
              <a:ext cx="2537732" cy="2536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D9D9D9"/>
              </a:solidFill>
              <a:round/>
            </a:ln>
            <a:effectLst>
              <a:outerShdw dist="254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5400" dirty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" name="椭圆 6"/>
            <p:cNvSpPr>
              <a:spLocks noChangeArrowheads="1"/>
            </p:cNvSpPr>
            <p:nvPr/>
          </p:nvSpPr>
          <p:spPr bwMode="auto">
            <a:xfrm>
              <a:off x="4326549" y="794887"/>
              <a:ext cx="3555994" cy="3554410"/>
            </a:xfrm>
            <a:prstGeom prst="ellipse">
              <a:avLst/>
            </a:prstGeom>
            <a:noFill/>
            <a:ln w="19050" cmpd="sng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9198355" y="1771650"/>
            <a:ext cx="1677832" cy="1677084"/>
            <a:chOff x="4326549" y="794887"/>
            <a:chExt cx="3555994" cy="3554410"/>
          </a:xfrm>
        </p:grpSpPr>
        <p:sp>
          <p:nvSpPr>
            <p:cNvPr id="44" name="椭圆 43"/>
            <p:cNvSpPr/>
            <p:nvPr/>
          </p:nvSpPr>
          <p:spPr>
            <a:xfrm>
              <a:off x="4495800" y="990942"/>
              <a:ext cx="3162300" cy="316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984404" y="1316540"/>
              <a:ext cx="2512227" cy="251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4686971" y="1415972"/>
              <a:ext cx="2313274" cy="231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椭圆 6"/>
            <p:cNvSpPr>
              <a:spLocks noChangeArrowheads="1"/>
            </p:cNvSpPr>
            <p:nvPr/>
          </p:nvSpPr>
          <p:spPr bwMode="auto">
            <a:xfrm>
              <a:off x="4822935" y="1303791"/>
              <a:ext cx="2537732" cy="2536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D9D9D9"/>
              </a:solidFill>
              <a:round/>
            </a:ln>
            <a:effectLst>
              <a:outerShdw dist="254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5400" dirty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椭圆 6"/>
            <p:cNvSpPr>
              <a:spLocks noChangeArrowheads="1"/>
            </p:cNvSpPr>
            <p:nvPr/>
          </p:nvSpPr>
          <p:spPr bwMode="auto">
            <a:xfrm>
              <a:off x="4326549" y="794887"/>
              <a:ext cx="3555994" cy="3554410"/>
            </a:xfrm>
            <a:prstGeom prst="ellipse">
              <a:avLst/>
            </a:prstGeom>
            <a:noFill/>
            <a:ln w="19050" cmpd="sng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1600" y="4773600"/>
            <a:ext cx="8726400" cy="1591200"/>
          </a:xfrm>
        </p:spPr>
        <p:txBody>
          <a:bodyPr anchor="ctr" anchorCtr="0">
            <a:normAutofit/>
          </a:bodyPr>
          <a:lstStyle>
            <a:lvl1pPr algn="ctr">
              <a:defRPr sz="37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8840" y="227847"/>
            <a:ext cx="10515600" cy="8016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840" y="6422944"/>
            <a:ext cx="2743200" cy="365125"/>
          </a:xfrm>
        </p:spPr>
        <p:txBody>
          <a:bodyPr>
            <a:normAutofit/>
          </a:bodyPr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79240" y="6422944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51240" y="6422944"/>
            <a:ext cx="2743200" cy="365125"/>
          </a:xfrm>
        </p:spPr>
        <p:txBody>
          <a:bodyPr>
            <a:normAutofit/>
          </a:bodyPr>
          <a:lstStyle/>
          <a:p>
            <a:fld id="{9B5B8E16-842A-45BD-81C3-A638056E5C3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2350800"/>
            <a:ext cx="10515600" cy="1249200"/>
          </a:xfrm>
        </p:spPr>
        <p:txBody>
          <a:bodyPr>
            <a:normAutofit/>
          </a:bodyPr>
          <a:lstStyle>
            <a:lvl1pPr algn="ctr">
              <a:defRPr sz="66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522800" y="4806000"/>
            <a:ext cx="9144000" cy="1058400"/>
          </a:xfrm>
        </p:spPr>
        <p:txBody>
          <a:bodyPr>
            <a:normAutofit/>
          </a:bodyPr>
          <a:lstStyle>
            <a:lvl1pPr algn="ct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8886" y="406402"/>
            <a:ext cx="11154228" cy="720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8886" y="1509486"/>
            <a:ext cx="11154228" cy="466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5750" indent="-285750" algn="just" defTabSz="914400" rtl="0" eaLnBrk="1" latinLnBrk="0" hangingPunct="1"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9.png"/><Relationship Id="rId2" Type="http://schemas.openxmlformats.org/officeDocument/2006/relationships/tags" Target="../tags/tag25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9.png"/><Relationship Id="rId2" Type="http://schemas.openxmlformats.org/officeDocument/2006/relationships/tags" Target="../tags/tag28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9.png"/><Relationship Id="rId2" Type="http://schemas.openxmlformats.org/officeDocument/2006/relationships/tags" Target="../tags/tag31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9.png"/><Relationship Id="rId2" Type="http://schemas.openxmlformats.org/officeDocument/2006/relationships/tags" Target="../tags/tag34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9.png"/><Relationship Id="rId2" Type="http://schemas.openxmlformats.org/officeDocument/2006/relationships/tags" Target="../tags/tag37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9.png"/><Relationship Id="rId2" Type="http://schemas.openxmlformats.org/officeDocument/2006/relationships/tags" Target="../tags/tag40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1.xml"/><Relationship Id="rId2" Type="http://schemas.openxmlformats.org/officeDocument/2006/relationships/image" Target="../media/image5.jpe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3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5.xml"/><Relationship Id="rId2" Type="http://schemas.openxmlformats.org/officeDocument/2006/relationships/image" Target="../media/image7.png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1.xml"/><Relationship Id="rId3" Type="http://schemas.openxmlformats.org/officeDocument/2006/relationships/image" Target="../media/image8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年江门市机器人竞赛</a:t>
            </a:r>
            <a:endParaRPr lang="zh-CN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89785" y="4663440"/>
            <a:ext cx="7829550" cy="11899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zh-CN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  技  快  线</a:t>
            </a:r>
            <a:endParaRPr lang="zh-CN" altLang="zh-CN" sz="4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331470" y="1313815"/>
            <a:ext cx="6052820" cy="556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sz="32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赛前准备</a:t>
            </a:r>
            <a:endParaRPr sz="32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准备上场时，队员拿取自己的机器人，在裁判员或者工作人员的带领下进入比赛区。在规定时间内未到场的参赛队将被视为弃权。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只有2名学生队员可以上场，站立在待命区附近。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队员将自己的机器人放入起始区。机器人的任何部分及其在地面的投影不能超出起始区。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331470" y="1283335"/>
            <a:ext cx="6494780" cy="5531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机器人的启动</a:t>
            </a:r>
            <a:endParaRPr lang="zh-CN" sz="2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裁判员确认参赛队已准备好后，将发出“5，4，3，2，1，开始”的倒计数启动口令。随着倒计数的开始，队员可以用一只手慢慢靠近机器人，听到“开始”命令的第一个字，队员可以触碰一个按钮或给传感器一个信号去启动机器人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在“开始”命令前启动机器人将被视为“误启动”并受到警告或处罚。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机器人一旦启动，就只能受自带的控制器中的程序控制。队员不得接触机器人（重试的情况除外）。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启动后的机器人不得故意分离出部件或把机械零件掉在场上。偶然脱落的机器人零部件，由裁判员随时清出场地。为了策略的需要而分离部件是犯规行为。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启动后的机器人如因速度过快或程序错误完全越出场地边界，该机器人不得再回到场地上。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300990" y="1405255"/>
            <a:ext cx="6494780" cy="477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申请重试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机器人在运行中如果出现故障，参赛队员可以向裁判员申请重试。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裁判员同意重试后，场地状态保持不变，队员可将机器人搬回起始区，重新启动。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每场比赛只能有1次重试。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重试期间计时不停止，也不重新开始计时。重试前机器人所完成的任务有效。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85750" y="1268730"/>
            <a:ext cx="6707505" cy="550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比赛结束</a:t>
            </a:r>
            <a:endParaRPr lang="zh-CN" sz="2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每场比赛的规定时间为120秒钟。</a:t>
            </a:r>
            <a:endParaRPr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机器人的垂直投影有一部分落在终点区即视为机器人到达终点区，机器人回到终点区是指机器人到达并停止在终点区。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参赛队在完成一些任务后，如不准备继续比赛，应向裁判员示意，裁判员据此停止计时，结束比赛；否则，等待裁判员的终场哨音。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裁判员吹响终场哨音后，参赛队员除应立即关断机器人的电源外，不得与场上的机器人或任何物品接触。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裁判员记录场上状态，填写记分表。参赛队员应确认自己的得分，并立即将自己的机器人搬回准备区。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85750" y="1268730"/>
            <a:ext cx="7089140" cy="550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比赛记分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每场比赛结束后，按赛场上的实际状态和完成任务的情况计分。</a:t>
            </a:r>
            <a:endParaRPr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机器人每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正确地接上一个指定地区站点的至少一个“科技资源”，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视为完成该地区站的接上“科技资源”的任务，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得15分；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机器人在完成该高铁站的接上“科技资源”的任务情况下，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每多接一个该高铁站的“科技资源”，奖励10分；</a:t>
            </a:r>
            <a:endParaRPr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机器人每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接上一个指定高铁站点的至少一个“科技资源”并回到终点区，视为完成该地区站的接送任务，得30分；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机器人在完成该地区站的接送任务的情况下，每多接一个该地区站的“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科技资源”并回到终点区，奖励15分；</a:t>
            </a:r>
            <a:endParaRPr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机器人正确地回到终点区，得30分。</a:t>
            </a:r>
            <a:endParaRPr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机器人完成任务，是指机器人在规定的时间内，从起始区出发完成了比赛指定的所有的地区站接送“科技资源”，最后机器人携带“科技资源”回到终点区。</a:t>
            </a:r>
            <a:endParaRPr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如果机器人在规定的时间内完成任务，额外加记时间分。时间分为（规定时间秒数－实际完成任务所用秒数）。如果比赛结束时机器人未完成所有任务，不加记此分。</a:t>
            </a:r>
            <a:endParaRPr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高中组流程与规则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3335" y="1161415"/>
            <a:ext cx="7813040" cy="5619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犯规和取消比赛资格</a:t>
            </a:r>
            <a:endParaRPr lang="zh-CN" altLang="zh-CN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未准时到场的参赛队，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每迟到1分钟则判罚该队10分</a:t>
            </a:r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。如果3分钟后仍未到场，该队将被取消比赛资格。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机器人若将“会议代表”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接送到错误的站点，每错误一个扣10分。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机器人在接送的过程中，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每丢掉一个“科技资源” 扣20分。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机器人不可以去没有放置有 “科技资源”  模型的各地方站，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否则视为犯规扣10分；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第1次误启动将受到裁判员的警告，第2次误启动将被取消比赛资格。</a:t>
            </a:r>
            <a:endParaRPr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为了策略的需要而分离部件是犯规行为,视情节严重的程度可能会被取消比赛资格。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机器人以高速冲撞场地设施导致损坏受到裁判员的警告，第2次损坏场地设施将被取消比赛资格。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机器人未按黑色引导线运动，为技术性犯规，应重试，机器人如完全脱离黑色引导线运行，则视为任务失败，本轮比赛结束。机器人未按转弯标志转弯，为技术性犯规，无需重试，但每次应扣5分。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比赛中，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参赛队员有意接触比赛场上的物品或机器人，将被取消比赛资格。</a:t>
            </a:r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偶然的接触可以不当作犯规，除非这种接触直接影响到比赛的最终得分。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不听从裁判员的指示将被取消比赛资格。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在准备区或比赛区使用手机等通信器材，不管什么原因将立即被取消比赛资格。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110" y="1677670"/>
            <a:ext cx="6664325" cy="44386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解读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0755" y="1982470"/>
            <a:ext cx="3729355" cy="413385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比赛任务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比赛标准</a:t>
            </a:r>
            <a:endParaRPr lang="zh-CN" altLang="en-US" sz="4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比赛流程与规则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初中组任务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18820" y="1576070"/>
            <a:ext cx="9892665" cy="493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机器人从起始区出发，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历经放置有“科技资源”模型的各指定地方站，并装载上在该站上的“科技资源”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机器人需要在每块放有“科技资源” 模型的地区站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最少接上1个“科技资源”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，并且机器人在地区站点装载 “科技资源”时，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要求机器人的一部分垂直投影需落在站点的颜色区域内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，在接到“科技资源”后，需停止机器人并闪灯或鸣笛，以示安全后才能够再次启动出发。完成此全部过程即视为完成该地区站的接上“科技资源”的任务；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机器人不可以去没有放置有 “科技资源”模型的各地方站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，否则视为犯规并扣分；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“科技资源” 在运送的过程中不允许掉落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，如出现“科技资源”掉落将扣分；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机器人完成各高铁站点接上 “科技资源”后，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携带“科技资源” 并最后回到机器人终点区（即江门站）。机器人的垂直投影有一部分落在终点区即视为机器人到达终点区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，机器人回到终点区是指机器人到达并停止在终点区；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机器人在完成任务的过程中，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不允许脱离黑线运行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（即机器人的任一部分垂直投影都不在黑线上），如机器人完全脱离黑线即视为任务失败，本轮比赛结束。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/>
          <p:nvPr/>
        </p:nvSpPr>
        <p:spPr>
          <a:xfrm>
            <a:off x="7041515" y="1345565"/>
            <a:ext cx="4788535" cy="2677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l"/>
            <a:r>
              <a:rPr lang="en-US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比赛不分初赛与复赛。组委会保证每支参赛队有相同的上场次数（一般是三次或以上），每次均记分。</a:t>
            </a:r>
            <a:endParaRPr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/>
            <a:r>
              <a: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所有场次的比赛结束后，取最好2轮成绩之和作为最后成绩，按最后成绩对参赛队进行排名。</a:t>
            </a:r>
            <a:endParaRPr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TextBox 3"/>
          <p:cNvSpPr txBox="1"/>
          <p:nvPr/>
        </p:nvSpPr>
        <p:spPr>
          <a:xfrm>
            <a:off x="206375" y="4809490"/>
            <a:ext cx="9923780" cy="20593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机器人比赛场地的尺寸为长3000mm、宽2000mm。 场地上绘有宽度为20～25mm的黑色引导线。比赛场地为喷绘的灯箱布。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在比赛场地上有1块长300mm×宽300mm的浅啡色区域，是机器人的起始区。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在比赛场地上有1块长200mm×宽150mm的浅蓝色区域（江门站），是机器人的终点站。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在比赛场地上有7块长200mm×宽150mm的黄色区域，是机器人需要运送“科技资源”的地区站点。在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每个黄色地区站点上有两个白色的圆圈，是放置“科技资源”的位置。实际比赛时，竞赛组委会将在比赛现场公开抽签从7块站点中确定4块区域内各放置2个“科技资源”模型，以便让机器人接走。其他未选区域禁止机器人到达。 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初中组标准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江门科协初中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104900"/>
            <a:ext cx="5422900" cy="3604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/>
          <p:nvPr/>
        </p:nvSpPr>
        <p:spPr>
          <a:xfrm>
            <a:off x="7041515" y="1332865"/>
            <a:ext cx="4788535" cy="2677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l"/>
            <a:r>
              <a:rPr lang="en-US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比赛不分初赛与复赛。组委会保证每支参赛队有相同的上场次数（一般是三次或以上），每次均记分。</a:t>
            </a:r>
            <a:endParaRPr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/>
            <a:r>
              <a: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所有场次的比赛结束后，取最好2轮成绩之和作为最后成绩，按最后成绩对参赛队进行排名。</a:t>
            </a:r>
            <a:endParaRPr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TextBox 3"/>
          <p:cNvSpPr txBox="1"/>
          <p:nvPr/>
        </p:nvSpPr>
        <p:spPr>
          <a:xfrm>
            <a:off x="394335" y="5172710"/>
            <a:ext cx="6212205" cy="840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用直径为30mm、高35mm的白色木质圆柱体代表搭载的“科技资源” ，如图2。比赛时场地上共有8个“科技资源” 模型。模型共分为4组，每组模型在其顶面上贴有所处地方站的地方名称。            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初中组标准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江门科协初中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1183640"/>
            <a:ext cx="5422900" cy="3604260"/>
          </a:xfrm>
          <a:prstGeom prst="rect">
            <a:avLst/>
          </a:prstGeom>
        </p:spPr>
      </p:pic>
      <p:pic>
        <p:nvPicPr>
          <p:cNvPr id="1073742933" name="图片 1073742932" descr="QQ截图20161012155635"/>
          <p:cNvPicPr>
            <a:picLocks noChangeAspect="1"/>
          </p:cNvPicPr>
          <p:nvPr/>
        </p:nvPicPr>
        <p:blipFill>
          <a:blip r:embed="rId3"/>
          <a:srcRect t="20883"/>
          <a:stretch>
            <a:fillRect/>
          </a:stretch>
        </p:blipFill>
        <p:spPr>
          <a:xfrm>
            <a:off x="7385685" y="4086860"/>
            <a:ext cx="2372995" cy="2449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3"/>
          <p:cNvSpPr txBox="1"/>
          <p:nvPr/>
        </p:nvSpPr>
        <p:spPr>
          <a:xfrm>
            <a:off x="6868795" y="6405245"/>
            <a:ext cx="3410585" cy="384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 “科技资源” 模型  </a:t>
            </a:r>
            <a:r>
              <a:rPr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02920" y="435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初中组标准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3" name="TextBox 3"/>
          <p:cNvSpPr txBox="1"/>
          <p:nvPr/>
        </p:nvSpPr>
        <p:spPr>
          <a:xfrm>
            <a:off x="895985" y="4787900"/>
            <a:ext cx="7425055" cy="1402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在黑色引导线的十字或丁字交叉处，可能会出现1-3个50mm×50mm的深蓝色转弯标志。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@NFZ~}Q1X@{M996HKPLW}@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749425"/>
            <a:ext cx="10516235" cy="26968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422910" y="1292225"/>
            <a:ext cx="11083290" cy="5443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本规则所讲的机器人，是指用来沿着黑线行走并完成任务的机器人。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参赛前，所有机器人必须通过检查。</a:t>
            </a:r>
            <a:endParaRPr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每支参赛队只能使用按程序自动运行的机器人，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不能采用任何遥控方式的机器人，必须使用主办方认可的机器人参赛。</a:t>
            </a:r>
            <a:endParaRPr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届比赛器材可以使用塑胶拼插积木机器人，也可使用自制拼装材料和其他改装材料；循迹只能使用主办方认可的巡线传感器（允许使用组合循迹卡及复眼等）。每个参赛队比赛时将仅使用1个机器人在场地上完成任务，同场比赛不得共用机器人参赛，否则取消比赛资格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机器人能自主完成任务，为了比赛公平，参赛机器人马达、机器人上的传感器只能使用主办方认可的装备；伺服电机不限数量；其它用于结构搭建的零部件数量不限；每台机器人的输入电压不超过9伏，仅限使用最多6节1.5V碱性电池，不可以有升压电路；机器人部件之间的衔接可以使用胶水、螺丝钉等材料进行固定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在起始区内，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机器人外形最大尺寸不得超过长300mm、宽250mm、高250mm。</a:t>
            </a: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在比赛开始后，机器人也不可以超出此尺寸限制。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机器人上的所有零部件必须可靠固定，不允许分离或脱落在场地上。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不允许使用有可能损坏竞赛场地的危险元件。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机器人必须设计成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只用一次操作（如，按一个按钮或拨一个开关）就能启动。</a:t>
            </a:r>
            <a:endParaRPr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初中组标准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7697470" y="2223770"/>
            <a:ext cx="3954780" cy="166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各参赛队可以对参赛机器人进行个性化设计，机身上要有明显的本队标志。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zh-CN" altLang="en-US" sz="2800" dirty="0" smtClean="0">
              <a:sym typeface="+mn-ea"/>
            </a:endParaRPr>
          </a:p>
          <a:p>
            <a:pPr algn="just">
              <a:lnSpc>
                <a:spcPct val="100000"/>
              </a:lnSpc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初中组标准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503680"/>
            <a:ext cx="6517640" cy="44805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初中组流程与规则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25" y="4574540"/>
            <a:ext cx="2716530" cy="105156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377190" y="1322705"/>
            <a:ext cx="10243185" cy="556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每支参赛队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有2名学生和1-2名教练员组成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。学生必须是截止到2017年6月底仍然在校的学生。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参赛队伍在报名后，要将参赛机器人所使用的软件发给比赛组委会。对于不按照要求提供软件的，比赛时所延误的时间由参赛队伍自行承担。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搭建机器人与编程只能在准备区进行。</a:t>
            </a:r>
            <a:endParaRPr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的学生队员检录后方能进入准备区。裁判员对参赛队携带的器材进行检查，所有器材必须是独立的散件，除控制器、电机、传感器等可维持出厂时的状态外，其它所有零件不得以焊接、铆接、粘接等方式组成部件。结构件为独立的长方体（含曲轴状）、圆柱体（含齿轮状、锥状）、正方体、带状体、异型体等，任意结构件（除传动齿轮、链轮、皮带轮等动力传动件及车轮外）的长度不可大于200mm、宽度和高度均不可大于30mm。队员不得携带U盘、光盘、手机、相机等存储和通信器材。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参赛队伍自己携带程序下载线和机器人电池，组委会不予提供下载线机器人电池。</a:t>
            </a:r>
            <a:endParaRPr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裁判将会对参赛队伍携带的机器人控制器内程序清零。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参赛队在准备区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有3小时的搭建机器人、编写及调试程序的时间。</a:t>
            </a:r>
            <a:endParaRPr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参赛队在每轮比赛结束后，允许在准备区简单地维修机器人和修改控制程序，但不能打乱下一轮出场次序。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5"/>
  <p:tag name="KSO_WM_UNIT_TYPE" val="a"/>
  <p:tag name="KSO_WM_UNIT_INDEX" val="1"/>
  <p:tag name="KSO_WM_UNIT_ID" val="custom16031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b"/>
  <p:tag name="KSO_WM_UNIT_INDEX" val="1"/>
  <p:tag name="KSO_WM_UNIT_ID" val="custom160175_1*b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EMPLATE_THUMBS_INDEX" val="1、4、8、12、16、24、25"/>
  <p:tag name="KSO_WM_TEMPLATE_CATEGORY" val="custom"/>
  <p:tag name="KSO_WM_TEMPLATE_INDEX" val="160315"/>
  <p:tag name="KSO_WM_TAG_VERSION" val="1.0"/>
  <p:tag name="KSO_WM_SLIDE_ID" val="custom1603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1_Office 主题">
  <a:themeElements>
    <a:clrScheme name="自定义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5E5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4009</Words>
  <Application>WPS 演示</Application>
  <PresentationFormat>宽屏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等线</vt:lpstr>
      <vt:lpstr>黑体</vt:lpstr>
      <vt:lpstr>微软雅黑</vt:lpstr>
      <vt:lpstr>Arial Unicode MS</vt:lpstr>
      <vt:lpstr>1_Office 主题</vt:lpstr>
      <vt:lpstr>2017年江门市机器人竞赛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lwl</cp:lastModifiedBy>
  <cp:revision>11</cp:revision>
  <dcterms:created xsi:type="dcterms:W3CDTF">2017-03-17T09:12:00Z</dcterms:created>
  <dcterms:modified xsi:type="dcterms:W3CDTF">2017-09-24T12:58:48Z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