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6" r:id="rId3"/>
    <p:sldId id="257" r:id="rId5"/>
    <p:sldId id="258" r:id="rId6"/>
    <p:sldId id="259" r:id="rId7"/>
    <p:sldId id="285" r:id="rId8"/>
    <p:sldId id="293" r:id="rId9"/>
    <p:sldId id="294" r:id="rId10"/>
    <p:sldId id="260" r:id="rId11"/>
    <p:sldId id="297" r:id="rId12"/>
    <p:sldId id="296" r:id="rId13"/>
    <p:sldId id="298" r:id="rId14"/>
    <p:sldId id="299" r:id="rId15"/>
    <p:sldId id="300" r:id="rId16"/>
    <p:sldId id="303" r:id="rId17"/>
    <p:sldId id="305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2DFB-35E9-40C8-959F-E66AA61082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351313"/>
            <a:ext cx="10515600" cy="1250725"/>
          </a:xfrm>
        </p:spPr>
        <p:txBody>
          <a:bodyPr anchor="ctr" anchorCtr="0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06723"/>
            <a:ext cx="9144000" cy="105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BB5606-CA87-4B66-824E-3C8B279E4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B5B8E16-842A-45BD-81C3-A638056E5C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5606-CA87-4B66-824E-3C8B279E4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8E16-842A-45BD-81C3-A638056E5C31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560388" y="412955"/>
            <a:ext cx="11237912" cy="5575095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>
              <a:defRPr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5"/>
          <p:cNvSpPr>
            <a:spLocks noChangeArrowheads="1"/>
          </p:cNvSpPr>
          <p:nvPr userDrawn="1"/>
        </p:nvSpPr>
        <p:spPr bwMode="auto">
          <a:xfrm>
            <a:off x="1235075" y="0"/>
            <a:ext cx="95250" cy="685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27" name="椭圆 12"/>
          <p:cNvSpPr>
            <a:spLocks noChangeArrowheads="1"/>
          </p:cNvSpPr>
          <p:nvPr userDrawn="1"/>
        </p:nvSpPr>
        <p:spPr bwMode="auto">
          <a:xfrm>
            <a:off x="914400" y="1585913"/>
            <a:ext cx="736600" cy="736600"/>
          </a:xfrm>
          <a:prstGeom prst="ellipse">
            <a:avLst/>
          </a:prstGeom>
          <a:solidFill>
            <a:schemeClr val="bg1"/>
          </a:solidFill>
          <a:ln w="57150" cmpd="sng">
            <a:solidFill>
              <a:srgbClr val="D9D9D9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28" name="椭圆 13"/>
          <p:cNvSpPr>
            <a:spLocks noChangeArrowheads="1"/>
          </p:cNvSpPr>
          <p:nvPr userDrawn="1"/>
        </p:nvSpPr>
        <p:spPr bwMode="auto">
          <a:xfrm>
            <a:off x="1056054" y="1727567"/>
            <a:ext cx="453292" cy="4532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29" name="矩形 37"/>
          <p:cNvSpPr>
            <a:spLocks noChangeArrowheads="1"/>
          </p:cNvSpPr>
          <p:nvPr userDrawn="1"/>
        </p:nvSpPr>
        <p:spPr bwMode="auto">
          <a:xfrm>
            <a:off x="8724900" y="0"/>
            <a:ext cx="3467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530000"/>
            <a:ext cx="5864400" cy="88920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0" y="2419200"/>
            <a:ext cx="6364800" cy="3682800"/>
          </a:xfrm>
        </p:spPr>
        <p:txBody>
          <a:bodyPr>
            <a:normAutofit/>
          </a:bodyPr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602160"/>
            <a:ext cx="2743200" cy="180275"/>
          </a:xfrm>
        </p:spPr>
        <p:txBody>
          <a:bodyPr>
            <a:normAutofit/>
          </a:bodyPr>
          <a:lstStyle/>
          <a:p>
            <a:fld id="{E9BB5606-CA87-4B66-824E-3C8B279E4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602160"/>
            <a:ext cx="4114800" cy="18027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602160"/>
            <a:ext cx="2743200" cy="180275"/>
          </a:xfrm>
        </p:spPr>
        <p:txBody>
          <a:bodyPr>
            <a:normAutofit/>
          </a:bodyPr>
          <a:lstStyle/>
          <a:p>
            <a:fld id="{9B5B8E16-842A-45BD-81C3-A638056E5C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29" name="直接连接符 25"/>
          <p:cNvCxnSpPr>
            <a:cxnSpLocks noChangeShapeType="1"/>
          </p:cNvCxnSpPr>
          <p:nvPr userDrawn="1"/>
        </p:nvCxnSpPr>
        <p:spPr bwMode="auto">
          <a:xfrm>
            <a:off x="0" y="2600325"/>
            <a:ext cx="12192000" cy="0"/>
          </a:xfrm>
          <a:prstGeom prst="line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" name="组合 30"/>
          <p:cNvGrpSpPr/>
          <p:nvPr userDrawn="1"/>
        </p:nvGrpSpPr>
        <p:grpSpPr>
          <a:xfrm>
            <a:off x="4326549" y="832987"/>
            <a:ext cx="3555994" cy="3554410"/>
            <a:chOff x="4326549" y="794887"/>
            <a:chExt cx="3555994" cy="3554410"/>
          </a:xfrm>
        </p:grpSpPr>
        <p:sp>
          <p:nvSpPr>
            <p:cNvPr id="32" name="椭圆 31"/>
            <p:cNvSpPr/>
            <p:nvPr/>
          </p:nvSpPr>
          <p:spPr>
            <a:xfrm>
              <a:off x="4495800" y="990942"/>
              <a:ext cx="3162300" cy="31623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4984404" y="1316540"/>
              <a:ext cx="2512227" cy="251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4686971" y="1415972"/>
              <a:ext cx="2313274" cy="2312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5" name="椭圆 6"/>
            <p:cNvSpPr>
              <a:spLocks noChangeArrowheads="1"/>
            </p:cNvSpPr>
            <p:nvPr userDrawn="1"/>
          </p:nvSpPr>
          <p:spPr bwMode="auto">
            <a:xfrm>
              <a:off x="4822935" y="1303791"/>
              <a:ext cx="2537732" cy="253660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D9D9D9"/>
              </a:solidFill>
              <a:round/>
            </a:ln>
            <a:effectLst>
              <a:outerShdw dist="25400" dir="5400000" algn="ctr" rotWithShape="0">
                <a:srgbClr val="000000">
                  <a:alpha val="39000"/>
                </a:srgbClr>
              </a:outerShdw>
            </a:effectLst>
          </p:spPr>
          <p:txBody>
            <a:bodyPr anchor="ctr">
              <a:normAutofit fontScale="67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600" dirty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6" name="椭圆 6"/>
            <p:cNvSpPr>
              <a:spLocks noChangeArrowheads="1"/>
            </p:cNvSpPr>
            <p:nvPr/>
          </p:nvSpPr>
          <p:spPr bwMode="auto">
            <a:xfrm>
              <a:off x="4326549" y="794887"/>
              <a:ext cx="3555994" cy="3554410"/>
            </a:xfrm>
            <a:prstGeom prst="ellipse">
              <a:avLst/>
            </a:prstGeom>
            <a:noFill/>
            <a:ln w="19050" cmpd="sng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7" name="组合 36"/>
          <p:cNvGrpSpPr/>
          <p:nvPr userDrawn="1"/>
        </p:nvGrpSpPr>
        <p:grpSpPr>
          <a:xfrm>
            <a:off x="1303230" y="1771650"/>
            <a:ext cx="1677832" cy="1677084"/>
            <a:chOff x="4326549" y="794887"/>
            <a:chExt cx="3555994" cy="3554410"/>
          </a:xfrm>
        </p:grpSpPr>
        <p:sp>
          <p:nvSpPr>
            <p:cNvPr id="38" name="椭圆 37"/>
            <p:cNvSpPr/>
            <p:nvPr/>
          </p:nvSpPr>
          <p:spPr>
            <a:xfrm>
              <a:off x="4495800" y="990942"/>
              <a:ext cx="3162300" cy="31623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2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4984404" y="1316540"/>
              <a:ext cx="2512227" cy="251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4686971" y="1415972"/>
              <a:ext cx="2313274" cy="2312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1" name="椭圆 6"/>
            <p:cNvSpPr>
              <a:spLocks noChangeArrowheads="1"/>
            </p:cNvSpPr>
            <p:nvPr/>
          </p:nvSpPr>
          <p:spPr bwMode="auto">
            <a:xfrm>
              <a:off x="4822935" y="1303791"/>
              <a:ext cx="2537732" cy="253660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D9D9D9"/>
              </a:solidFill>
              <a:round/>
            </a:ln>
            <a:effectLst>
              <a:outerShdw dist="25400" dir="5400000" algn="ctr" rotWithShape="0">
                <a:srgbClr val="000000">
                  <a:alpha val="39000"/>
                </a:srgbClr>
              </a:outerShdw>
            </a:effectLst>
          </p:spPr>
          <p:txBody>
            <a:bodyPr anchor="ctr">
              <a:normAutofit fontScale="9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5400" dirty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2" name="椭圆 6"/>
            <p:cNvSpPr>
              <a:spLocks noChangeArrowheads="1"/>
            </p:cNvSpPr>
            <p:nvPr/>
          </p:nvSpPr>
          <p:spPr bwMode="auto">
            <a:xfrm>
              <a:off x="4326549" y="794887"/>
              <a:ext cx="3555994" cy="3554410"/>
            </a:xfrm>
            <a:prstGeom prst="ellipse">
              <a:avLst/>
            </a:prstGeom>
            <a:noFill/>
            <a:ln w="19050" cmpd="sng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9198355" y="1771650"/>
            <a:ext cx="1677832" cy="1677084"/>
            <a:chOff x="4326549" y="794887"/>
            <a:chExt cx="3555994" cy="3554410"/>
          </a:xfrm>
        </p:grpSpPr>
        <p:sp>
          <p:nvSpPr>
            <p:cNvPr id="44" name="椭圆 43"/>
            <p:cNvSpPr/>
            <p:nvPr/>
          </p:nvSpPr>
          <p:spPr>
            <a:xfrm>
              <a:off x="4495800" y="990942"/>
              <a:ext cx="3162300" cy="31623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2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4984404" y="1316540"/>
              <a:ext cx="2512227" cy="251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4686971" y="1415972"/>
              <a:ext cx="2313274" cy="2312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7" name="椭圆 6"/>
            <p:cNvSpPr>
              <a:spLocks noChangeArrowheads="1"/>
            </p:cNvSpPr>
            <p:nvPr/>
          </p:nvSpPr>
          <p:spPr bwMode="auto">
            <a:xfrm>
              <a:off x="4822935" y="1303791"/>
              <a:ext cx="2537732" cy="253660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D9D9D9"/>
              </a:solidFill>
              <a:round/>
            </a:ln>
            <a:effectLst>
              <a:outerShdw dist="25400" dir="5400000" algn="ctr" rotWithShape="0">
                <a:srgbClr val="000000">
                  <a:alpha val="39000"/>
                </a:srgbClr>
              </a:outerShdw>
            </a:effectLst>
          </p:spPr>
          <p:txBody>
            <a:bodyPr anchor="ctr">
              <a:normAutofit fontScale="9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5400" dirty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8" name="椭圆 6"/>
            <p:cNvSpPr>
              <a:spLocks noChangeArrowheads="1"/>
            </p:cNvSpPr>
            <p:nvPr/>
          </p:nvSpPr>
          <p:spPr bwMode="auto">
            <a:xfrm>
              <a:off x="4326549" y="794887"/>
              <a:ext cx="3555994" cy="3554410"/>
            </a:xfrm>
            <a:prstGeom prst="ellipse">
              <a:avLst/>
            </a:prstGeom>
            <a:noFill/>
            <a:ln w="19050" cmpd="sng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1600" y="4773600"/>
            <a:ext cx="8726400" cy="1591200"/>
          </a:xfrm>
        </p:spPr>
        <p:txBody>
          <a:bodyPr anchor="ctr" anchorCtr="0">
            <a:normAutofit/>
          </a:bodyPr>
          <a:lstStyle>
            <a:lvl1pPr algn="ctr">
              <a:defRPr sz="37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8840" y="227847"/>
            <a:ext cx="10515600" cy="8016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78840" y="6422944"/>
            <a:ext cx="2743200" cy="365125"/>
          </a:xfrm>
        </p:spPr>
        <p:txBody>
          <a:bodyPr>
            <a:normAutofit/>
          </a:bodyPr>
          <a:lstStyle/>
          <a:p>
            <a:fld id="{E9BB5606-CA87-4B66-824E-3C8B279E4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79240" y="6422944"/>
            <a:ext cx="4114800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51240" y="6422944"/>
            <a:ext cx="2743200" cy="365125"/>
          </a:xfrm>
        </p:spPr>
        <p:txBody>
          <a:bodyPr>
            <a:normAutofit/>
          </a:bodyPr>
          <a:lstStyle/>
          <a:p>
            <a:fld id="{9B5B8E16-842A-45BD-81C3-A638056E5C3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5606-CA87-4B66-824E-3C8B279E4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8E16-842A-45BD-81C3-A638056E5C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5606-CA87-4B66-824E-3C8B279E4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8E16-842A-45BD-81C3-A638056E5C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00" y="2350800"/>
            <a:ext cx="10515600" cy="1249200"/>
          </a:xfrm>
        </p:spPr>
        <p:txBody>
          <a:bodyPr>
            <a:normAutofit/>
          </a:bodyPr>
          <a:lstStyle>
            <a:lvl1pPr algn="ctr">
              <a:defRPr sz="66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5606-CA87-4B66-824E-3C8B279E4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8E16-842A-45BD-81C3-A638056E5C31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522800" y="4806000"/>
            <a:ext cx="9144000" cy="1058400"/>
          </a:xfrm>
        </p:spPr>
        <p:txBody>
          <a:bodyPr>
            <a:normAutofit/>
          </a:bodyPr>
          <a:lstStyle>
            <a:lvl1pPr algn="ctr"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5606-CA87-4B66-824E-3C8B279E4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8E16-842A-45BD-81C3-A638056E5C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5606-CA87-4B66-824E-3C8B279E4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8E16-842A-45BD-81C3-A638056E5C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5606-CA87-4B66-824E-3C8B279E4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8E16-842A-45BD-81C3-A638056E5C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8886" y="406402"/>
            <a:ext cx="11154228" cy="720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8886" y="1509486"/>
            <a:ext cx="11154228" cy="4667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B5606-CA87-4B66-824E-3C8B279E4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B8E16-842A-45BD-81C3-A638056E5C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5750" indent="-285750" algn="just" defTabSz="914400" rtl="0" eaLnBrk="1" latinLnBrk="0" hangingPunct="1"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rgbClr val="33333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image" Target="../media/image8.png"/><Relationship Id="rId2" Type="http://schemas.openxmlformats.org/officeDocument/2006/relationships/tags" Target="../tags/tag26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8.png"/><Relationship Id="rId2" Type="http://schemas.openxmlformats.org/officeDocument/2006/relationships/tags" Target="../tags/tag29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8.png"/><Relationship Id="rId2" Type="http://schemas.openxmlformats.org/officeDocument/2006/relationships/tags" Target="../tags/tag32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image" Target="../media/image8.png"/><Relationship Id="rId2" Type="http://schemas.openxmlformats.org/officeDocument/2006/relationships/tags" Target="../tags/tag35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image" Target="../media/image8.png"/><Relationship Id="rId2" Type="http://schemas.openxmlformats.org/officeDocument/2006/relationships/tags" Target="../tags/tag38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11.xml"/><Relationship Id="rId2" Type="http://schemas.openxmlformats.org/officeDocument/2006/relationships/image" Target="../media/image5.png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13.xml"/><Relationship Id="rId2" Type="http://schemas.openxmlformats.org/officeDocument/2006/relationships/image" Target="../media/image6.png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9.xml"/><Relationship Id="rId3" Type="http://schemas.openxmlformats.org/officeDocument/2006/relationships/image" Target="../media/image7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image" Target="../media/image8.png"/><Relationship Id="rId1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image" Target="../media/image8.png"/><Relationship Id="rId2" Type="http://schemas.openxmlformats.org/officeDocument/2006/relationships/tags" Target="../tags/tag23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年江门市机器人竞赛</a:t>
            </a:r>
            <a:endParaRPr lang="zh-CN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089785" y="4663440"/>
            <a:ext cx="7829550" cy="11899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zh-CN" altLang="zh-CN" sz="4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科  技  快  线</a:t>
            </a:r>
            <a:endParaRPr lang="zh-CN" altLang="zh-CN" sz="4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0201603143645980721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7130" y="1161415"/>
            <a:ext cx="5621655" cy="514223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02920" y="-216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科技快线机器人竞赛</a:t>
            </a:r>
            <a:r>
              <a:rPr lang="zh-CN" altLang="en-US" sz="6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小学组流程与规则</a:t>
            </a:r>
            <a:endParaRPr lang="en-US" altLang="zh-CN" sz="6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290" y="4916805"/>
            <a:ext cx="2716530" cy="138684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331470" y="1283335"/>
            <a:ext cx="6494780" cy="55314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indent="0">
              <a:buNone/>
            </a:pPr>
            <a:r>
              <a:rPr lang="zh-CN" sz="2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机器人的启动</a:t>
            </a:r>
            <a:endParaRPr lang="zh-CN" sz="28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dirty="0">
                <a:latin typeface="微软雅黑" panose="020B0503020204020204" charset="-122"/>
                <a:ea typeface="微软雅黑" panose="020B0503020204020204" charset="-122"/>
              </a:rPr>
              <a:t>裁判员确认参赛队已准备好后，将发出“5，4，3，2，1，开始”的倒计数启动口令。随着倒计数的开始，队员可以用一只手慢慢靠近机器人，听到“开始”命令的第一个字，队员可以触碰一个按钮或给传感器一个信号去启动机器人。</a:t>
            </a:r>
            <a:endParaRPr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dirty="0">
                <a:latin typeface="微软雅黑" panose="020B0503020204020204" charset="-122"/>
                <a:ea typeface="微软雅黑" panose="020B0503020204020204" charset="-122"/>
              </a:rPr>
              <a:t>在“开始”命令前启动机器人将被视为“误启动”并受到警告或处罚。</a:t>
            </a:r>
            <a:endParaRPr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dirty="0">
                <a:latin typeface="微软雅黑" panose="020B0503020204020204" charset="-122"/>
                <a:ea typeface="微软雅黑" panose="020B0503020204020204" charset="-122"/>
              </a:rPr>
              <a:t>机器人一旦启动，就只能受自带的控制器中的程序控制。队员不得接触机器人（重试的情况除外）。</a:t>
            </a:r>
            <a:endParaRPr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dirty="0">
                <a:latin typeface="微软雅黑" panose="020B0503020204020204" charset="-122"/>
                <a:ea typeface="微软雅黑" panose="020B0503020204020204" charset="-122"/>
              </a:rPr>
              <a:t>启动后的机器人不得故意分离出部件或把机械零件掉在场上。偶然脱落的机器人零部件，由裁判员随时清出场地。为了策略的需要而分离部件是犯规行为。</a:t>
            </a:r>
            <a:endParaRPr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dirty="0">
                <a:latin typeface="微软雅黑" panose="020B0503020204020204" charset="-122"/>
                <a:ea typeface="微软雅黑" panose="020B0503020204020204" charset="-122"/>
              </a:rPr>
              <a:t>启动后的机器人如因速度过快或程序错误完全越出场地边界，该机器人不得再回到场地上。</a:t>
            </a:r>
            <a:endParaRPr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0201603143645980721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7130" y="1161415"/>
            <a:ext cx="5621655" cy="514223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02920" y="-216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科技快线机器人竞赛</a:t>
            </a:r>
            <a:r>
              <a:rPr lang="zh-CN" altLang="en-US" sz="6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小学组流程与规则</a:t>
            </a:r>
            <a:endParaRPr lang="en-US" altLang="zh-CN" sz="6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290" y="4916805"/>
            <a:ext cx="2716530" cy="138684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300990" y="1405255"/>
            <a:ext cx="6494780" cy="477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indent="0">
              <a:buNone/>
            </a:pPr>
            <a:r>
              <a:rPr lang="zh-CN" sz="2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申请重试</a:t>
            </a:r>
            <a:endParaRPr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b="1" dirty="0">
                <a:latin typeface="微软雅黑" panose="020B0503020204020204" charset="-122"/>
                <a:ea typeface="微软雅黑" panose="020B0503020204020204" charset="-122"/>
              </a:rPr>
              <a:t>机器人在运行中如果出现故障，参赛队员可以向裁判员申请重试。</a:t>
            </a:r>
            <a:endParaRPr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b="1" dirty="0">
                <a:latin typeface="微软雅黑" panose="020B0503020204020204" charset="-122"/>
                <a:ea typeface="微软雅黑" panose="020B0503020204020204" charset="-122"/>
              </a:rPr>
              <a:t>裁判员同意重试后，场地状态保持不变，队员可将机器人搬回起始区，重新启动。</a:t>
            </a:r>
            <a:endParaRPr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b="1" dirty="0">
                <a:latin typeface="微软雅黑" panose="020B0503020204020204" charset="-122"/>
                <a:ea typeface="微软雅黑" panose="020B0503020204020204" charset="-122"/>
              </a:rPr>
              <a:t>每场比赛只能有1次重试。</a:t>
            </a:r>
            <a:endParaRPr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b="1" dirty="0">
                <a:latin typeface="微软雅黑" panose="020B0503020204020204" charset="-122"/>
                <a:ea typeface="微软雅黑" panose="020B0503020204020204" charset="-122"/>
              </a:rPr>
              <a:t>重试期间计时不停止，也不重新开始计时。重试前机器人所完成的任务有效。</a:t>
            </a:r>
            <a:endParaRPr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0201603143645980721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7130" y="1161415"/>
            <a:ext cx="5621655" cy="514223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02920" y="-216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科技快线机器人竞赛</a:t>
            </a:r>
            <a:r>
              <a:rPr lang="zh-CN" altLang="en-US" sz="6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小学组流程与规则</a:t>
            </a:r>
            <a:endParaRPr lang="en-US" altLang="zh-CN" sz="6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290" y="4916805"/>
            <a:ext cx="2716530" cy="138684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85750" y="1268730"/>
            <a:ext cx="6707505" cy="5500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indent="0">
              <a:buNone/>
            </a:pPr>
            <a:r>
              <a:rPr lang="zh-CN" sz="2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比赛结束</a:t>
            </a:r>
            <a:endParaRPr lang="zh-CN" sz="28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每场比赛的规定时间为120秒钟。</a:t>
            </a:r>
            <a:endParaRPr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b="1" dirty="0">
                <a:latin typeface="微软雅黑" panose="020B0503020204020204" charset="-122"/>
                <a:ea typeface="微软雅黑" panose="020B0503020204020204" charset="-122"/>
              </a:rPr>
              <a:t>机器人的垂直投影有一部分落在终点区即视为机器人到达终点区，机器人回到终点区是指机器人到达并停止在终点区。</a:t>
            </a:r>
            <a:endParaRPr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b="1" dirty="0">
                <a:latin typeface="微软雅黑" panose="020B0503020204020204" charset="-122"/>
                <a:ea typeface="微软雅黑" panose="020B0503020204020204" charset="-122"/>
              </a:rPr>
              <a:t>参赛队在完成一些任务后，如不准备继续比赛，应向裁判员示意，裁判员据此停止计时，结束比赛；否则，等待裁判员的终场哨音。</a:t>
            </a:r>
            <a:endParaRPr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b="1" dirty="0">
                <a:latin typeface="微软雅黑" panose="020B0503020204020204" charset="-122"/>
                <a:ea typeface="微软雅黑" panose="020B0503020204020204" charset="-122"/>
              </a:rPr>
              <a:t>裁判员吹响终场哨音后，参赛队员除应立即关断机器人的电源外，不得与场上的机器人或任何物品接触。</a:t>
            </a:r>
            <a:endParaRPr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b="1" dirty="0">
                <a:latin typeface="微软雅黑" panose="020B0503020204020204" charset="-122"/>
                <a:ea typeface="微软雅黑" panose="020B0503020204020204" charset="-122"/>
              </a:rPr>
              <a:t>裁判员记录场上状态，填写记分表。参赛队员应确认自己的得分，并立即将自己的机器人搬回准备区。</a:t>
            </a:r>
            <a:endParaRPr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0201603143645980721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7130" y="1161415"/>
            <a:ext cx="5621655" cy="514223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02920" y="-216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科技快线机器人竞赛</a:t>
            </a:r>
            <a:r>
              <a:rPr lang="zh-CN" altLang="en-US" sz="6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小学组流程与规则</a:t>
            </a:r>
            <a:endParaRPr lang="en-US" altLang="zh-CN" sz="6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290" y="4916805"/>
            <a:ext cx="2716530" cy="138684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85750" y="1268730"/>
            <a:ext cx="6707505" cy="5500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indent="0">
              <a:buNone/>
            </a:pPr>
            <a:r>
              <a:rPr lang="zh-CN" sz="2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比赛记分</a:t>
            </a:r>
            <a:endParaRPr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b="1" dirty="0">
                <a:latin typeface="微软雅黑" panose="020B0503020204020204" charset="-122"/>
                <a:ea typeface="微软雅黑" panose="020B0503020204020204" charset="-122"/>
              </a:rPr>
              <a:t>每场比赛结束后，按赛场上的实际状态和完成任务的情况计分。</a:t>
            </a:r>
            <a:endParaRPr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机器人每正确到达一个指定的地区站点，得30分；</a:t>
            </a:r>
            <a:endParaRPr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机器人正确地回到终点区，得30分。</a:t>
            </a:r>
            <a:endParaRPr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b="1" dirty="0">
                <a:latin typeface="微软雅黑" panose="020B0503020204020204" charset="-122"/>
                <a:ea typeface="微软雅黑" panose="020B0503020204020204" charset="-122"/>
              </a:rPr>
              <a:t>机器人完成任务，是指机器人在规定的时间内，从起始区出发到达了比赛指定的所有的地区站点，最后机器人回到终点区。</a:t>
            </a:r>
            <a:endParaRPr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b="1" dirty="0">
                <a:latin typeface="微软雅黑" panose="020B0503020204020204" charset="-122"/>
                <a:ea typeface="微软雅黑" panose="020B0503020204020204" charset="-122"/>
              </a:rPr>
              <a:t>如果机器人在规定的时间内完成任务，额外加记时间分。时间分为（规定时间秒数－实际完成任务所用秒数）。如果比赛结束时机器人未完成所有任务，不加记此分。</a:t>
            </a:r>
            <a:endParaRPr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0201603143645980721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7130" y="1161415"/>
            <a:ext cx="5621655" cy="514223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02920" y="-216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科技快线机器人竞赛</a:t>
            </a:r>
            <a:r>
              <a:rPr lang="zh-CN" altLang="en-US" sz="6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高中组流程与规则</a:t>
            </a:r>
            <a:endParaRPr lang="en-US" altLang="zh-CN" sz="6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290" y="4916805"/>
            <a:ext cx="2716530" cy="138684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13335" y="1161415"/>
            <a:ext cx="7813040" cy="5619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indent="0">
              <a:buNone/>
            </a:pPr>
            <a:r>
              <a:rPr lang="zh-CN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犯规和取消比赛资格</a:t>
            </a:r>
            <a:endParaRPr lang="zh-CN" altLang="zh-CN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1600" b="1" dirty="0">
                <a:latin typeface="微软雅黑" panose="020B0503020204020204" charset="-122"/>
                <a:ea typeface="微软雅黑" panose="020B0503020204020204" charset="-122"/>
              </a:rPr>
              <a:t>未准时到场的参赛队，</a:t>
            </a:r>
            <a:r>
              <a:rPr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每迟到1分钟则判罚该队10分</a:t>
            </a:r>
            <a:r>
              <a:rPr sz="1600" b="1" dirty="0">
                <a:latin typeface="微软雅黑" panose="020B0503020204020204" charset="-122"/>
                <a:ea typeface="微软雅黑" panose="020B0503020204020204" charset="-122"/>
              </a:rPr>
              <a:t>。如果3分钟后仍未到场，该队将被取消比赛资格。</a:t>
            </a:r>
            <a:endParaRPr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1600" b="1" dirty="0">
                <a:latin typeface="微软雅黑" panose="020B0503020204020204" charset="-122"/>
                <a:ea typeface="微软雅黑" panose="020B0503020204020204" charset="-122"/>
              </a:rPr>
              <a:t>机器人若将“会议代表”</a:t>
            </a:r>
            <a:r>
              <a:rPr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接送到错误的站点，每错误一个扣10分。</a:t>
            </a:r>
            <a:endParaRPr sz="1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1600" b="1" dirty="0">
                <a:latin typeface="微软雅黑" panose="020B0503020204020204" charset="-122"/>
                <a:ea typeface="微软雅黑" panose="020B0503020204020204" charset="-122"/>
              </a:rPr>
              <a:t>机器人在接送的过程中，</a:t>
            </a:r>
            <a:r>
              <a:rPr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每丢掉一个“科技资源” 扣20分。</a:t>
            </a:r>
            <a:endParaRPr sz="1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1600" b="1" dirty="0">
                <a:latin typeface="微软雅黑" panose="020B0503020204020204" charset="-122"/>
                <a:ea typeface="微软雅黑" panose="020B0503020204020204" charset="-122"/>
              </a:rPr>
              <a:t>机器人不可以去没有放置有 “科技资源”  模型的各地方站，</a:t>
            </a:r>
            <a:r>
              <a:rPr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否则视为犯规扣10分；</a:t>
            </a:r>
            <a:endParaRPr sz="1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16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第1次误启动将受到裁判员的警告，第2次误启动将被取消比赛资格。</a:t>
            </a:r>
            <a:endParaRPr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1600" b="1" dirty="0">
                <a:latin typeface="微软雅黑" panose="020B0503020204020204" charset="-122"/>
                <a:ea typeface="微软雅黑" panose="020B0503020204020204" charset="-122"/>
              </a:rPr>
              <a:t>为了策略的需要而分离部件是犯规行为,视情节严重的程度可能会被取消比赛资格。</a:t>
            </a:r>
            <a:endParaRPr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1600" b="1" dirty="0">
                <a:latin typeface="微软雅黑" panose="020B0503020204020204" charset="-122"/>
                <a:ea typeface="微软雅黑" panose="020B0503020204020204" charset="-122"/>
              </a:rPr>
              <a:t>机器人以高速冲撞场地设施导致损坏受到裁判员的警告，第2次损坏场地设施将被取消比赛资格。</a:t>
            </a:r>
            <a:endParaRPr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机器人未按黑色引导线运动，为技术性犯规，应重试，机器人如完全脱离黑色引导线运行，则视为任务失败，本轮比赛结束。机器人未按转弯标志转弯，为技术性犯规，无需重试，但每次应扣5分。</a:t>
            </a:r>
            <a:endParaRPr sz="1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1600" b="1" dirty="0">
                <a:latin typeface="微软雅黑" panose="020B0503020204020204" charset="-122"/>
                <a:ea typeface="微软雅黑" panose="020B0503020204020204" charset="-122"/>
              </a:rPr>
              <a:t>比赛中，</a:t>
            </a:r>
            <a:r>
              <a:rPr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参赛队员有意接触比赛场上的物品或机器人，将被取消比赛资格。</a:t>
            </a:r>
            <a:r>
              <a:rPr sz="1600" b="1" dirty="0">
                <a:latin typeface="微软雅黑" panose="020B0503020204020204" charset="-122"/>
                <a:ea typeface="微软雅黑" panose="020B0503020204020204" charset="-122"/>
              </a:rPr>
              <a:t>偶然的接触可以不当作犯规，除非这种接触直接影响到比赛的最终得分。</a:t>
            </a:r>
            <a:endParaRPr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1600" b="1" dirty="0">
                <a:latin typeface="微软雅黑" panose="020B0503020204020204" charset="-122"/>
                <a:ea typeface="微软雅黑" panose="020B0503020204020204" charset="-122"/>
              </a:rPr>
              <a:t>不听从裁判员的指示将被取消比赛资格。</a:t>
            </a:r>
            <a:endParaRPr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在准备区或比赛区使用手机等通信器材，不管什么原因将立即被取消比赛资格。</a:t>
            </a:r>
            <a:endParaRPr sz="1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9485" y="177073"/>
            <a:ext cx="10515600" cy="1250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年江门市机器人竞赛</a:t>
            </a:r>
            <a:endParaRPr 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2400843"/>
            <a:ext cx="10515600" cy="1250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江门青少年机器人竞赛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QQ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群：590171434</a:t>
            </a:r>
            <a:endParaRPr lang="zh-CN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2045" y="4493168"/>
            <a:ext cx="10515600" cy="1250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smtClean="0">
                <a:solidFill>
                  <a:schemeClr val="bg1"/>
                </a:solidFill>
              </a:rPr>
              <a:t>肖老师 联系电话：</a:t>
            </a:r>
            <a:r>
              <a:rPr lang="en-US" altLang="zh-CN" sz="5000" smtClean="0">
                <a:solidFill>
                  <a:schemeClr val="bg1"/>
                </a:solidFill>
              </a:rPr>
              <a:t>13534717635</a:t>
            </a:r>
            <a:endParaRPr lang="en-US" altLang="zh-CN" sz="5000" smtClean="0">
              <a:solidFill>
                <a:schemeClr val="bg1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46760" y="5637438"/>
            <a:ext cx="10515600" cy="1250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4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江门市机器人协会   技术支持</a:t>
            </a:r>
            <a:endParaRPr lang="zh-CN" sz="45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0110" y="1677670"/>
            <a:ext cx="6664325" cy="443865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科技快线机器人竞赛</a:t>
            </a:r>
            <a:r>
              <a:rPr lang="zh-CN" altLang="en-US" sz="6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解读</a:t>
            </a:r>
            <a:endParaRPr lang="zh-CN" altLang="en-US" sz="6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60755" y="1982470"/>
            <a:ext cx="3729355" cy="413385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lnSpc>
                <a:spcPct val="120000"/>
              </a:lnSpc>
            </a:pPr>
            <a:r>
              <a:rPr lang="zh-CN" altLang="en-US" sz="4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比赛任务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4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比赛标准</a:t>
            </a:r>
            <a:endParaRPr lang="zh-CN" altLang="en-US" sz="4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4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比赛流程与规则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lnSpc>
                <a:spcPct val="120000"/>
              </a:lnSpc>
              <a:buNone/>
            </a:pPr>
            <a:endParaRPr lang="zh-CN" altLang="en-US" sz="4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36360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科技快线机器人竞赛</a:t>
            </a:r>
            <a:r>
              <a:rPr lang="zh-CN" altLang="en-US" sz="6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小学组任务</a:t>
            </a:r>
            <a:endParaRPr lang="zh-CN" altLang="en-US" sz="6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731520" y="1764665"/>
            <a:ext cx="9366250" cy="49314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just">
              <a:lnSpc>
                <a:spcPct val="10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机器人从起始区出发，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自由选择行走路线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到达指定的各地区站点；</a:t>
            </a:r>
            <a:endParaRPr lang="zh-CN" altLang="en-US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机器人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到达地区站点是指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要求机器人的一部分垂直投影需落在指定的站点的颜色区域内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，并需停止机器人且闪灯或鸣笛，以示安全后才能够再次启动出发；</a:t>
            </a:r>
            <a:endParaRPr lang="zh-CN" altLang="en-US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机器人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不可以去没有指定的地区站点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，否则视为犯规；</a:t>
            </a:r>
            <a:endParaRPr lang="zh-CN" altLang="en-US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机器人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完成了前往各选定的地区站点后最后回到机器人终点区（即江门站）。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机器人的垂直投影有一部分落在终点区即视为机器人到达终点区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，机器人回到终点区是指机器人到达并停止在终点区。</a:t>
            </a:r>
            <a:endParaRPr lang="zh-CN" altLang="en-US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机器人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在完成任务的过程中，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不允许脱离黑线运行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（即机器人的任一部分垂直投影都不在黑线上），如机器人完全脱离黑线即视为任务失败，本轮比赛结束。</a:t>
            </a:r>
            <a:endParaRPr lang="zh-CN" altLang="en-US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8"/>
          <p:cNvSpPr txBox="1"/>
          <p:nvPr/>
        </p:nvSpPr>
        <p:spPr>
          <a:xfrm>
            <a:off x="7041515" y="1447165"/>
            <a:ext cx="4788535" cy="26777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l"/>
            <a:r>
              <a:rPr lang="en-US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比赛不分初赛与复赛。组委会保证每支参赛队有相同的上场次数（一般是三次或以上），每次均记分。</a:t>
            </a:r>
            <a:endParaRPr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algn="l"/>
            <a:r>
              <a:rPr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    所有场次的比赛结束后，取最好2轮成绩之和作为最后成绩，按最后成绩对参赛队进行排名。</a:t>
            </a:r>
            <a:endParaRPr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3" name="TextBox 3"/>
          <p:cNvSpPr txBox="1"/>
          <p:nvPr/>
        </p:nvSpPr>
        <p:spPr>
          <a:xfrm>
            <a:off x="206375" y="4949190"/>
            <a:ext cx="9923780" cy="18154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sz="16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机器人比赛场地的尺寸为长3000mm、宽2000mm。 场地上绘有宽度为20～25mm的黑色引导线。比赛场地为喷绘的灯箱布。</a:t>
            </a:r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en-US" sz="16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在比赛场地上有1块长300mm×宽300mm的浅啡色区域，是机器人的起始区。</a:t>
            </a:r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en-US" sz="16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在比赛场地上有1块长200mm×宽150mm的浅蓝色区域（江门站），是机器人的终点站。</a:t>
            </a:r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en-US" sz="16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在比赛场地上有9块长200mm×宽150mm的黄色区域，是机器人需要到达的指定城市。实际比赛时，竞赛组委会将在比赛现场从这9块区域站点中抽签选择6块区域作为机器人指定要到达的区域，其他未选区域禁止机器人到达。</a:t>
            </a:r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02920" y="-216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科技快线机器人竞赛</a:t>
            </a:r>
            <a:r>
              <a:rPr lang="zh-CN" altLang="en-US" sz="6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小学组标准</a:t>
            </a:r>
            <a:endParaRPr lang="zh-CN" altLang="en-US" sz="6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135380"/>
            <a:ext cx="5537200" cy="37141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02920" y="4356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科技快线机器人竞赛</a:t>
            </a:r>
            <a:r>
              <a:rPr lang="zh-CN" altLang="en-US" sz="6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小学组标准</a:t>
            </a:r>
            <a:endParaRPr lang="zh-CN" altLang="en-US" sz="6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3" name="TextBox 3"/>
          <p:cNvSpPr txBox="1"/>
          <p:nvPr/>
        </p:nvSpPr>
        <p:spPr>
          <a:xfrm>
            <a:off x="895985" y="4787900"/>
            <a:ext cx="7425055" cy="1402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sz="2800" b="1" dirty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sz="2800" b="1" dirty="0">
                <a:latin typeface="微软雅黑" panose="020B0503020204020204" charset="-122"/>
                <a:ea typeface="微软雅黑" panose="020B0503020204020204" charset="-122"/>
              </a:rPr>
              <a:t>在黑色引导线的十字或丁字交叉处，可能会出现1-3个50mm×50mm的深蓝色转弯标志。</a:t>
            </a:r>
            <a:endParaRPr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@NFZ~}Q1X@{M996HKPLW}@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749425"/>
            <a:ext cx="10516235" cy="269684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422910" y="1292225"/>
            <a:ext cx="11083290" cy="5443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just">
              <a:lnSpc>
                <a:spcPct val="100000"/>
              </a:lnSpc>
            </a:pPr>
            <a:r>
              <a:rPr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本规则所讲的机器人，是指用来沿着黑线行走并完成任务的机器人。</a:t>
            </a:r>
            <a:r>
              <a:rPr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参赛前，所有机器人必须通过检查。</a:t>
            </a:r>
            <a:endParaRPr sz="20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00000"/>
              </a:lnSpc>
            </a:pPr>
            <a:r>
              <a:rPr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每支参赛队只能使用按程序自动运行的机器人，</a:t>
            </a:r>
            <a:r>
              <a:rPr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不能采用任何遥控方式的机器人，必须使用主办方认可的机器人参赛。</a:t>
            </a:r>
            <a:endParaRPr sz="20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00000"/>
              </a:lnSpc>
            </a:pPr>
            <a:r>
              <a:rPr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本届比赛器材可以使用塑胶拼插积木机器人，也可使用自制拼装材料和其他改装材料；循迹只能使用主办方认可的巡线传感器（允许使用组合循迹卡及复眼等）。每个参赛队比赛时将仅使用1个机器人在场地上完成任务，同场比赛不得共用机器人参赛，否则取消比赛资格。</a:t>
            </a:r>
            <a:endParaRPr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00000"/>
              </a:lnSpc>
            </a:pPr>
            <a:r>
              <a:rPr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赛机器人能自主完成任务，为了比赛公平，参赛机器人马达、机器人上的传感器只能使用主办方认可的装备；伺服电机不限数量；其它用于结构搭建的零部件数量不限；每台机器人的输入电压不超过9伏，仅限使用最多6节1.5V碱性电池，不可以有升压电路；机器人部件之间的衔接可以使用胶水、螺丝钉等材料进行固定。</a:t>
            </a:r>
            <a:endParaRPr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00000"/>
              </a:lnSpc>
            </a:pPr>
            <a:r>
              <a:rPr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在起始区内，</a:t>
            </a:r>
            <a:r>
              <a:rPr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机器人外形最大尺寸不得超过长300mm、宽250mm、高250mm。</a:t>
            </a:r>
            <a:r>
              <a:rPr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在比赛开始后，机器人也不可以超出此尺寸限制。</a:t>
            </a:r>
            <a:endParaRPr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00000"/>
              </a:lnSpc>
            </a:pPr>
            <a:r>
              <a:rPr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机器人上的所有零部件必须可靠固定，不允许分离或脱落在场地上。</a:t>
            </a:r>
            <a:endParaRPr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00000"/>
              </a:lnSpc>
            </a:pPr>
            <a:r>
              <a:rPr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不允许使用有可能损坏竞赛场地的危险元件。</a:t>
            </a:r>
            <a:endParaRPr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00000"/>
              </a:lnSpc>
            </a:pPr>
            <a:r>
              <a:rPr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机器人必须设计成</a:t>
            </a:r>
            <a:r>
              <a:rPr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只用一次操作（如，按一个按钮或拨一个开关）就能启动。</a:t>
            </a:r>
            <a:endParaRPr sz="20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00000"/>
              </a:lnSpc>
            </a:pPr>
            <a:endParaRPr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02920" y="-216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科技快线机器人竞赛</a:t>
            </a:r>
            <a:r>
              <a:rPr lang="zh-CN" altLang="en-US" sz="6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小学组标准</a:t>
            </a:r>
            <a:endParaRPr lang="zh-CN" altLang="en-US" sz="6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7697470" y="2223770"/>
            <a:ext cx="3954780" cy="1663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各参赛队可以对参赛机器人进行个性化设计，机身上要有明显的本队标志。</a:t>
            </a:r>
            <a:endParaRPr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00000"/>
              </a:lnSpc>
            </a:pP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zh-CN" altLang="en-US" sz="2800" dirty="0" smtClean="0">
              <a:sym typeface="+mn-ea"/>
            </a:endParaRPr>
          </a:p>
          <a:p>
            <a:pPr algn="just">
              <a:lnSpc>
                <a:spcPct val="100000"/>
              </a:lnSpc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02920" y="-216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科技快线机器人竞赛</a:t>
            </a:r>
            <a:r>
              <a:rPr lang="zh-CN" altLang="en-US" sz="6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小学组标准</a:t>
            </a:r>
            <a:endParaRPr lang="zh-CN" altLang="en-US" sz="6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80" y="1600835"/>
            <a:ext cx="6381115" cy="44754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02920" y="-216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科技快线机器人竞赛</a:t>
            </a:r>
            <a:r>
              <a:rPr lang="zh-CN" altLang="en-US" sz="6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小学组流程与规则</a:t>
            </a:r>
            <a:endParaRPr lang="en-US" altLang="zh-CN" sz="6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725" y="4574540"/>
            <a:ext cx="2716530" cy="105156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377190" y="1322705"/>
            <a:ext cx="10243185" cy="556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indent="0"/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每支参赛队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有2名学生和1-2名教练员组成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。学生必须是截止到2017年6月底仍然在校的学生。</a:t>
            </a:r>
            <a:endParaRPr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参赛队伍在报名后，要将参赛机器人所使用的软件发给比赛组委会。对于不按照要求提供软件的，比赛时所延误的时间由参赛队伍自行承担。</a:t>
            </a:r>
            <a:endParaRPr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搭建机器人与编程只能在准备区进行。</a:t>
            </a:r>
            <a:endParaRPr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/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赛队的学生队员检录后方能进入准备区。裁判员对参赛队携带的器材进行检查，所有器材必须是独立的散件，除控制器、电机、传感器等可维持出厂时的状态外，其它所有零件不得以焊接、铆接、粘接等方式组成部件。结构件为独立的长方体（含曲轴状）、圆柱体（含齿轮状、锥状）、正方体、带状体、异型体等，任意结构件（除传动齿轮、链轮、皮带轮等动力传动件及车轮外）的长度不可大于200mm、宽度和高度均不可大于30mm。队员不得携带U盘、光盘、手机、相机等存储和通信器材。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参赛队伍自己携带程序下载线和机器人电池，组委会不予提供下载线机器人电池。</a:t>
            </a:r>
            <a:endParaRPr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/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裁判将会对参赛队伍携带的机器人控制器内程序清零。</a:t>
            </a:r>
            <a:endParaRPr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参赛队在准备区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有3小时的搭建机器人、编写及调试程序的时间。</a:t>
            </a:r>
            <a:endParaRPr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/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参赛队在每轮比赛结束后，允许在准备区简单地维修机器人和修改控制程序，但不能打乱下一轮出场次序。</a:t>
            </a:r>
            <a:endParaRPr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00000"/>
              </a:lnSpc>
            </a:pPr>
            <a:endParaRPr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0201603143645980721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7130" y="1161415"/>
            <a:ext cx="5621655" cy="514223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02920" y="-216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科技快线机器人竞赛</a:t>
            </a:r>
            <a:r>
              <a:rPr lang="zh-CN" altLang="en-US" sz="6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小学组流程与规则</a:t>
            </a:r>
            <a:endParaRPr lang="en-US" altLang="zh-CN" sz="6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290" y="4916805"/>
            <a:ext cx="2716530" cy="138684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331470" y="1313815"/>
            <a:ext cx="6052820" cy="556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indent="0">
              <a:buNone/>
            </a:pPr>
            <a:r>
              <a:rPr sz="32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赛前准备</a:t>
            </a:r>
            <a:endParaRPr sz="32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dirty="0">
                <a:latin typeface="微软雅黑" panose="020B0503020204020204" charset="-122"/>
                <a:ea typeface="微软雅黑" panose="020B0503020204020204" charset="-122"/>
              </a:rPr>
              <a:t>准备上场时，队员拿取自己的机器人，在裁判员或者工作人员的带领下进入比赛区。在规定时间内未到场的参赛队将被视为弃权。</a:t>
            </a:r>
            <a:endParaRPr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dirty="0">
                <a:latin typeface="微软雅黑" panose="020B0503020204020204" charset="-122"/>
                <a:ea typeface="微软雅黑" panose="020B0503020204020204" charset="-122"/>
              </a:rPr>
              <a:t>只有2名学生队员可以上场，站立在待命区附近。</a:t>
            </a:r>
            <a:endParaRPr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sz="2800" dirty="0">
                <a:latin typeface="微软雅黑" panose="020B0503020204020204" charset="-122"/>
                <a:ea typeface="微软雅黑" panose="020B0503020204020204" charset="-122"/>
              </a:rPr>
              <a:t>队员将自己的机器人放入起始区。机器人的任何部分及其在地面的投影不能超出起始区。</a:t>
            </a:r>
            <a:endParaRPr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00000"/>
              </a:lnSpc>
            </a:pPr>
            <a:endParaRPr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5"/>
  <p:tag name="KSO_WM_UNIT_TYPE" val="a"/>
  <p:tag name="KSO_WM_UNIT_INDEX" val="1"/>
  <p:tag name="KSO_WM_UNIT_ID" val="custom160315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EMPLATE_CATEGORY" val="custom"/>
  <p:tag name="KSO_WM_TEMPLATE_INDEX" val="160315"/>
  <p:tag name="KSO_WM_TAG_VERSION" val="1.0"/>
  <p:tag name="KSO_WM_SLIDE_ID" val="custom160315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EMPLATE_CATEGORY" val="custom"/>
  <p:tag name="KSO_WM_TEMPLATE_INDEX" val="160315"/>
  <p:tag name="KSO_WM_TAG_VERSION" val="1.0"/>
  <p:tag name="KSO_WM_SLIDE_ID" val="custom160315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EMPLATE_CATEGORY" val="custom"/>
  <p:tag name="KSO_WM_TEMPLATE_INDEX" val="160315"/>
  <p:tag name="KSO_WM_TAG_VERSION" val="1.0"/>
  <p:tag name="KSO_WM_SLIDE_ID" val="custom160315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p="http://schemas.openxmlformats.org/presentationml/2006/main">
  <p:tag name="KSO_WM_TEMPLATE_CATEGORY" val="custom"/>
  <p:tag name="KSO_WM_TEMPLATE_INDEX" val="160315"/>
  <p:tag name="KSO_WM_TAG_VERSION" val="1.0"/>
  <p:tag name="KSO_WM_SLIDE_ID" val="custom160315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b"/>
  <p:tag name="KSO_WM_UNIT_INDEX" val="1"/>
  <p:tag name="KSO_WM_UNIT_ID" val="custom160175_1*b*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22.xml><?xml version="1.0" encoding="utf-8"?>
<p:tagLst xmlns:p="http://schemas.openxmlformats.org/presentationml/2006/main">
  <p:tag name="KSO_WM_TEMPLATE_CATEGORY" val="custom"/>
  <p:tag name="KSO_WM_TEMPLATE_INDEX" val="160315"/>
  <p:tag name="KSO_WM_TAG_VERSION" val="1.0"/>
  <p:tag name="KSO_WM_SLIDE_ID" val="custom1603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2"/>
  <p:tag name="KSO_WM_SLIDE_SIZE" val="715*419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25.xml><?xml version="1.0" encoding="utf-8"?>
<p:tagLst xmlns:p="http://schemas.openxmlformats.org/presentationml/2006/main">
  <p:tag name="KSO_WM_TEMPLATE_CATEGORY" val="custom"/>
  <p:tag name="KSO_WM_TEMPLATE_INDEX" val="160315"/>
  <p:tag name="KSO_WM_TAG_VERSION" val="1.0"/>
  <p:tag name="KSO_WM_SLIDE_ID" val="custom1603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2"/>
  <p:tag name="KSO_WM_SLIDE_SIZE" val="715*419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28.xml><?xml version="1.0" encoding="utf-8"?>
<p:tagLst xmlns:p="http://schemas.openxmlformats.org/presentationml/2006/main">
  <p:tag name="KSO_WM_TEMPLATE_CATEGORY" val="custom"/>
  <p:tag name="KSO_WM_TEMPLATE_INDEX" val="160315"/>
  <p:tag name="KSO_WM_TAG_VERSION" val="1.0"/>
  <p:tag name="KSO_WM_SLIDE_ID" val="custom1603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2"/>
  <p:tag name="KSO_WM_SLIDE_SIZE" val="715*419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EMPLATE_THUMBS_INDEX" val="1、4、8、12、16、24、25"/>
  <p:tag name="KSO_WM_TEMPLATE_CATEGORY" val="custom"/>
  <p:tag name="KSO_WM_TEMPLATE_INDEX" val="160315"/>
  <p:tag name="KSO_WM_TAG_VERSION" val="1.0"/>
  <p:tag name="KSO_WM_SLIDE_ID" val="custom16031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31.xml><?xml version="1.0" encoding="utf-8"?>
<p:tagLst xmlns:p="http://schemas.openxmlformats.org/presentationml/2006/main">
  <p:tag name="KSO_WM_TEMPLATE_CATEGORY" val="custom"/>
  <p:tag name="KSO_WM_TEMPLATE_INDEX" val="160315"/>
  <p:tag name="KSO_WM_TAG_VERSION" val="1.0"/>
  <p:tag name="KSO_WM_SLIDE_ID" val="custom1603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2"/>
  <p:tag name="KSO_WM_SLIDE_SIZE" val="715*419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34.xml><?xml version="1.0" encoding="utf-8"?>
<p:tagLst xmlns:p="http://schemas.openxmlformats.org/presentationml/2006/main">
  <p:tag name="KSO_WM_TEMPLATE_CATEGORY" val="custom"/>
  <p:tag name="KSO_WM_TEMPLATE_INDEX" val="160315"/>
  <p:tag name="KSO_WM_TAG_VERSION" val="1.0"/>
  <p:tag name="KSO_WM_SLIDE_ID" val="custom1603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2"/>
  <p:tag name="KSO_WM_SLIDE_SIZE" val="715*419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37.xml><?xml version="1.0" encoding="utf-8"?>
<p:tagLst xmlns:p="http://schemas.openxmlformats.org/presentationml/2006/main">
  <p:tag name="KSO_WM_TEMPLATE_CATEGORY" val="custom"/>
  <p:tag name="KSO_WM_TEMPLATE_INDEX" val="160315"/>
  <p:tag name="KSO_WM_TAG_VERSION" val="1.0"/>
  <p:tag name="KSO_WM_SLIDE_ID" val="custom1603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2"/>
  <p:tag name="KSO_WM_SLIDE_SIZE" val="715*419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EMPLATE_CATEGORY" val="custom"/>
  <p:tag name="KSO_WM_TEMPLATE_INDEX" val="160315"/>
  <p:tag name="KSO_WM_TAG_VERSION" val="1.0"/>
  <p:tag name="KSO_WM_SLIDE_ID" val="custom1603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2"/>
  <p:tag name="KSO_WM_SLIDE_SIZE" val="715*419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5"/>
  <p:tag name="KSO_WM_UNIT_TYPE" val="a"/>
  <p:tag name="KSO_WM_UNIT_INDEX" val="1"/>
  <p:tag name="KSO_WM_UNIT_ID" val="custom160315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5"/>
  <p:tag name="KSO_WM_UNIT_TYPE" val="a"/>
  <p:tag name="KSO_WM_UNIT_INDEX" val="1"/>
  <p:tag name="KSO_WM_UNIT_ID" val="custom160315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5"/>
  <p:tag name="KSO_WM_UNIT_TYPE" val="a"/>
  <p:tag name="KSO_WM_UNIT_INDEX" val="1"/>
  <p:tag name="KSO_WM_UNIT_ID" val="custom160315_3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" val="THANK YOU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5"/>
  <p:tag name="KSO_WM_UNIT_TYPE" val="a"/>
  <p:tag name="KSO_WM_UNIT_INDEX" val="1"/>
  <p:tag name="KSO_WM_UNIT_ID" val="custom160315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EMPLATE_CATEGORY" val="custom"/>
  <p:tag name="KSO_WM_TEMPLATE_INDEX" val="160315"/>
  <p:tag name="KSO_WM_TAG_VERSION" val="1.0"/>
  <p:tag name="KSO_WM_SLIDE_ID" val="custom160315_29"/>
  <p:tag name="KSO_WM_SLIDE_INDEX" val="29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6.xml><?xml version="1.0" encoding="utf-8"?>
<p:tagLst xmlns:p="http://schemas.openxmlformats.org/presentationml/2006/main">
  <p:tag name="KSO_WM_TEMPLATE_CATEGORY" val="custom"/>
  <p:tag name="KSO_WM_TEMPLATE_INDEX" val="160315"/>
  <p:tag name="KSO_WM_TAG_VERSION" val="1.0"/>
  <p:tag name="KSO_WM_SLIDE_ID" val="custom16031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9.xml><?xml version="1.0" encoding="utf-8"?>
<p:tagLst xmlns:p="http://schemas.openxmlformats.org/presentationml/2006/main">
  <p:tag name="KSO_WM_TEMPLATE_CATEGORY" val="custom"/>
  <p:tag name="KSO_WM_TEMPLATE_INDEX" val="160315"/>
  <p:tag name="KSO_WM_TAG_VERSION" val="1.0"/>
  <p:tag name="KSO_WM_SLIDE_ID" val="custom16031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heme/theme1.xml><?xml version="1.0" encoding="utf-8"?>
<a:theme xmlns:a="http://schemas.openxmlformats.org/drawingml/2006/main" name="1_Office 主题">
  <a:themeElements>
    <a:clrScheme name="自定义 17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75E5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3440</Words>
  <Application>WPS 演示</Application>
  <PresentationFormat>宽屏</PresentationFormat>
  <Paragraphs>129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等线</vt:lpstr>
      <vt:lpstr>黑体</vt:lpstr>
      <vt:lpstr>微软雅黑</vt:lpstr>
      <vt:lpstr>1_Office 主题</vt:lpstr>
      <vt:lpstr>2017年江门市机器人竞赛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</cp:revision>
  <dcterms:created xsi:type="dcterms:W3CDTF">2017-03-17T09:12:00Z</dcterms:created>
  <dcterms:modified xsi:type="dcterms:W3CDTF">2017-05-11T08:24:43Z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