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344" r:id="rId3"/>
    <p:sldId id="349" r:id="rId4"/>
    <p:sldId id="350" r:id="rId5"/>
    <p:sldId id="351" r:id="rId6"/>
    <p:sldId id="352" r:id="rId7"/>
    <p:sldId id="353" r:id="rId8"/>
    <p:sldId id="354" r:id="rId9"/>
    <p:sldId id="34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82243" autoAdjust="0"/>
  </p:normalViewPr>
  <p:slideViewPr>
    <p:cSldViewPr snapToGrid="0">
      <p:cViewPr>
        <p:scale>
          <a:sx n="66" d="100"/>
          <a:sy n="66" d="100"/>
        </p:scale>
        <p:origin x="3304" y="1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2444F-04D3-4F1A-ADF8-B75B1478689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E73D-73DA-4B53-A0C4-1538A5FAD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0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4E73D-73DA-4B53-A0C4-1538A5FAD4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7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Choose HEA since we care about shallow circuit, and don’t care about optimization difficulties.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4E73D-73DA-4B53-A0C4-1538A5FAD4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8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/>
              <a:t>ry</a:t>
            </a:r>
            <a:r>
              <a:rPr lang="en-US" altLang="zh-CN" dirty="0"/>
              <a:t> ansatz since it enforces real amplitudes, which is a desired property for molecular wavefunctions</a:t>
            </a:r>
          </a:p>
          <a:p>
            <a:endParaRPr lang="en-US" altLang="zh-CN" dirty="0"/>
          </a:p>
          <a:p>
            <a:r>
              <a:rPr lang="en-US" altLang="zh-CN" dirty="0"/>
              <a:t>One layer is enough for accuracy based on noiseless simulation</a:t>
            </a:r>
          </a:p>
          <a:p>
            <a:endParaRPr lang="en-US" altLang="zh-CN" dirty="0"/>
          </a:p>
          <a:p>
            <a:r>
              <a:rPr lang="en-US" altLang="zh-CN" dirty="0"/>
              <a:t>The X gates ensures that the whole circuit output the HF state when all parameters are set to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4E73D-73DA-4B53-A0C4-1538A5FAD4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7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4E73D-73DA-4B53-A0C4-1538A5FAD4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3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Requires that the circuit an output HF state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4E73D-73DA-4B53-A0C4-1538A5FAD4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8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4E73D-73DA-4B53-A0C4-1538A5FAD4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E47C4-1CC6-422D-9E34-02A6E273E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4E677-CB21-46EE-ABC1-6B67CDBC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A40C9-CBD4-4BA8-83D0-7E5CB7D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96DD-114F-4236-A107-B7CCBE26599B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08447-5AD9-42ED-A626-B2C0F13E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1F50-6B93-415B-992A-27A822FE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4C880-EC32-4C0A-9E4D-B92AC66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7362F-E97B-4FCA-AF6D-689C0881C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5154F-DF4F-4524-AA19-7F20A6C1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1C1C-8BE2-4242-99EB-18F045B05B62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75577-E8ED-4E44-97C5-E8CD4A5A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6668F-1BEB-4E2E-B8EC-5B3139E0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7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38E79B-E5FC-4945-872E-584AB46C6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94709-2D3D-4D30-90A9-E13656E87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5FD58-51D5-4647-BF7C-818E5E27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D9BB-176A-408C-BF31-900FAB1E413C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ECCC8-DB2C-4F17-BA86-2C47AFB4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FD653-7BEB-40DD-899A-B505339A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2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B86A1-30B8-411F-905D-0C0E554E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6D3FD-746C-44B1-A766-165CBF03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B803B-A5C9-4EDC-A44B-46436A60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D4FB-21EC-417F-BDE3-67B695268BFD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E18E7-6433-48C2-8A05-5F8F9117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A3141-2AD7-44CD-B3D5-1407E726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6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DBFE7-1F5C-459D-A54F-C1B6C85C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82047-9C02-4C3C-81EE-CB6D8247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99038-0287-405A-B900-E9206079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8861-E709-4ED0-98F9-EBB7985E6153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53EF7-7DCA-4466-B5A1-9E8E8C49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DEEF0-12A1-4264-B57C-DCE22954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8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EA5DB-965D-4E41-9A71-B25154CE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EA9A0-723E-4577-92B8-0DCB06142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AC7E6E-1D22-4F3C-9F67-5C0F405CF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D2675-E8A3-4F26-8921-BA077B4A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FD00-B88C-421B-AB12-10FED6EE578A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E0C1E-7BF4-4600-AE40-8B58386A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69A68-7481-4271-B7BB-303CE8CE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5949-D546-4324-AB32-324B90AA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8A5E9-0AD8-4955-976B-A1C52BB7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18813-DDE7-4D62-9BE4-E30D171B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2A841B-C777-4EA2-B910-3BE3DE8D0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D32BA1-1ED2-42C4-A75B-B7C6E330F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E636AE-095E-4672-8ED9-377F3E69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DD36-750C-48C5-B1F0-02FCBFEBE273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61D501-5F01-45AE-AE7D-554EE00E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6B9CD3-BD4E-48AB-AB04-88E2B629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2B6A7-2C4C-4EB2-8362-4319C35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AE8CC-AE1C-4DD0-A5F5-0CA4A62B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C3EB-F58A-44A2-AC09-31718C8020D9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0B5F0E-1B30-4D2E-9AC7-27ACAEB2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AAD17A-9689-48AD-A87A-7C270C2A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1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C8ECD5-AE17-4802-8F16-9293E3E9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77BA-9385-4A90-B3CB-9163618964FB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6413FC-3590-4725-982C-1AAC4068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6F3EF-B19E-4C74-AAF7-E9D41D24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0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B14E-2A79-4307-A077-00F9C3D7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82D5A-296B-4A8D-B455-56023E08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694E2-89C5-4079-BD8D-13C0C8CC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08A2E-6546-40FD-9208-3816B936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C8FF-CD3B-4F14-87FC-BF487186FF9D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D02F6-C203-458D-8098-E56BD98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B84A4-52D6-4F3D-8125-356F02B4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44D68-FA40-4D40-AD02-ECE3ACDF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3A6B0-B973-4DF6-9B13-295D3B1BE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DDF44-B8C6-4A69-875C-8D936D7F5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A67D31-844A-4E51-BF02-84CAF5CD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FA97-5976-4A01-B132-DF89EA56FB73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7D6A1-6F49-4FB0-ADD7-E52247DB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07B56-1364-4ED9-8A35-1263E0FE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4522D7-B8ED-4C4D-84AB-E7BCE12E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54D50-D455-433E-85DC-8F4700D0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0334C-757D-4F70-92CE-8C8762BF5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4F1B-0CA0-48F9-8D53-D107E7DD65E8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7583F-767F-4AF8-AADD-B289C6DE5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C378-6CA2-4968-A815-F4468FDC3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FA94-247C-478F-9A22-F20F28A21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141220"/>
            <a:ext cx="1219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Tencent Quantum Lab Solution for: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Quantum Computing for Drug Discovery Challenge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Presenter: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Weitang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Member: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Weitang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2023.10.31</a:t>
            </a:r>
          </a:p>
        </p:txBody>
      </p:sp>
    </p:spTree>
    <p:extLst>
      <p:ext uri="{BB962C8B-B14F-4D97-AF65-F5344CB8AC3E}">
        <p14:creationId xmlns:p14="http://schemas.microsoft.com/office/powerpoint/2010/main" val="314403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3CEE51-39AC-46A0-829B-3B990422EB47}"/>
              </a:ext>
            </a:extLst>
          </p:cNvPr>
          <p:cNvSpPr txBox="1">
            <a:spLocks/>
          </p:cNvSpPr>
          <p:nvPr/>
        </p:nvSpPr>
        <p:spPr>
          <a:xfrm>
            <a:off x="243194" y="132236"/>
            <a:ext cx="12024220" cy="822122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setting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A33A9-F9BC-4C51-B2B1-848E9B73C8E4}"/>
              </a:ext>
            </a:extLst>
          </p:cNvPr>
          <p:cNvCxnSpPr>
            <a:cxnSpLocks/>
          </p:cNvCxnSpPr>
          <p:nvPr/>
        </p:nvCxnSpPr>
        <p:spPr>
          <a:xfrm>
            <a:off x="243194" y="954358"/>
            <a:ext cx="47733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6B1919B-AC28-48D3-BA23-B05EACF0F03B}"/>
              </a:ext>
            </a:extLst>
          </p:cNvPr>
          <p:cNvSpPr txBox="1">
            <a:spLocks/>
          </p:cNvSpPr>
          <p:nvPr/>
        </p:nvSpPr>
        <p:spPr>
          <a:xfrm>
            <a:off x="243194" y="1158380"/>
            <a:ext cx="11049646" cy="514716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model system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with STO-3G basis set. 8 electrons in 6 spatial-orbitals. 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Employing Jordan-Wigner transformation, corresponds to 12 qubits.</a:t>
            </a:r>
          </a:p>
          <a:p>
            <a:pPr marL="342900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A438C6-E6A2-E620-0197-CC8C7199A35D}"/>
              </a:ext>
            </a:extLst>
          </p:cNvPr>
          <p:cNvSpPr txBox="1"/>
          <p:nvPr/>
        </p:nvSpPr>
        <p:spPr>
          <a:xfrm>
            <a:off x="243194" y="3965628"/>
            <a:ext cx="9885056" cy="1392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setting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Most accurate VQE energy with pre-optimized parameters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 noise and shot noise taken into account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82CA63-B828-36D3-4B80-D08A66CA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872" y="988354"/>
            <a:ext cx="228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3CEE51-39AC-46A0-829B-3B990422EB47}"/>
              </a:ext>
            </a:extLst>
          </p:cNvPr>
          <p:cNvSpPr txBox="1">
            <a:spLocks/>
          </p:cNvSpPr>
          <p:nvPr/>
        </p:nvSpPr>
        <p:spPr>
          <a:xfrm>
            <a:off x="243194" y="132236"/>
            <a:ext cx="12024220" cy="822122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Scoring metric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A33A9-F9BC-4C51-B2B1-848E9B73C8E4}"/>
              </a:ext>
            </a:extLst>
          </p:cNvPr>
          <p:cNvCxnSpPr>
            <a:cxnSpLocks/>
          </p:cNvCxnSpPr>
          <p:nvPr/>
        </p:nvCxnSpPr>
        <p:spPr>
          <a:xfrm>
            <a:off x="243194" y="954358"/>
            <a:ext cx="47733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E6B1919B-AC28-48D3-BA23-B05EACF0F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194" y="1158380"/>
                <a:ext cx="11049646" cy="514716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Ground State Energy Estimation Accuracy. 100 points</a:t>
                </a: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𝑠𝑐𝑜𝑟𝑒</m:t>
                          </m:r>
                        </m:sub>
                      </m:sSub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(1 − | (</m:t>
                      </m:r>
                      <m:sSub>
                        <m:sSubPr>
                          <m:ctrlPr>
                            <a:rPr lang="en-US" altLang="zh-CN" sz="20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𝑒𝑠𝑡𝑖𝑚𝑎𝑡𝑒𝑑</m:t>
                          </m:r>
                        </m:sub>
                      </m:sSub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𝑖𝑑𝑒𝑎𝑙</m:t>
                          </m:r>
                        </m:sub>
                      </m:sSub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/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𝑖𝑑𝑒𝑎𝑙</m:t>
                          </m:r>
                        </m:sub>
                      </m:sSub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|) × 100%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Quantum Resource Consumption</a:t>
                </a: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Total Number of Shots of Quantum Circuits. 25 points. Under 1800000 shots for 25 points</a:t>
                </a: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Circuit Size (Duration). 15 points. First rank for 15 points</a:t>
                </a: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Technical Reflection &amp; Description</a:t>
                </a:r>
              </a:p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E6B1919B-AC28-48D3-BA23-B05EACF0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4" y="1158380"/>
                <a:ext cx="11049646" cy="5147169"/>
              </a:xfrm>
              <a:prstGeom prst="rect">
                <a:avLst/>
              </a:prstGeom>
              <a:blipFill>
                <a:blip r:embed="rId2"/>
                <a:stretch>
                  <a:fillRect l="-1434" t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8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3CEE51-39AC-46A0-829B-3B990422EB47}"/>
              </a:ext>
            </a:extLst>
          </p:cNvPr>
          <p:cNvSpPr txBox="1">
            <a:spLocks/>
          </p:cNvSpPr>
          <p:nvPr/>
        </p:nvSpPr>
        <p:spPr>
          <a:xfrm>
            <a:off x="243194" y="132236"/>
            <a:ext cx="12024220" cy="822122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Choosing ansatz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A33A9-F9BC-4C51-B2B1-848E9B73C8E4}"/>
              </a:ext>
            </a:extLst>
          </p:cNvPr>
          <p:cNvCxnSpPr>
            <a:cxnSpLocks/>
          </p:cNvCxnSpPr>
          <p:nvPr/>
        </p:nvCxnSpPr>
        <p:spPr>
          <a:xfrm>
            <a:off x="243194" y="954358"/>
            <a:ext cx="47733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16C043AE-4B23-4674-A761-47EA2C95E47F}"/>
              </a:ext>
            </a:extLst>
          </p:cNvPr>
          <p:cNvSpPr txBox="1">
            <a:spLocks/>
          </p:cNvSpPr>
          <p:nvPr/>
        </p:nvSpPr>
        <p:spPr>
          <a:xfrm>
            <a:off x="1168400" y="2394531"/>
            <a:ext cx="4506091" cy="29371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E12A4151-F143-4505-A654-CF3ED1B4A021}"/>
              </a:ext>
            </a:extLst>
          </p:cNvPr>
          <p:cNvSpPr txBox="1">
            <a:spLocks/>
          </p:cNvSpPr>
          <p:nvPr/>
        </p:nvSpPr>
        <p:spPr>
          <a:xfrm>
            <a:off x="1168400" y="1279521"/>
            <a:ext cx="4506091" cy="1115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Hardware Efficient Ansatz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16C043AE-4B23-4674-A761-47EA2C95E47F}"/>
              </a:ext>
            </a:extLst>
          </p:cNvPr>
          <p:cNvSpPr txBox="1">
            <a:spLocks/>
          </p:cNvSpPr>
          <p:nvPr/>
        </p:nvSpPr>
        <p:spPr>
          <a:xfrm>
            <a:off x="6595110" y="2391361"/>
            <a:ext cx="4506091" cy="29406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E12A4151-F143-4505-A654-CF3ED1B4A021}"/>
              </a:ext>
            </a:extLst>
          </p:cNvPr>
          <p:cNvSpPr txBox="1">
            <a:spLocks/>
          </p:cNvSpPr>
          <p:nvPr/>
        </p:nvSpPr>
        <p:spPr>
          <a:xfrm>
            <a:off x="6595110" y="1276351"/>
            <a:ext cx="4506091" cy="11150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Unitary Coupled-Cluster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BFEF0C-9098-B13B-2210-583D310F3A4C}"/>
              </a:ext>
            </a:extLst>
          </p:cNvPr>
          <p:cNvSpPr/>
          <p:nvPr/>
        </p:nvSpPr>
        <p:spPr>
          <a:xfrm>
            <a:off x="1445938" y="3512357"/>
            <a:ext cx="4067645" cy="170540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Shallow circuit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High accuracy</a:t>
            </a:r>
          </a:p>
          <a:p>
            <a: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╳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Difficult initialization</a:t>
            </a:r>
          </a:p>
          <a:p>
            <a: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╳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Difficult parameter optimization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0AEC42-F023-EB4D-48D4-56A26219F5DB}"/>
              </a:ext>
            </a:extLst>
          </p:cNvPr>
          <p:cNvSpPr/>
          <p:nvPr/>
        </p:nvSpPr>
        <p:spPr>
          <a:xfrm>
            <a:off x="6887730" y="3512357"/>
            <a:ext cx="4067645" cy="170540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╳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Deep circuit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High accuracy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Easy initialization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Easy parameter optimization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6AD6F4F-D1E2-352D-2EB7-6468E5F4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24" y="2570734"/>
            <a:ext cx="2637280" cy="8148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B04066-79CD-2A9A-FE6C-A864C619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553" y="2570734"/>
            <a:ext cx="3970510" cy="8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3CEE51-39AC-46A0-829B-3B990422EB47}"/>
              </a:ext>
            </a:extLst>
          </p:cNvPr>
          <p:cNvSpPr txBox="1">
            <a:spLocks/>
          </p:cNvSpPr>
          <p:nvPr/>
        </p:nvSpPr>
        <p:spPr>
          <a:xfrm>
            <a:off x="243194" y="132236"/>
            <a:ext cx="12024220" cy="822122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Choosing ansatz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A33A9-F9BC-4C51-B2B1-848E9B73C8E4}"/>
              </a:ext>
            </a:extLst>
          </p:cNvPr>
          <p:cNvCxnSpPr>
            <a:cxnSpLocks/>
          </p:cNvCxnSpPr>
          <p:nvPr/>
        </p:nvCxnSpPr>
        <p:spPr>
          <a:xfrm>
            <a:off x="243194" y="954358"/>
            <a:ext cx="47733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C0AFB5B-96D5-1DA4-9ACD-B0B35367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04" y="1004030"/>
            <a:ext cx="3135401" cy="53026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925E460-B690-6FFF-FDD6-52B2F0003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30" y="1335016"/>
            <a:ext cx="3805864" cy="94304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387399A-94F9-488A-59DD-BABDA5804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2524260"/>
            <a:ext cx="4614190" cy="2262188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41E003D3-3A48-2028-217F-958527297EAF}"/>
              </a:ext>
            </a:extLst>
          </p:cNvPr>
          <p:cNvSpPr txBox="1">
            <a:spLocks/>
          </p:cNvSpPr>
          <p:nvPr/>
        </p:nvSpPr>
        <p:spPr>
          <a:xfrm>
            <a:off x="1330913" y="5158176"/>
            <a:ext cx="3647814" cy="119817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but accurate enough!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Duration: 5024</a:t>
            </a:r>
          </a:p>
        </p:txBody>
      </p:sp>
    </p:spTree>
    <p:extLst>
      <p:ext uri="{BB962C8B-B14F-4D97-AF65-F5344CB8AC3E}">
        <p14:creationId xmlns:p14="http://schemas.microsoft.com/office/powerpoint/2010/main" val="13253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3CEE51-39AC-46A0-829B-3B990422EB47}"/>
              </a:ext>
            </a:extLst>
          </p:cNvPr>
          <p:cNvSpPr txBox="1">
            <a:spLocks/>
          </p:cNvSpPr>
          <p:nvPr/>
        </p:nvSpPr>
        <p:spPr>
          <a:xfrm>
            <a:off x="243194" y="132236"/>
            <a:ext cx="12024220" cy="822122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Measurement grouping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A33A9-F9BC-4C51-B2B1-848E9B73C8E4}"/>
              </a:ext>
            </a:extLst>
          </p:cNvPr>
          <p:cNvCxnSpPr>
            <a:cxnSpLocks/>
          </p:cNvCxnSpPr>
          <p:nvPr/>
        </p:nvCxnSpPr>
        <p:spPr>
          <a:xfrm>
            <a:off x="243194" y="954358"/>
            <a:ext cx="47733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C9E96-F1B5-6787-7F96-2CBF0FF071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194" y="1158380"/>
                <a:ext cx="11049646" cy="514716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ground state wavefunction is dominated by the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HF state</a:t>
                </a: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Ψ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=0.7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001111001111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+⋯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Merge operators in the Hamiltonian whose expectation is different up to a phase</a:t>
                </a: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Ψ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Ψ</m:t>
                        </m:r>
                      </m:e>
                    </m:d>
                  </m:oMath>
                </a14:m>
                <a:endParaRPr lang="en-US" altLang="zh-CN" sz="20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0.1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+0.2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0.1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0.1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Greatly reduces the number of qubit-wise commuting groups to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(from 56)</a:t>
                </a:r>
              </a:p>
              <a:p>
                <a:pPr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C9E96-F1B5-6787-7F96-2CBF0FF07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4" y="1158380"/>
                <a:ext cx="11049646" cy="5147169"/>
              </a:xfrm>
              <a:prstGeom prst="rect">
                <a:avLst/>
              </a:prstGeom>
              <a:blipFill>
                <a:blip r:embed="rId3"/>
                <a:stretch>
                  <a:fillRect l="-1434" t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66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3CEE51-39AC-46A0-829B-3B990422EB47}"/>
              </a:ext>
            </a:extLst>
          </p:cNvPr>
          <p:cNvSpPr txBox="1">
            <a:spLocks/>
          </p:cNvSpPr>
          <p:nvPr/>
        </p:nvSpPr>
        <p:spPr>
          <a:xfrm>
            <a:off x="243194" y="132236"/>
            <a:ext cx="12024220" cy="822122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mitigation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A33A9-F9BC-4C51-B2B1-848E9B73C8E4}"/>
              </a:ext>
            </a:extLst>
          </p:cNvPr>
          <p:cNvCxnSpPr>
            <a:cxnSpLocks/>
          </p:cNvCxnSpPr>
          <p:nvPr/>
        </p:nvCxnSpPr>
        <p:spPr>
          <a:xfrm>
            <a:off x="243194" y="954358"/>
            <a:ext cx="47733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D337A7-A9C9-287A-852D-D60EE6F0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1843595"/>
            <a:ext cx="5499100" cy="30684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FA5F6A-9603-46C8-FFB8-68EB4DDF1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04" y="990303"/>
            <a:ext cx="3048000" cy="755009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0237D3F-F92F-8785-4596-6E5A4A1594DB}"/>
              </a:ext>
            </a:extLst>
          </p:cNvPr>
          <p:cNvSpPr txBox="1">
            <a:spLocks/>
          </p:cNvSpPr>
          <p:nvPr/>
        </p:nvSpPr>
        <p:spPr>
          <a:xfrm>
            <a:off x="243194" y="1158381"/>
            <a:ext cx="11049646" cy="6181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 state error mitigation (REM)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3A28A9C-ED2A-E160-CBFB-3242064ADC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194" y="5325170"/>
                <a:ext cx="11049646" cy="153282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Need only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one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additional energy measurement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(0)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l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Before EM: -72.316. After EM: -74.462. Reference value: -74.387</a:t>
                </a:r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3A28A9C-ED2A-E160-CBFB-3242064A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4" y="5325170"/>
                <a:ext cx="11049646" cy="1532829"/>
              </a:xfrm>
              <a:prstGeom prst="rect">
                <a:avLst/>
              </a:prstGeom>
              <a:blipFill>
                <a:blip r:embed="rId5"/>
                <a:stretch>
                  <a:fillRect l="-1324" t="-1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18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3CEE51-39AC-46A0-829B-3B990422EB47}"/>
              </a:ext>
            </a:extLst>
          </p:cNvPr>
          <p:cNvSpPr txBox="1">
            <a:spLocks/>
          </p:cNvSpPr>
          <p:nvPr/>
        </p:nvSpPr>
        <p:spPr>
          <a:xfrm>
            <a:off x="243194" y="132236"/>
            <a:ext cx="12024220" cy="822122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A33A9-F9BC-4C51-B2B1-848E9B73C8E4}"/>
              </a:ext>
            </a:extLst>
          </p:cNvPr>
          <p:cNvCxnSpPr>
            <a:cxnSpLocks/>
          </p:cNvCxnSpPr>
          <p:nvPr/>
        </p:nvCxnSpPr>
        <p:spPr>
          <a:xfrm>
            <a:off x="243194" y="954358"/>
            <a:ext cx="47733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FA94-247C-478F-9A22-F20F28A216E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AC884-A1A9-CC0A-4091-FB390044B38E}"/>
              </a:ext>
            </a:extLst>
          </p:cNvPr>
          <p:cNvSpPr/>
          <p:nvPr/>
        </p:nvSpPr>
        <p:spPr>
          <a:xfrm>
            <a:off x="1009680" y="1524001"/>
            <a:ext cx="1847820" cy="6095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High-accuracy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F94980-DCB9-C944-50D9-C1696EE6C405}"/>
              </a:ext>
            </a:extLst>
          </p:cNvPr>
          <p:cNvSpPr/>
          <p:nvPr/>
        </p:nvSpPr>
        <p:spPr>
          <a:xfrm>
            <a:off x="3409980" y="1524001"/>
            <a:ext cx="1847820" cy="6095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Gate-noise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8C4F28-AD45-354B-C71F-8365672B4179}"/>
              </a:ext>
            </a:extLst>
          </p:cNvPr>
          <p:cNvSpPr/>
          <p:nvPr/>
        </p:nvSpPr>
        <p:spPr>
          <a:xfrm>
            <a:off x="1809780" y="2490214"/>
            <a:ext cx="2647920" cy="6095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circuit duration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CE1E1E-A812-67F0-C467-880857077530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2857500" y="1828800"/>
            <a:ext cx="55248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1CDE088-6248-149D-1782-434D48DCE5C9}"/>
              </a:ext>
            </a:extLst>
          </p:cNvPr>
          <p:cNvSpPr/>
          <p:nvPr/>
        </p:nvSpPr>
        <p:spPr>
          <a:xfrm>
            <a:off x="793750" y="1339850"/>
            <a:ext cx="4857750" cy="304165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E283AE9-DDBC-FF6B-65E0-0EE1E29BC7C9}"/>
              </a:ext>
            </a:extLst>
          </p:cNvPr>
          <p:cNvSpPr/>
          <p:nvPr/>
        </p:nvSpPr>
        <p:spPr>
          <a:xfrm>
            <a:off x="1530365" y="3450294"/>
            <a:ext cx="3206750" cy="6095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parameter optimization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ED8E408-C244-B407-8862-4FD97B935417}"/>
              </a:ext>
            </a:extLst>
          </p:cNvPr>
          <p:cNvSpPr/>
          <p:nvPr/>
        </p:nvSpPr>
        <p:spPr>
          <a:xfrm>
            <a:off x="6883400" y="3124201"/>
            <a:ext cx="3498820" cy="6095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 State EM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7F7F7778-1C2F-0516-B41B-011ECE13E142}"/>
                  </a:ext>
                </a:extLst>
              </p:cNvPr>
              <p:cNvSpPr/>
              <p:nvPr/>
            </p:nvSpPr>
            <p:spPr>
              <a:xfrm>
                <a:off x="6883400" y="1958428"/>
                <a:ext cx="3498820" cy="60959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Tailored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ansatz</a:t>
                </a:r>
                <a:endParaRPr lang="zh-CN" altLang="en-US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7F7F7778-1C2F-0516-B41B-011ECE13E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0" y="1958428"/>
                <a:ext cx="3498820" cy="6095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0AAD74-86B9-E495-41B0-80A9BB02553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651500" y="2263226"/>
            <a:ext cx="12319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F77A16-F67E-A7D0-E70C-5426F04B72AB}"/>
              </a:ext>
            </a:extLst>
          </p:cNvPr>
          <p:cNvCxnSpPr>
            <a:cxnSpLocks/>
          </p:cNvCxnSpPr>
          <p:nvPr/>
        </p:nvCxnSpPr>
        <p:spPr>
          <a:xfrm>
            <a:off x="5651500" y="3428999"/>
            <a:ext cx="12319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3C82576-6B67-53BA-0A9A-4EB9F79035F9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8632810" y="2568025"/>
            <a:ext cx="0" cy="556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F9750D2-D491-C681-DE03-4F1BABA46C13}"/>
              </a:ext>
            </a:extLst>
          </p:cNvPr>
          <p:cNvSpPr/>
          <p:nvPr/>
        </p:nvSpPr>
        <p:spPr>
          <a:xfrm>
            <a:off x="1530365" y="5176226"/>
            <a:ext cx="3206750" cy="6095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cost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2ACC3CF-CAAC-A17C-0762-00EADB94634D}"/>
              </a:ext>
            </a:extLst>
          </p:cNvPr>
          <p:cNvSpPr/>
          <p:nvPr/>
        </p:nvSpPr>
        <p:spPr>
          <a:xfrm>
            <a:off x="793750" y="4869853"/>
            <a:ext cx="4857750" cy="12223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ACC8A48-3B4F-D076-E2CF-CB65108E86E6}"/>
              </a:ext>
            </a:extLst>
          </p:cNvPr>
          <p:cNvCxnSpPr>
            <a:cxnSpLocks/>
          </p:cNvCxnSpPr>
          <p:nvPr/>
        </p:nvCxnSpPr>
        <p:spPr>
          <a:xfrm>
            <a:off x="5633653" y="5481024"/>
            <a:ext cx="12319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80F4C95-F314-41A4-159C-446EA6CCAF10}"/>
              </a:ext>
            </a:extLst>
          </p:cNvPr>
          <p:cNvSpPr/>
          <p:nvPr/>
        </p:nvSpPr>
        <p:spPr>
          <a:xfrm>
            <a:off x="6865553" y="5176226"/>
            <a:ext cx="3498820" cy="6095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Hamiltonian Grouping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5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3FA94-247C-478F-9A22-F20F28A216E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C82026-F7A2-C79C-CCA5-CB6BC15E9FEB}"/>
              </a:ext>
            </a:extLst>
          </p:cNvPr>
          <p:cNvSpPr txBox="1"/>
          <p:nvPr/>
        </p:nvSpPr>
        <p:spPr>
          <a:xfrm>
            <a:off x="0" y="24765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15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31571</TotalTime>
  <Words>385</Words>
  <Application>Microsoft Office PowerPoint</Application>
  <PresentationFormat>宽屏</PresentationFormat>
  <Paragraphs>87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李维唐</dc:creator>
  <cp:lastModifiedBy>T149747</cp:lastModifiedBy>
  <cp:revision>339</cp:revision>
  <dcterms:created xsi:type="dcterms:W3CDTF">2021-08-20T10:16:50Z</dcterms:created>
  <dcterms:modified xsi:type="dcterms:W3CDTF">2023-10-26T09:18:05Z</dcterms:modified>
</cp:coreProperties>
</file>