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F1"/>
    <a:srgbClr val="405262"/>
    <a:srgbClr val="394958"/>
    <a:srgbClr val="274951"/>
    <a:srgbClr val="111D29"/>
    <a:srgbClr val="274E51"/>
    <a:srgbClr val="19AA8F"/>
    <a:srgbClr val="7ACC78"/>
    <a:srgbClr val="1BA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2DACF-C707-4416-BAE5-36F276AAF349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F6EAE-89BE-4FC0-B6F5-56ED0D5C8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6556-86F4-125D-06C7-78CBAC06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0CBE3-F709-F4C5-CDD5-4D59A3875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F9D1E-AE1A-82A6-5493-1BC6817D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C045E-180C-FFC6-C634-388B63B0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B7791-DC2E-2FBE-D0FD-9206D86D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2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65428-FB61-74C9-1F79-EB65551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F2C447-88AE-ACA6-23C3-5EC414481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FD3BA-5A2B-8812-8908-CD1FCF22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E1BFE-5BBE-CB34-FEE9-C4585790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F3332-17A6-97F5-F612-B631EA09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7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B7534E-8847-059F-0AF1-55A82468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BEABF-3E32-582A-F0CE-93F4B103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5143D-A13B-7221-EDB2-AB1DEF85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F3680-4CFE-4071-DB39-AC03B4A9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6966A-B790-FEAF-00BA-20BC936F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7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FDA07-6C6D-AEDE-5CB1-C12A5AD5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58F60-4B53-5770-3D85-29AA8F8B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4FF91-9B17-E2D9-028B-0385F1E3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26FB7-AC4D-ECE8-0D25-08F9E454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3C110-EDB2-C108-FE16-478B7FA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5C23-2554-7190-EAEF-C5E62263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108D2-9F00-6D92-30D0-72251907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E63D2-0CA8-D201-D1ED-77D3E335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28C1E-ABA8-C6C9-5872-900D431A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009F5-3FE2-F2F7-9510-D2FF3078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0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13D2-DE6E-819C-2AEF-517F04F4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CC602-8BDC-29DD-C00E-FDE71BB58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70DAE-868C-EC8A-0AD4-8DE4AF4E5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6099F-B58B-C2F2-4DC8-642B9DF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722AC-58CF-0BA9-8F00-9F9AC092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42352-FB4D-617D-1553-73B3C3EB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3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28073-C1CA-CAA2-1AFD-8A607433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47E79-1E7D-0F04-F351-53BC917F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2F03A-F0E0-B5F6-6643-3D050BAC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657A2E-46D2-BE86-39FD-59D8DB0E4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359551-474D-1C20-2C87-EBE0CFB95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98DDC-63F1-8F22-08D4-6ABC621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1BFD2-A2E6-0F87-BCC3-601AC41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48354F-6240-5331-6F2A-F80AC6F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5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E042E-A798-7556-088A-C4CCDA6E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F1962-5BA1-07B1-DCDB-F668731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3487F-C298-62C0-4A2B-BCCA8C9A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270A3D-84D4-6C84-3ECA-EA776444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8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657F9-7B73-7001-A59E-D08C6BFE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8B39C1-AB46-B4E2-02F7-AF61CF4F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98957-0486-74E3-308F-F2F90E04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53146-D186-3FE9-6325-A642CF49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42635-252F-8BE9-B8DE-66BF932A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6812F-E943-CBCE-A752-BAD1C532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61646-EA2B-E3C9-AB3E-800EA2A0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02F21-9E6B-5B4A-8F5C-025F98C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CE66C-D155-4B4D-364E-8FA9B3A9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92B7-1B04-DF67-CAF5-BD45F4F2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D230CA-4BDE-027D-7BB0-CE730C52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2D5A6-011E-7EAA-A6DD-41A054C3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29137-EBBB-7AC9-6445-8CDAAEC2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10748-1F72-98B5-5749-A8D85CCD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99236-9221-31D2-40A7-BCE7369D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E527C-0F2D-96D7-579F-2C6C7794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8729F-7B1C-DC3C-49F2-1C5A7C25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76C58-1454-6F6C-CBEE-D688AB90E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586D-9924-4D28-843C-A0FBEA4068E4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07330-CAB4-3D7F-B433-0127D6D5A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C1825-5E73-B483-61FC-83DC2481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C74F0-8EE2-4F58-A194-8093D51FF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1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D5ED29-5A76-D381-8289-99B5D0E863D1}"/>
              </a:ext>
            </a:extLst>
          </p:cNvPr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gradFill flip="none" rotWithShape="1">
            <a:gsLst>
              <a:gs pos="0">
                <a:srgbClr val="1BAA93"/>
              </a:gs>
              <a:gs pos="18000">
                <a:srgbClr val="19AA8F"/>
              </a:gs>
              <a:gs pos="100000">
                <a:srgbClr val="7ACC7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  Hello World</a:t>
            </a:r>
            <a:endParaRPr lang="zh-CN" altLang="en-US" b="1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32B458-033E-BCEA-BB39-0F62184A2A28}"/>
              </a:ext>
            </a:extLst>
          </p:cNvPr>
          <p:cNvSpPr/>
          <p:nvPr/>
        </p:nvSpPr>
        <p:spPr>
          <a:xfrm>
            <a:off x="609600" y="1268889"/>
            <a:ext cx="914400" cy="408623"/>
          </a:xfrm>
          <a:prstGeom prst="roundRect">
            <a:avLst/>
          </a:prstGeom>
          <a:solidFill>
            <a:srgbClr val="111D29">
              <a:alpha val="85098"/>
            </a:srgbClr>
          </a:solidFill>
          <a:ln>
            <a:noFill/>
          </a:ln>
          <a:effectLst>
            <a:glow rad="12700">
              <a:srgbClr val="274E51">
                <a:alpha val="98039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6E4406-829E-3F7D-93AE-D569FF894899}"/>
              </a:ext>
            </a:extLst>
          </p:cNvPr>
          <p:cNvSpPr/>
          <p:nvPr/>
        </p:nvSpPr>
        <p:spPr>
          <a:xfrm>
            <a:off x="3994150" y="1328253"/>
            <a:ext cx="2641600" cy="721700"/>
          </a:xfrm>
          <a:prstGeom prst="rect">
            <a:avLst/>
          </a:prstGeom>
          <a:solidFill>
            <a:srgbClr val="111D29">
              <a:alpha val="85098"/>
            </a:srgbClr>
          </a:solidFill>
          <a:ln>
            <a:noFill/>
          </a:ln>
          <a:effectLst>
            <a:glow rad="12700">
              <a:srgbClr val="274951">
                <a:alpha val="98039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bIns="144000" rtlCol="0" anchor="ctr">
            <a:spAutoFit/>
          </a:bodyPr>
          <a:lstStyle/>
          <a:p>
            <a:r>
              <a:rPr lang="en-US" altLang="zh-CN" sz="1400"/>
              <a:t>&gt; 1 + 1</a:t>
            </a:r>
          </a:p>
          <a:p>
            <a:r>
              <a:rPr lang="en-US" altLang="zh-CN" sz="1400"/>
              <a:t>&gt; 2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4B451B1-E00B-7930-9AC1-312EB3681CA3}"/>
              </a:ext>
            </a:extLst>
          </p:cNvPr>
          <p:cNvSpPr/>
          <p:nvPr/>
        </p:nvSpPr>
        <p:spPr>
          <a:xfrm>
            <a:off x="2552700" y="33210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D5ED29-5A76-D381-8289-99B5D0E863D1}"/>
              </a:ext>
            </a:extLst>
          </p:cNvPr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gradFill flip="none" rotWithShape="1">
            <a:gsLst>
              <a:gs pos="0">
                <a:srgbClr val="1BAA93"/>
              </a:gs>
              <a:gs pos="18000">
                <a:srgbClr val="19AA8F"/>
              </a:gs>
              <a:gs pos="100000">
                <a:srgbClr val="7ACC7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  Hello World</a:t>
            </a:r>
            <a:endParaRPr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354714-7349-02BC-3BB4-4A05EE659B14}"/>
              </a:ext>
            </a:extLst>
          </p:cNvPr>
          <p:cNvSpPr txBox="1"/>
          <p:nvPr/>
        </p:nvSpPr>
        <p:spPr>
          <a:xfrm>
            <a:off x="3019647" y="1807535"/>
            <a:ext cx="2015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什么是响应式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zh-CN">
                <a:solidFill>
                  <a:schemeClr val="bg1"/>
                </a:solidFill>
              </a:rPr>
              <a:t>Vue app</a:t>
            </a:r>
          </a:p>
          <a:p>
            <a:pPr marL="285750" indent="-285750">
              <a:buFontTx/>
              <a:buChar char="-"/>
            </a:pP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demo</a:t>
            </a:r>
          </a:p>
          <a:p>
            <a:r>
              <a:rPr lang="zh-CN" altLang="en-US">
                <a:solidFill>
                  <a:schemeClr val="bg1"/>
                </a:solidFill>
              </a:rPr>
              <a:t>实现</a:t>
            </a:r>
            <a:r>
              <a:rPr lang="en-US" altLang="zh-CN">
                <a:solidFill>
                  <a:schemeClr val="bg1"/>
                </a:solidFill>
              </a:rPr>
              <a:t>min-reactivity</a:t>
            </a:r>
          </a:p>
          <a:p>
            <a:r>
              <a:rPr lang="en-US" altLang="zh-CN">
                <a:solidFill>
                  <a:schemeClr val="bg1"/>
                </a:solidFill>
              </a:rPr>
              <a:t>Vue</a:t>
            </a:r>
            <a:r>
              <a:rPr lang="zh-CN" altLang="en-US">
                <a:solidFill>
                  <a:schemeClr val="bg1"/>
                </a:solidFill>
              </a:rPr>
              <a:t>的三大模块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D5ED29-5A76-D381-8289-99B5D0E863D1}"/>
              </a:ext>
            </a:extLst>
          </p:cNvPr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gradFill flip="none" rotWithShape="1">
            <a:gsLst>
              <a:gs pos="0">
                <a:srgbClr val="1BAA93"/>
              </a:gs>
              <a:gs pos="18000">
                <a:srgbClr val="19AA8F"/>
              </a:gs>
              <a:gs pos="100000">
                <a:srgbClr val="7ACC7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var(--font-code)"/>
              </a:rPr>
              <a:t>   Vue2</a:t>
            </a:r>
            <a:r>
              <a: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var(--font-code)"/>
              </a:rPr>
              <a:t>响应式的核心：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var(--font-code)"/>
              </a:rPr>
              <a:t>Object.defineProperty</a:t>
            </a:r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433625E-2C37-244A-F6B3-35EFF3F99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1" y="922708"/>
            <a:ext cx="9269340" cy="369332"/>
          </a:xfrm>
          <a:prstGeom prst="rect">
            <a:avLst/>
          </a:prstGeom>
          <a:solidFill>
            <a:srgbClr val="394958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var(--font-code)"/>
              </a:rPr>
              <a:t>Object.defineProperty()</a:t>
            </a:r>
            <a:r>
              <a:rPr kumimoji="0" lang="zh-CN" altLang="zh-CN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Inter"/>
              </a:rPr>
              <a:t> 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方法会直接在一个对象上定义一个新属性，或者修改一个对象的现有属性，并返回此对象。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3FE714F-32EC-443D-4BAA-9263F1F38D3E}"/>
              </a:ext>
            </a:extLst>
          </p:cNvPr>
          <p:cNvSpPr/>
          <p:nvPr/>
        </p:nvSpPr>
        <p:spPr>
          <a:xfrm>
            <a:off x="1277588" y="1920834"/>
            <a:ext cx="4158808" cy="477982"/>
          </a:xfrm>
          <a:prstGeom prst="roundRect">
            <a:avLst/>
          </a:prstGeom>
          <a:solidFill>
            <a:srgbClr val="40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var(--font-code)"/>
              </a:rPr>
              <a:t>Object.defineProperty(obj, prop, descriptor)</a:t>
            </a:r>
            <a:r>
              <a:rPr kumimoji="0" lang="zh-CN" altLang="zh-CN" sz="5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32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F194D5-D43B-E4C9-E7EF-175D7FBF3322}"/>
              </a:ext>
            </a:extLst>
          </p:cNvPr>
          <p:cNvSpPr txBox="1"/>
          <p:nvPr/>
        </p:nvSpPr>
        <p:spPr>
          <a:xfrm>
            <a:off x="1206335" y="1542895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语法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E328C8-A653-1E87-D0C7-7AD26BDB334D}"/>
              </a:ext>
            </a:extLst>
          </p:cNvPr>
          <p:cNvSpPr/>
          <p:nvPr/>
        </p:nvSpPr>
        <p:spPr>
          <a:xfrm>
            <a:off x="1277588" y="3250406"/>
            <a:ext cx="4158808" cy="2268498"/>
          </a:xfrm>
          <a:prstGeom prst="roundRect">
            <a:avLst>
              <a:gd name="adj" fmla="val 2352"/>
            </a:avLst>
          </a:prstGeom>
          <a:solidFill>
            <a:srgbClr val="40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defineProperty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08E92-F432-3E1B-72B0-A7E9860408A2}"/>
              </a:ext>
            </a:extLst>
          </p:cNvPr>
          <p:cNvSpPr txBox="1"/>
          <p:nvPr/>
        </p:nvSpPr>
        <p:spPr>
          <a:xfrm>
            <a:off x="1206335" y="272394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/>
                </a:solidFill>
              </a:rPr>
              <a:t>使用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4B2FEED-4228-5E0C-2591-B2C8B0217B61}"/>
              </a:ext>
            </a:extLst>
          </p:cNvPr>
          <p:cNvSpPr/>
          <p:nvPr/>
        </p:nvSpPr>
        <p:spPr>
          <a:xfrm>
            <a:off x="6827043" y="3250406"/>
            <a:ext cx="4706493" cy="2921079"/>
          </a:xfrm>
          <a:prstGeom prst="roundRect">
            <a:avLst>
              <a:gd name="adj" fmla="val 2352"/>
            </a:avLst>
          </a:prstGeom>
          <a:solidFill>
            <a:srgbClr val="40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defineProp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defineProperty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altLang="zh-CN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defineProp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B59CA18-E8FB-CF14-8AE4-290A54C48243}"/>
              </a:ext>
            </a:extLst>
          </p:cNvPr>
          <p:cNvCxnSpPr/>
          <p:nvPr/>
        </p:nvCxnSpPr>
        <p:spPr>
          <a:xfrm>
            <a:off x="5436396" y="4384655"/>
            <a:ext cx="1390647" cy="0"/>
          </a:xfrm>
          <a:prstGeom prst="straightConnector1">
            <a:avLst/>
          </a:prstGeom>
          <a:ln w="9525" cap="flat" cmpd="sng" algn="ctr">
            <a:solidFill>
              <a:srgbClr val="F2F1F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E3054F-88C0-6A2B-CC2B-64093ECB9AE0}"/>
              </a:ext>
            </a:extLst>
          </p:cNvPr>
          <p:cNvSpPr txBox="1"/>
          <p:nvPr/>
        </p:nvSpPr>
        <p:spPr>
          <a:xfrm>
            <a:off x="5748928" y="3995535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优化一下</a:t>
            </a:r>
          </a:p>
        </p:txBody>
      </p:sp>
    </p:spTree>
    <p:extLst>
      <p:ext uri="{BB962C8B-B14F-4D97-AF65-F5344CB8AC3E}">
        <p14:creationId xmlns:p14="http://schemas.microsoft.com/office/powerpoint/2010/main" val="13879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D5ED29-5A76-D381-8289-99B5D0E863D1}"/>
              </a:ext>
            </a:extLst>
          </p:cNvPr>
          <p:cNvSpPr/>
          <p:nvPr/>
        </p:nvSpPr>
        <p:spPr>
          <a:xfrm>
            <a:off x="0" y="0"/>
            <a:ext cx="12192000" cy="755650"/>
          </a:xfrm>
          <a:prstGeom prst="rect">
            <a:avLst/>
          </a:prstGeom>
          <a:gradFill flip="none" rotWithShape="1">
            <a:gsLst>
              <a:gs pos="0">
                <a:srgbClr val="1BAA93"/>
              </a:gs>
              <a:gs pos="18000">
                <a:srgbClr val="19AA8F"/>
              </a:gs>
              <a:gs pos="100000">
                <a:srgbClr val="7ACC7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  Hello World</a:t>
            </a:r>
            <a:endParaRPr lang="zh-CN" altLang="en-US" b="1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E8EF1F6-57B8-FADD-0F20-17AD86B610CF}"/>
              </a:ext>
            </a:extLst>
          </p:cNvPr>
          <p:cNvSpPr/>
          <p:nvPr/>
        </p:nvSpPr>
        <p:spPr>
          <a:xfrm>
            <a:off x="321625" y="1057242"/>
            <a:ext cx="5174672" cy="1833443"/>
          </a:xfrm>
          <a:prstGeom prst="roundRect">
            <a:avLst>
              <a:gd name="adj" fmla="val 2352"/>
            </a:avLst>
          </a:prstGeom>
          <a:solidFill>
            <a:srgbClr val="40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`total is 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total is 20 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`total is 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total is 20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6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245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wuyi</dc:creator>
  <cp:lastModifiedBy>li wuyi</cp:lastModifiedBy>
  <cp:revision>15</cp:revision>
  <dcterms:created xsi:type="dcterms:W3CDTF">2022-11-20T08:43:02Z</dcterms:created>
  <dcterms:modified xsi:type="dcterms:W3CDTF">2022-12-10T17:45:32Z</dcterms:modified>
</cp:coreProperties>
</file>