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5143500" type="screen16x9"/>
  <p:notesSz cx="6858000" cy="9144000"/>
  <p:embeddedFontLst>
    <p:embeddedFont>
      <p:font typeface="Raleway" charset="0"/>
      <p:regular r:id="rId41"/>
      <p:bold r:id="rId42"/>
      <p:italic r:id="rId43"/>
      <p:boldItalic r:id="rId44"/>
    </p:embeddedFont>
    <p:embeddedFont>
      <p:font typeface="Lato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0800DE2-161A-44D8-A9C1-EFDD9270D2A1}">
  <a:tblStyle styleId="{10800DE2-161A-44D8-A9C1-EFDD9270D2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2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575546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  <a:endParaRPr lang="zh-C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  <a:endParaRPr lang="zh-C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  <a:endParaRPr lang="zh-C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zh-CN"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神经网络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682552" y="2682575"/>
            <a:ext cx="7688100" cy="54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3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GPU和显存分析</a:t>
            </a:r>
          </a:p>
          <a:p>
            <a:pPr lvl="0">
              <a:spcBef>
                <a:spcPts val="0"/>
              </a:spcBef>
              <a:buNone/>
            </a:pPr>
            <a:endParaRPr sz="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729450" y="544575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常见数据类型</a:t>
            </a:r>
          </a:p>
        </p:txBody>
      </p:sp>
      <p:graphicFrame>
        <p:nvGraphicFramePr>
          <p:cNvPr id="161" name="Shape 161"/>
          <p:cNvGraphicFramePr/>
          <p:nvPr/>
        </p:nvGraphicFramePr>
        <p:xfrm>
          <a:off x="952500" y="1726075"/>
          <a:ext cx="7239000" cy="2934252"/>
        </p:xfrm>
        <a:graphic>
          <a:graphicData uri="http://schemas.openxmlformats.org/drawingml/2006/table">
            <a:tbl>
              <a:tblPr>
                <a:noFill/>
                <a:tableStyleId>{10800DE2-161A-44D8-A9C1-EFDD9270D2A1}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类型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大小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备注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1500">
                          <a:solidFill>
                            <a:srgbClr val="222222"/>
                          </a:solidFill>
                        </a:rPr>
                        <a:t>int8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1个字节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又名Byte</a:t>
                      </a:r>
                    </a:p>
                  </a:txBody>
                  <a:tcPr marL="91425" marR="91425" marT="91425" marB="91425" anchor="ctr"/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Int16 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2个字节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又名Short</a:t>
                      </a:r>
                    </a:p>
                  </a:txBody>
                  <a:tcPr marL="91425" marR="91425" marT="91425" marB="91425" anchor="ctr"/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500">
                          <a:solidFill>
                            <a:srgbClr val="222222"/>
                          </a:solidFill>
                        </a:rPr>
                        <a:t>Int32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4个字节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又名Int</a:t>
                      </a:r>
                    </a:p>
                  </a:txBody>
                  <a:tcPr marL="91425" marR="91425" marT="91425" marB="91425" anchor="ctr"/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int64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8个字节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又名Long</a:t>
                      </a:r>
                    </a:p>
                  </a:txBody>
                  <a:tcPr marL="91425" marR="91425" marT="91425" marB="91425" anchor="ctr">
                    <a:lnB w="94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b="1"/>
                        <a:t>Float32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4个字节</a:t>
                      </a:r>
                    </a:p>
                  </a:txBody>
                  <a:tcPr marL="91425" marR="91425" marT="91425" marB="91425" anchor="ctr">
                    <a:lnR w="94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单精度浮点数，又名float  </a:t>
                      </a:r>
                    </a:p>
                  </a:txBody>
                  <a:tcPr marL="76200" marR="76200" marT="38100" marB="38100" anchor="ctr">
                    <a:lnL w="94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float16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2个字节</a:t>
                      </a:r>
                    </a:p>
                  </a:txBody>
                  <a:tcPr marL="91425" marR="91425" marT="91425" marB="91425" anchor="ctr">
                    <a:lnR w="94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半精度浮点数</a:t>
                      </a:r>
                    </a:p>
                  </a:txBody>
                  <a:tcPr marL="76200" marR="76200" marT="38100" marB="38100" anchor="ctr">
                    <a:lnL w="94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729450" y="544575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举例：数组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1079000" y="1558250"/>
            <a:ext cx="5382900" cy="93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/>
              <a:t>1000x1000的 矩阵，float32，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/>
              <a:t>那么占用的显存差不多就是：1000x1000x4 Byte = 4MB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endParaRPr b="1"/>
          </a:p>
        </p:txBody>
      </p:sp>
      <p:sp>
        <p:nvSpPr>
          <p:cNvPr id="168" name="Shape 168"/>
          <p:cNvSpPr txBox="1"/>
          <p:nvPr/>
        </p:nvSpPr>
        <p:spPr>
          <a:xfrm>
            <a:off x="1079000" y="3208900"/>
            <a:ext cx="5382900" cy="53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/>
              <a:t>32x3x256x256的四维数组（BxCxHxW）占用显存为：24M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1676525" y="3978375"/>
            <a:ext cx="2197500" cy="42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b="1"/>
              <a:t>个数x每个数大小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729450" y="544575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显存占用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0" y="4882050"/>
            <a:ext cx="950700" cy="28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800" i="1"/>
              <a:t>不考虑偏置项ｂ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950800" y="1697125"/>
            <a:ext cx="6879300" cy="302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CN" sz="2000"/>
              <a:t>模型自身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SzPts val="2000"/>
              <a:buAutoNum type="arabicPeriod"/>
            </a:pPr>
            <a:r>
              <a:rPr lang="zh-CN" sz="2000"/>
              <a:t>模型的输出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729450" y="544575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举例：全连接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500675"/>
            <a:ext cx="2952750" cy="338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5062400" y="1693650"/>
            <a:ext cx="1753500" cy="39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b="1"/>
              <a:t>Ｙ　＝　ＸＷ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4216900" y="2611163"/>
            <a:ext cx="4155900" cy="116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zh-CN" b="1"/>
              <a:t>输入 X</a:t>
            </a:r>
            <a:r>
              <a:rPr lang="zh-CN"/>
              <a:t>：BxM （可以看成是上一层的输出）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zh-CN" b="1"/>
              <a:t>参数 W</a:t>
            </a:r>
            <a:r>
              <a:rPr lang="zh-CN"/>
              <a:t>：MxN（或NxM）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SzPts val="1400"/>
              <a:buChar char="➔"/>
            </a:pPr>
            <a:r>
              <a:rPr lang="zh-CN" b="1"/>
              <a:t>输出 Y</a:t>
            </a:r>
            <a:r>
              <a:rPr lang="zh-CN"/>
              <a:t>：BxN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0" y="4882050"/>
            <a:ext cx="950700" cy="28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800" i="1"/>
              <a:t>不考虑偏置项ｂ</a:t>
            </a:r>
          </a:p>
        </p:txBody>
      </p:sp>
      <p:sp>
        <p:nvSpPr>
          <p:cNvPr id="186" name="Shape 186"/>
          <p:cNvSpPr/>
          <p:nvPr/>
        </p:nvSpPr>
        <p:spPr>
          <a:xfrm>
            <a:off x="375450" y="2923763"/>
            <a:ext cx="354000" cy="535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1800" b="1"/>
              <a:t>X</a:t>
            </a:r>
          </a:p>
        </p:txBody>
      </p:sp>
      <p:sp>
        <p:nvSpPr>
          <p:cNvPr id="187" name="Shape 187"/>
          <p:cNvSpPr/>
          <p:nvPr/>
        </p:nvSpPr>
        <p:spPr>
          <a:xfrm>
            <a:off x="1979675" y="4263425"/>
            <a:ext cx="354000" cy="535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1800" b="1"/>
              <a:t>W</a:t>
            </a:r>
          </a:p>
        </p:txBody>
      </p:sp>
      <p:sp>
        <p:nvSpPr>
          <p:cNvPr id="188" name="Shape 188"/>
          <p:cNvSpPr/>
          <p:nvPr/>
        </p:nvSpPr>
        <p:spPr>
          <a:xfrm>
            <a:off x="3328188" y="4137875"/>
            <a:ext cx="354000" cy="535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1800" b="1"/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729450" y="544575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参数显存占用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0" y="4882050"/>
            <a:ext cx="950700" cy="28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800" i="1"/>
              <a:t>不考虑偏置项ｂ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950700" y="2037600"/>
            <a:ext cx="6879300" cy="106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2000"/>
              <a:t>有参数的层：卷积，全连接，BatchNorm等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2000"/>
              <a:t>无参数的层： 大多数的激活层(Sigmoid/ReLU)，池化层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1013650" y="1335975"/>
            <a:ext cx="5675400" cy="76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这部份的显存占用和输入无关，模型加载完成之后就会占用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729450" y="544575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模型显存占用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-63575" y="4921200"/>
            <a:ext cx="2611800" cy="22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800" i="1"/>
              <a:t>不考虑偏置项ｂ，bn不考虑beta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729450" y="1403938"/>
            <a:ext cx="4743000" cy="317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175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zh-CN"/>
              <a:t>Linear(M-&gt;N): 参数数目：MxN</a:t>
            </a:r>
          </a:p>
          <a:p>
            <a:pPr marL="457200" lvl="0" indent="-3175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zh-CN"/>
              <a:t>Conv2d(C</a:t>
            </a:r>
            <a:r>
              <a:rPr lang="zh-CN" baseline="-25000"/>
              <a:t>in</a:t>
            </a:r>
            <a:r>
              <a:rPr lang="zh-CN"/>
              <a:t>, C</a:t>
            </a:r>
            <a:r>
              <a:rPr lang="zh-CN" baseline="-25000"/>
              <a:t>out</a:t>
            </a:r>
            <a:r>
              <a:rPr lang="zh-CN"/>
              <a:t>, K):  参数数目：C</a:t>
            </a:r>
            <a:r>
              <a:rPr lang="zh-CN" baseline="-25000"/>
              <a:t>in</a:t>
            </a:r>
            <a:r>
              <a:rPr lang="zh-CN"/>
              <a:t> * C</a:t>
            </a:r>
            <a:r>
              <a:rPr lang="zh-CN" baseline="-25000"/>
              <a:t>out</a:t>
            </a:r>
            <a:r>
              <a:rPr lang="zh-CN"/>
              <a:t> * K * K</a:t>
            </a: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zh-CN"/>
              <a:t>BatchNorm(N): 参数数目： N</a:t>
            </a:r>
          </a:p>
          <a:p>
            <a:pPr marL="457200" lvl="0" indent="-317500">
              <a:lnSpc>
                <a:spcPct val="200000"/>
              </a:lnSpc>
              <a:spcBef>
                <a:spcPts val="0"/>
              </a:spcBef>
              <a:buSzPts val="1400"/>
              <a:buChar char="➔"/>
            </a:pPr>
            <a:r>
              <a:rPr lang="zh-CN"/>
              <a:t>Embedding(N,W): 参数数目： N × W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5617450" y="1953475"/>
            <a:ext cx="3296100" cy="159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b="1"/>
              <a:t>参数占用显存  =  参数数目</a:t>
            </a:r>
            <a:r>
              <a:rPr lang="zh-CN"/>
              <a:t>×</a:t>
            </a:r>
            <a:r>
              <a:rPr lang="zh-CN" b="1"/>
              <a:t>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endParaRPr/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zh-CN"/>
              <a:t>n = 4 ：float32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zh-CN"/>
              <a:t>n = 2 :   float16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buSzPts val="1400"/>
              <a:buChar char="➔"/>
            </a:pPr>
            <a:r>
              <a:rPr lang="zh-CN"/>
              <a:t>n = 8 :   double64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729450" y="544575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模型显存占用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 txBox="1"/>
          <p:nvPr/>
        </p:nvSpPr>
        <p:spPr>
          <a:xfrm>
            <a:off x="777575" y="3333725"/>
            <a:ext cx="2923800" cy="99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FF0000"/>
                </a:solidFill>
              </a:rPr>
              <a:t>梯度</a:t>
            </a:r>
            <a:r>
              <a:rPr lang="zh-CN"/>
              <a:t>的形状与参数一样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5526625" y="3250025"/>
            <a:ext cx="3296400" cy="9993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/>
              <a:t>如果优化器中还要使用动量(V</a:t>
            </a:r>
            <a:r>
              <a:rPr lang="zh-CN" baseline="-25000"/>
              <a:t>t</a:t>
            </a:r>
            <a:r>
              <a:rPr lang="zh-CN"/>
              <a:t>)的话，那么</a:t>
            </a:r>
            <a:r>
              <a:rPr lang="zh-CN" b="1">
                <a:solidFill>
                  <a:schemeClr val="accent2"/>
                </a:solidFill>
              </a:rPr>
              <a:t>动量</a:t>
            </a:r>
            <a:r>
              <a:rPr lang="zh-CN"/>
              <a:t>也要占用显存。动量占用的显存和梯度占用的显存一样</a:t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200" y="1268488"/>
            <a:ext cx="3794225" cy="19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8408" y="1232175"/>
            <a:ext cx="4207185" cy="186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729450" y="544575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模型显存占用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0" y="4882050"/>
            <a:ext cx="1676400" cy="26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800" i="1"/>
              <a:t>Adam中称为动量并不准确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776400" y="1780925"/>
            <a:ext cx="7591200" cy="228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/>
              <a:t>模型的显存包括：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zh-CN" b="1"/>
              <a:t>参数 W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zh-CN" b="1"/>
              <a:t>梯度 dW</a:t>
            </a:r>
            <a:r>
              <a:rPr lang="zh-CN"/>
              <a:t>（一般与参数一样）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SzPts val="1400"/>
              <a:buChar char="➔"/>
            </a:pPr>
            <a:r>
              <a:rPr lang="zh-CN" b="1"/>
              <a:t>优化器的动量</a:t>
            </a:r>
            <a:r>
              <a:rPr lang="zh-CN"/>
              <a:t>（普通SGD没有动量，momentum-SGD动量与梯度一样，Adam优化器动量的数量是梯度的两倍）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729450" y="544575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显存占用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0" y="4882050"/>
            <a:ext cx="950700" cy="28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800" i="1"/>
              <a:t>不考虑偏置项ｂ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950800" y="1697125"/>
            <a:ext cx="6879300" cy="302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CN" sz="2000"/>
              <a:t>模型自身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SzPts val="2000"/>
              <a:buAutoNum type="arabicPeriod"/>
            </a:pPr>
            <a:r>
              <a:rPr lang="zh-CN" sz="2000" b="1"/>
              <a:t>模型的输出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729450" y="544575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举例：卷积神经网络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0" y="4882050"/>
            <a:ext cx="950700" cy="28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800" i="1"/>
              <a:t>不考虑偏置项ｂ</a:t>
            </a:r>
          </a:p>
        </p:txBody>
      </p:sp>
      <p:pic>
        <p:nvPicPr>
          <p:cNvPr id="234" name="Shape 234" descr="“input and output of conv”的图片搜索结果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875" y="1445000"/>
            <a:ext cx="6667500" cy="31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729450" y="544575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nvidia-smi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025" y="1274278"/>
            <a:ext cx="7593551" cy="429987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>
            <a:off x="6402563" y="3631725"/>
            <a:ext cx="460200" cy="195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4114038" y="3611475"/>
            <a:ext cx="1752300" cy="1794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6252713" y="3165975"/>
            <a:ext cx="1384200" cy="36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b="1">
                <a:solidFill>
                  <a:srgbClr val="FF0000"/>
                </a:solidFill>
              </a:rPr>
              <a:t>GPU利用率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4252163" y="3165975"/>
            <a:ext cx="1134600" cy="30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b="1">
                <a:solidFill>
                  <a:srgbClr val="0000FF"/>
                </a:solidFill>
              </a:rPr>
              <a:t>显存占用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729450" y="544575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举例：卷积神经网络</a:t>
            </a:r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0" y="1468275"/>
            <a:ext cx="8839199" cy="2651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/>
        </p:nvSpPr>
        <p:spPr>
          <a:xfrm>
            <a:off x="396175" y="4405175"/>
            <a:ext cx="2106600" cy="31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输入：feature map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6605250" y="4357800"/>
            <a:ext cx="2106600" cy="31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输出：feature map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3506825" y="4405175"/>
            <a:ext cx="1193400" cy="31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卷积核参数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729450" y="544575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每一层输出的显存占用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1531225" y="2271275"/>
            <a:ext cx="4857900" cy="137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zh-CN"/>
              <a:t>需要计算每一层的feature map的形状</a:t>
            </a:r>
          </a:p>
          <a:p>
            <a:pPr marL="457200" lvl="0" indent="-3175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zh-CN"/>
              <a:t>需要保存梯度用以反向传播</a:t>
            </a:r>
          </a:p>
          <a:p>
            <a:pPr marL="457200" lvl="0" indent="-317500">
              <a:lnSpc>
                <a:spcPct val="200000"/>
              </a:lnSpc>
              <a:spcBef>
                <a:spcPts val="0"/>
              </a:spcBef>
              <a:buSzPts val="1400"/>
              <a:buChar char="➔"/>
            </a:pPr>
            <a:r>
              <a:rPr lang="zh-CN"/>
              <a:t>与 batch size 成正比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729450" y="544575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显存占用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0" y="4882050"/>
            <a:ext cx="950700" cy="28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800" i="1"/>
              <a:t>不考虑偏置项ｂ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1467675" y="1917150"/>
            <a:ext cx="4857900" cy="122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200000"/>
              </a:lnSpc>
              <a:spcBef>
                <a:spcPts val="0"/>
              </a:spcBef>
              <a:buSzPts val="1400"/>
              <a:buChar char="➔"/>
            </a:pPr>
            <a:r>
              <a:rPr lang="zh-CN"/>
              <a:t>模型显存 + batch_size ×每个样本的显存占用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/>
              <a:t>在模型较小情况下，约等于</a:t>
            </a: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buSzPts val="1400"/>
              <a:buChar char="➔"/>
            </a:pPr>
            <a:r>
              <a:rPr lang="zh-CN"/>
              <a:t>batch_size × 每个样本的显存占用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729450" y="544575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特例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467675" y="1917150"/>
            <a:ext cx="4857900" cy="122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 b="1"/>
              <a:t>Embedding 层(占用很大的显存)</a:t>
            </a: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 b="1"/>
              <a:t>batch size很小</a:t>
            </a: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buSzPts val="1400"/>
              <a:buChar char="-"/>
            </a:pPr>
            <a:r>
              <a:rPr lang="zh-CN" b="1"/>
              <a:t>输入的数据不需要求梯度(大规模3D数据)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729450" y="544575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特例:Inplace ReLU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0" y="4882050"/>
            <a:ext cx="950700" cy="28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800" i="1"/>
              <a:t>不考虑偏置项ｂ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1122625" y="2116950"/>
            <a:ext cx="6810300" cy="109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zh-CN"/>
              <a:t>ReLU: 输入和输出的形状一致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buSzPts val="1400"/>
              <a:buChar char="➔"/>
            </a:pPr>
            <a:r>
              <a:rPr lang="zh-CN"/>
              <a:t>Inplace ReLU 不再为输出分配显存,而是直接用输出覆盖输入的显存,从而节省一半的显存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6988625" y="3681750"/>
            <a:ext cx="1083600" cy="148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9600"/>
              <a:t>?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7691100" y="4477850"/>
            <a:ext cx="1452900" cy="44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如何反向传播?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729450" y="544575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节省显存的办法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0" y="4882050"/>
            <a:ext cx="950700" cy="28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800" i="1"/>
              <a:t>不考虑偏置项ｂ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404125" y="1880875"/>
            <a:ext cx="2914800" cy="20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zh-CN" sz="1800"/>
              <a:t>降低batch size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zh-CN" sz="1800"/>
              <a:t>下采样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ts val="1800"/>
              <a:buChar char="➔"/>
            </a:pPr>
            <a:r>
              <a:rPr lang="zh-CN" sz="1800"/>
              <a:t>降低图片的分辨率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ts val="1800"/>
              <a:buChar char="➔"/>
            </a:pPr>
            <a:r>
              <a:rPr lang="zh-CN" sz="1800"/>
              <a:t>尽量不用全连接层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2018100" cy="78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计算量分析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96950" y="4881225"/>
            <a:ext cx="4859400" cy="32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900" i="1"/>
              <a:t>只分析前向传播的，反向传播一般和前向传播差不多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729450" y="544575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全连接层的计算量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500663"/>
            <a:ext cx="2952750" cy="338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 txBox="1"/>
          <p:nvPr/>
        </p:nvSpPr>
        <p:spPr>
          <a:xfrm>
            <a:off x="4390475" y="1394000"/>
            <a:ext cx="3675000" cy="122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b="1"/>
              <a:t>Ｙ　＝　ＸＷ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4414700" y="4016850"/>
            <a:ext cx="3264000" cy="72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3000" b="1">
                <a:solidFill>
                  <a:srgbClr val="4A86E8"/>
                </a:solidFill>
              </a:rPr>
              <a:t>B×M×N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0" y="4882050"/>
            <a:ext cx="950700" cy="28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800" i="1"/>
              <a:t>不考虑偏置项ｂ</a:t>
            </a:r>
          </a:p>
        </p:txBody>
      </p:sp>
      <p:sp>
        <p:nvSpPr>
          <p:cNvPr id="294" name="Shape 294"/>
          <p:cNvSpPr/>
          <p:nvPr/>
        </p:nvSpPr>
        <p:spPr>
          <a:xfrm>
            <a:off x="375450" y="2923763"/>
            <a:ext cx="354000" cy="535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1800" b="1"/>
              <a:t>X</a:t>
            </a:r>
          </a:p>
        </p:txBody>
      </p:sp>
      <p:sp>
        <p:nvSpPr>
          <p:cNvPr id="295" name="Shape 295"/>
          <p:cNvSpPr/>
          <p:nvPr/>
        </p:nvSpPr>
        <p:spPr>
          <a:xfrm>
            <a:off x="1979675" y="4263425"/>
            <a:ext cx="354000" cy="535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1800" b="1"/>
              <a:t>W</a:t>
            </a:r>
          </a:p>
        </p:txBody>
      </p:sp>
      <p:sp>
        <p:nvSpPr>
          <p:cNvPr id="296" name="Shape 296"/>
          <p:cNvSpPr/>
          <p:nvPr/>
        </p:nvSpPr>
        <p:spPr>
          <a:xfrm>
            <a:off x="3328188" y="4137875"/>
            <a:ext cx="354000" cy="535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1800" b="1"/>
              <a:t>Y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4414700" y="2035125"/>
            <a:ext cx="3201900" cy="114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zh-CN" b="1"/>
              <a:t>输入X</a:t>
            </a:r>
            <a:r>
              <a:rPr lang="zh-CN"/>
              <a:t>：BxM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zh-CN"/>
              <a:t>模型的</a:t>
            </a:r>
            <a:r>
              <a:rPr lang="zh-CN" b="1"/>
              <a:t>权重W</a:t>
            </a:r>
            <a:r>
              <a:rPr lang="zh-CN"/>
              <a:t>：MxN（或NxM）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SzPts val="1400"/>
              <a:buChar char="➔"/>
            </a:pPr>
            <a:r>
              <a:rPr lang="zh-CN" b="1"/>
              <a:t>输出Y</a:t>
            </a:r>
            <a:r>
              <a:rPr lang="zh-CN"/>
              <a:t>：BxN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729450" y="544575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Conv计算量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0" y="4882050"/>
            <a:ext cx="950700" cy="28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800" i="1"/>
              <a:t>不考虑偏置项ｂ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1213425" y="1635675"/>
            <a:ext cx="2478900" cy="149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/>
              <a:t>输出为  </a:t>
            </a:r>
            <a:r>
              <a:rPr lang="zh-CN" b="1"/>
              <a:t>H×W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/>
              <a:t>卷积核为尺寸 </a:t>
            </a:r>
            <a:r>
              <a:rPr lang="zh-CN" b="1"/>
              <a:t>K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/>
              <a:t>输入通道数 </a:t>
            </a:r>
            <a:r>
              <a:rPr lang="zh-CN" b="1"/>
              <a:t>C</a:t>
            </a:r>
            <a:r>
              <a:rPr lang="zh-CN" b="1" baseline="-25000"/>
              <a:t>in</a:t>
            </a:r>
            <a:r>
              <a:rPr lang="zh-CN" baseline="-25000"/>
              <a:t>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/>
              <a:t>输出通道 </a:t>
            </a:r>
            <a:r>
              <a:rPr lang="zh-CN" b="1"/>
              <a:t>C</a:t>
            </a:r>
            <a:r>
              <a:rPr lang="zh-CN" b="1" baseline="-25000"/>
              <a:t>out</a:t>
            </a:r>
          </a:p>
          <a:p>
            <a:pPr lvl="0" algn="ctr">
              <a:lnSpc>
                <a:spcPct val="150000"/>
              </a:lnSpc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 txBox="1"/>
          <p:nvPr/>
        </p:nvSpPr>
        <p:spPr>
          <a:xfrm>
            <a:off x="4119150" y="2034425"/>
            <a:ext cx="3868500" cy="73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2400" b="1">
                <a:solidFill>
                  <a:srgbClr val="FF0000"/>
                </a:solidFill>
              </a:rPr>
              <a:t>   B </a:t>
            </a:r>
            <a:r>
              <a:rPr lang="zh-CN" sz="2400" b="1"/>
              <a:t>×</a:t>
            </a:r>
            <a:r>
              <a:rPr lang="zh-CN" sz="2400" b="1">
                <a:solidFill>
                  <a:srgbClr val="FF0000"/>
                </a:solidFill>
              </a:rPr>
              <a:t>   </a:t>
            </a:r>
            <a:r>
              <a:rPr lang="zh-CN" sz="2400" b="1">
                <a:solidFill>
                  <a:srgbClr val="4A86E8"/>
                </a:solidFill>
              </a:rPr>
              <a:t>HWC</a:t>
            </a:r>
            <a:r>
              <a:rPr lang="zh-CN" sz="2400" b="1" baseline="-25000">
                <a:solidFill>
                  <a:srgbClr val="4A86E8"/>
                </a:solidFill>
              </a:rPr>
              <a:t>out</a:t>
            </a:r>
            <a:r>
              <a:rPr lang="zh-CN" sz="2400"/>
              <a:t> × </a:t>
            </a:r>
            <a:r>
              <a:rPr lang="zh-CN" sz="2400" b="1"/>
              <a:t> </a:t>
            </a:r>
            <a:r>
              <a:rPr lang="zh-CN" sz="2400" b="1">
                <a:solidFill>
                  <a:schemeClr val="dk1"/>
                </a:solidFill>
              </a:rPr>
              <a:t>C</a:t>
            </a:r>
            <a:r>
              <a:rPr lang="zh-CN" sz="2400" b="1" baseline="-25000">
                <a:solidFill>
                  <a:schemeClr val="dk1"/>
                </a:solidFill>
              </a:rPr>
              <a:t>in </a:t>
            </a:r>
            <a:r>
              <a:rPr lang="zh-CN" sz="2400" b="1">
                <a:solidFill>
                  <a:schemeClr val="dk1"/>
                </a:solidFill>
              </a:rPr>
              <a:t>K</a:t>
            </a:r>
            <a:r>
              <a:rPr lang="zh-CN" sz="2400" b="1" baseline="30000">
                <a:solidFill>
                  <a:schemeClr val="dk1"/>
                </a:solidFill>
              </a:rPr>
              <a:t>2</a:t>
            </a:r>
            <a:r>
              <a:rPr lang="zh-CN" sz="2400" b="1"/>
              <a:t>  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5090725" y="2573875"/>
            <a:ext cx="1380300" cy="53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4A86E8"/>
                </a:solidFill>
              </a:rPr>
              <a:t>输出点的个数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6714100" y="2535575"/>
            <a:ext cx="1990500" cy="53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>
                <a:solidFill>
                  <a:schemeClr val="dk1"/>
                </a:solidFill>
              </a:rPr>
              <a:t>计算每个点的flop</a:t>
            </a:r>
          </a:p>
        </p:txBody>
      </p:sp>
      <p:pic>
        <p:nvPicPr>
          <p:cNvPr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000" y="3295325"/>
            <a:ext cx="2293579" cy="17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Shape 309"/>
          <p:cNvSpPr txBox="1"/>
          <p:nvPr/>
        </p:nvSpPr>
        <p:spPr>
          <a:xfrm>
            <a:off x="4028350" y="4220700"/>
            <a:ext cx="254400" cy="28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H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4562150" y="3340825"/>
            <a:ext cx="327000" cy="23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W</a:t>
            </a:r>
          </a:p>
        </p:txBody>
      </p:sp>
      <p:pic>
        <p:nvPicPr>
          <p:cNvPr id="311" name="Shape 3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0325" y="3495234"/>
            <a:ext cx="950700" cy="159296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 txBox="1"/>
          <p:nvPr/>
        </p:nvSpPr>
        <p:spPr>
          <a:xfrm>
            <a:off x="5136175" y="3961588"/>
            <a:ext cx="508500" cy="37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…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5363125" y="3245063"/>
            <a:ext cx="681000" cy="23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C</a:t>
            </a:r>
            <a:r>
              <a:rPr lang="zh-CN" baseline="-25000"/>
              <a:t>out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2777800" y="4819950"/>
            <a:ext cx="406200" cy="40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C</a:t>
            </a:r>
            <a:r>
              <a:rPr lang="zh-CN" baseline="-25000"/>
              <a:t>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729450" y="544575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BatchNorm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0" y="4882050"/>
            <a:ext cx="950700" cy="28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800" i="1"/>
              <a:t>不考虑偏置项ｂ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340550" y="1790025"/>
            <a:ext cx="2151900" cy="10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/>
              <a:t>输入feature map：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/>
              <a:t> B × C × H × W</a:t>
            </a:r>
          </a:p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 txBox="1"/>
          <p:nvPr/>
        </p:nvSpPr>
        <p:spPr>
          <a:xfrm>
            <a:off x="4155475" y="1789250"/>
            <a:ext cx="3868500" cy="73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2400" b="1">
                <a:solidFill>
                  <a:srgbClr val="FF0000"/>
                </a:solidFill>
              </a:rPr>
              <a:t>   </a:t>
            </a:r>
            <a:r>
              <a:rPr lang="zh-CN" sz="2400" b="1">
                <a:solidFill>
                  <a:srgbClr val="4A86E8"/>
                </a:solidFill>
              </a:rPr>
              <a:t>BHWC</a:t>
            </a:r>
            <a:r>
              <a:rPr lang="zh-CN" sz="2400" b="1" baseline="-25000">
                <a:solidFill>
                  <a:srgbClr val="4A86E8"/>
                </a:solidFill>
              </a:rPr>
              <a:t>out</a:t>
            </a:r>
            <a:r>
              <a:rPr lang="zh-CN" sz="2400"/>
              <a:t> × ｛</a:t>
            </a:r>
            <a:r>
              <a:rPr lang="zh-CN" sz="2500"/>
              <a:t>3</a:t>
            </a:r>
            <a:r>
              <a:rPr lang="zh-CN" sz="2400"/>
              <a:t>,</a:t>
            </a:r>
            <a:r>
              <a:rPr lang="zh-CN" sz="3400" b="1"/>
              <a:t>4</a:t>
            </a:r>
            <a:r>
              <a:rPr lang="zh-CN" sz="2400"/>
              <a:t>, 5｝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729450" y="544575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gpustate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00" y="2129500"/>
            <a:ext cx="8839201" cy="106440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/>
          <p:nvPr/>
        </p:nvSpPr>
        <p:spPr>
          <a:xfrm>
            <a:off x="2980425" y="2946925"/>
            <a:ext cx="534300" cy="246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720350" y="2946925"/>
            <a:ext cx="534300" cy="246900"/>
          </a:xfrm>
          <a:prstGeom prst="rect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556400" y="2946925"/>
            <a:ext cx="1778400" cy="2469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6482050" y="2946925"/>
            <a:ext cx="2491200" cy="2469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2916375" y="3256725"/>
            <a:ext cx="662400" cy="35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FF0000"/>
                </a:solidFill>
              </a:rPr>
              <a:t>温度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3612050" y="3256725"/>
            <a:ext cx="840900" cy="35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>
                <a:solidFill>
                  <a:srgbClr val="6AA84F"/>
                </a:solidFill>
              </a:rPr>
              <a:t>利用率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4486225" y="3256725"/>
            <a:ext cx="2132400" cy="35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b="1">
                <a:solidFill>
                  <a:srgbClr val="BF9000"/>
                </a:solidFill>
              </a:rPr>
              <a:t>占用显存</a:t>
            </a:r>
            <a:r>
              <a:rPr lang="zh-CN" b="1"/>
              <a:t> /</a:t>
            </a:r>
            <a:r>
              <a:rPr lang="zh-CN" b="1">
                <a:solidFill>
                  <a:srgbClr val="BF9000"/>
                </a:solidFill>
              </a:rPr>
              <a:t>  总显存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6398350" y="3256725"/>
            <a:ext cx="2574900" cy="35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b="1"/>
              <a:t>user:</a:t>
            </a:r>
            <a:r>
              <a:rPr lang="zh-CN" b="1">
                <a:solidFill>
                  <a:schemeClr val="dk1"/>
                </a:solidFill>
              </a:rPr>
              <a:t>process</a:t>
            </a:r>
            <a:r>
              <a:rPr lang="zh-CN" b="1"/>
              <a:t>/pid(</a:t>
            </a:r>
            <a:r>
              <a:rPr lang="zh-CN" b="1">
                <a:solidFill>
                  <a:srgbClr val="BF9000"/>
                </a:solidFill>
              </a:rPr>
              <a:t>memory</a:t>
            </a:r>
            <a:r>
              <a:rPr lang="zh-CN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729450" y="544575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Pool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0" y="4882050"/>
            <a:ext cx="950700" cy="28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800" i="1"/>
              <a:t>不考虑偏置项ｂ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904675" y="1635675"/>
            <a:ext cx="2787600" cy="149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/>
              <a:t>kernel size：K，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/>
              <a:t>输入通道数C</a:t>
            </a:r>
            <a:r>
              <a:rPr lang="zh-CN" baseline="-25000"/>
              <a:t>in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/>
              <a:t>输出feature map尺寸 H × W</a:t>
            </a:r>
          </a:p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 txBox="1"/>
          <p:nvPr/>
        </p:nvSpPr>
        <p:spPr>
          <a:xfrm>
            <a:off x="4119150" y="2034425"/>
            <a:ext cx="3868500" cy="73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2400" b="1">
                <a:solidFill>
                  <a:srgbClr val="FF0000"/>
                </a:solidFill>
              </a:rPr>
              <a:t>   B ×     </a:t>
            </a:r>
            <a:r>
              <a:rPr lang="zh-CN" sz="2400" b="1">
                <a:solidFill>
                  <a:srgbClr val="4A86E8"/>
                </a:solidFill>
              </a:rPr>
              <a:t>HWC</a:t>
            </a:r>
            <a:r>
              <a:rPr lang="zh-CN" sz="2400" b="1" baseline="-25000">
                <a:solidFill>
                  <a:srgbClr val="4A86E8"/>
                </a:solidFill>
              </a:rPr>
              <a:t>      </a:t>
            </a:r>
            <a:r>
              <a:rPr lang="zh-CN" sz="2400"/>
              <a:t>× </a:t>
            </a:r>
            <a:r>
              <a:rPr lang="zh-CN" sz="2400" b="1"/>
              <a:t> </a:t>
            </a:r>
            <a:r>
              <a:rPr lang="zh-CN" sz="2400" b="1">
                <a:solidFill>
                  <a:schemeClr val="dk1"/>
                </a:solidFill>
              </a:rPr>
              <a:t> </a:t>
            </a:r>
            <a:r>
              <a:rPr lang="zh-CN" sz="2400" b="1" baseline="-25000">
                <a:solidFill>
                  <a:schemeClr val="dk1"/>
                </a:solidFill>
              </a:rPr>
              <a:t> </a:t>
            </a:r>
            <a:r>
              <a:rPr lang="zh-CN" sz="2400" b="1">
                <a:solidFill>
                  <a:schemeClr val="dk1"/>
                </a:solidFill>
              </a:rPr>
              <a:t>K</a:t>
            </a:r>
            <a:r>
              <a:rPr lang="zh-CN" sz="2400" b="1" baseline="30000">
                <a:solidFill>
                  <a:schemeClr val="dk1"/>
                </a:solidFill>
              </a:rPr>
              <a:t>2</a:t>
            </a:r>
            <a:r>
              <a:rPr lang="zh-CN" sz="2400" b="1"/>
              <a:t>  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5090725" y="2573875"/>
            <a:ext cx="1380300" cy="53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>
                <a:solidFill>
                  <a:srgbClr val="4A86E8"/>
                </a:solidFill>
              </a:rPr>
              <a:t>输出点的个数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6714100" y="2535575"/>
            <a:ext cx="1990500" cy="53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>
                <a:solidFill>
                  <a:schemeClr val="dk1"/>
                </a:solidFill>
              </a:rPr>
              <a:t>计算每个点的乘法</a:t>
            </a:r>
          </a:p>
        </p:txBody>
      </p:sp>
      <p:pic>
        <p:nvPicPr>
          <p:cNvPr id="333" name="Shape 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025" y="2961538"/>
            <a:ext cx="2636550" cy="192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729450" y="544575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ReLU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0" y="4882050"/>
            <a:ext cx="950700" cy="28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800" i="1"/>
              <a:t>不考虑偏置项ｂ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904675" y="1635675"/>
            <a:ext cx="2293500" cy="73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/>
              <a:t>输入feature map：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/>
              <a:t> C × H × W</a:t>
            </a:r>
          </a:p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 txBox="1"/>
          <p:nvPr/>
        </p:nvSpPr>
        <p:spPr>
          <a:xfrm>
            <a:off x="4155475" y="1789250"/>
            <a:ext cx="3868500" cy="73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2400" b="1">
                <a:solidFill>
                  <a:srgbClr val="FF0000"/>
                </a:solidFill>
              </a:rPr>
              <a:t>   B ×   </a:t>
            </a:r>
            <a:r>
              <a:rPr lang="zh-CN" sz="2400" b="1">
                <a:solidFill>
                  <a:srgbClr val="4A86E8"/>
                </a:solidFill>
              </a:rPr>
              <a:t>HWC</a:t>
            </a:r>
            <a:r>
              <a:rPr lang="zh-CN" sz="2400" b="1" baseline="-25000">
                <a:solidFill>
                  <a:srgbClr val="4A86E8"/>
                </a:solidFill>
              </a:rPr>
              <a:t>out</a:t>
            </a:r>
            <a:r>
              <a:rPr lang="zh-CN" sz="240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729450" y="544575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AlexNet分析</a:t>
            </a:r>
          </a:p>
        </p:txBody>
      </p:sp>
      <p:pic>
        <p:nvPicPr>
          <p:cNvPr id="347" name="Shape 3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2850" y="698950"/>
            <a:ext cx="3697700" cy="420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Shape 348"/>
          <p:cNvSpPr txBox="1"/>
          <p:nvPr/>
        </p:nvSpPr>
        <p:spPr>
          <a:xfrm>
            <a:off x="729450" y="1992688"/>
            <a:ext cx="3616800" cy="16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zh-CN"/>
              <a:t>全连接层占据了绝大多数的参数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zh-CN"/>
              <a:t>卷积层的计算量最大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buSzPts val="1400"/>
              <a:buChar char="➔"/>
            </a:pPr>
            <a:r>
              <a:rPr lang="zh-CN"/>
              <a:t>这里没有计算每一层输出占用的显存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729450" y="544575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DepthWise Convolution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0" y="4741200"/>
            <a:ext cx="2312100" cy="25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900" i="1">
                <a:latin typeface="Raleway"/>
                <a:ea typeface="Raleway"/>
                <a:cs typeface="Raleway"/>
                <a:sym typeface="Raleway"/>
              </a:rPr>
              <a:t>https://arxiv.org/abs/1608.04337v1</a:t>
            </a:r>
          </a:p>
          <a:p>
            <a:pPr lvl="0">
              <a:spcBef>
                <a:spcPts val="0"/>
              </a:spcBef>
              <a:buNone/>
            </a:pPr>
            <a:r>
              <a:rPr lang="zh-CN" sz="900" i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https://arxiv.org/abs/1704.04861</a:t>
            </a:r>
          </a:p>
          <a:p>
            <a:pPr lvl="0">
              <a:spcBef>
                <a:spcPts val="0"/>
              </a:spcBef>
              <a:buNone/>
            </a:pPr>
            <a:endParaRPr sz="900" i="1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>
              <a:spcBef>
                <a:spcPts val="0"/>
              </a:spcBef>
              <a:buNone/>
            </a:pPr>
            <a:endParaRPr sz="900" i="1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55" name="Shape 3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000" y="2086150"/>
            <a:ext cx="2583791" cy="192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2350" y="988975"/>
            <a:ext cx="2636550" cy="192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Shape 3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2251" y="3167825"/>
            <a:ext cx="2496725" cy="1781786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Shape 358"/>
          <p:cNvSpPr txBox="1"/>
          <p:nvPr/>
        </p:nvSpPr>
        <p:spPr>
          <a:xfrm>
            <a:off x="3928475" y="2525550"/>
            <a:ext cx="744600" cy="72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60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≈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6114900" y="2389350"/>
            <a:ext cx="483300" cy="98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60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+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1712850" y="1695850"/>
            <a:ext cx="1607100" cy="39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b="1">
                <a:solidFill>
                  <a:srgbClr val="FF0000"/>
                </a:solidFill>
              </a:rPr>
              <a:t> </a:t>
            </a:r>
            <a:r>
              <a:rPr lang="zh-CN" b="1">
                <a:solidFill>
                  <a:srgbClr val="4A86E8"/>
                </a:solidFill>
              </a:rPr>
              <a:t>HWC</a:t>
            </a:r>
            <a:r>
              <a:rPr lang="zh-CN" b="1" baseline="-25000">
                <a:solidFill>
                  <a:srgbClr val="4A86E8"/>
                </a:solidFill>
              </a:rPr>
              <a:t>out</a:t>
            </a:r>
            <a:r>
              <a:rPr lang="zh-CN"/>
              <a:t> × </a:t>
            </a:r>
            <a:r>
              <a:rPr lang="zh-CN" b="1"/>
              <a:t> </a:t>
            </a:r>
            <a:r>
              <a:rPr lang="zh-CN" b="1">
                <a:solidFill>
                  <a:schemeClr val="dk1"/>
                </a:solidFill>
              </a:rPr>
              <a:t>C</a:t>
            </a:r>
            <a:r>
              <a:rPr lang="zh-CN" b="1" baseline="-25000">
                <a:solidFill>
                  <a:schemeClr val="dk1"/>
                </a:solidFill>
              </a:rPr>
              <a:t>in </a:t>
            </a:r>
            <a:r>
              <a:rPr lang="zh-CN" b="1">
                <a:solidFill>
                  <a:schemeClr val="dk1"/>
                </a:solidFill>
              </a:rPr>
              <a:t>K</a:t>
            </a:r>
            <a:r>
              <a:rPr lang="zh-CN" b="1" baseline="30000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7838975" y="1543050"/>
            <a:ext cx="1247100" cy="39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b="1">
                <a:solidFill>
                  <a:srgbClr val="FF0000"/>
                </a:solidFill>
              </a:rPr>
              <a:t> </a:t>
            </a:r>
            <a:r>
              <a:rPr lang="zh-CN" b="1">
                <a:solidFill>
                  <a:srgbClr val="4A86E8"/>
                </a:solidFill>
              </a:rPr>
              <a:t>HW</a:t>
            </a:r>
            <a:r>
              <a:rPr lang="zh-CN"/>
              <a:t> × </a:t>
            </a:r>
            <a:r>
              <a:rPr lang="zh-CN" b="1"/>
              <a:t> </a:t>
            </a:r>
            <a:r>
              <a:rPr lang="zh-CN" b="1">
                <a:solidFill>
                  <a:schemeClr val="dk1"/>
                </a:solidFill>
              </a:rPr>
              <a:t>C</a:t>
            </a:r>
            <a:r>
              <a:rPr lang="zh-CN" b="1" baseline="-25000">
                <a:solidFill>
                  <a:schemeClr val="dk1"/>
                </a:solidFill>
              </a:rPr>
              <a:t>in </a:t>
            </a:r>
            <a:r>
              <a:rPr lang="zh-CN" b="1">
                <a:solidFill>
                  <a:schemeClr val="dk1"/>
                </a:solidFill>
              </a:rPr>
              <a:t>K</a:t>
            </a:r>
            <a:r>
              <a:rPr lang="zh-CN" b="1" baseline="30000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7787650" y="3809600"/>
            <a:ext cx="1356300" cy="39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b="1">
                <a:solidFill>
                  <a:srgbClr val="FF0000"/>
                </a:solidFill>
              </a:rPr>
              <a:t> </a:t>
            </a:r>
            <a:r>
              <a:rPr lang="zh-CN" b="1">
                <a:solidFill>
                  <a:srgbClr val="4A86E8"/>
                </a:solidFill>
              </a:rPr>
              <a:t>HWC</a:t>
            </a:r>
            <a:r>
              <a:rPr lang="zh-CN" b="1" baseline="-25000">
                <a:solidFill>
                  <a:srgbClr val="4A86E8"/>
                </a:solidFill>
              </a:rPr>
              <a:t>out</a:t>
            </a:r>
            <a:r>
              <a:rPr lang="zh-CN"/>
              <a:t> × </a:t>
            </a:r>
            <a:r>
              <a:rPr lang="zh-CN" b="1"/>
              <a:t> </a:t>
            </a:r>
            <a:r>
              <a:rPr lang="zh-CN" b="1">
                <a:solidFill>
                  <a:schemeClr val="dk1"/>
                </a:solidFill>
              </a:rPr>
              <a:t>C</a:t>
            </a:r>
            <a:r>
              <a:rPr lang="zh-CN" b="1" baseline="-25000">
                <a:solidFill>
                  <a:schemeClr val="dk1"/>
                </a:solidFill>
              </a:rPr>
              <a:t>in 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1658375" y="4199900"/>
            <a:ext cx="4404000" cy="82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CN"/>
              <a:t>显存占用变多(每一步的输出都要保存)</a:t>
            </a:r>
          </a:p>
          <a:p>
            <a:pPr marL="457200" lvl="0" indent="-317500">
              <a:spcBef>
                <a:spcPts val="0"/>
              </a:spcBef>
              <a:buSzPts val="1400"/>
              <a:buChar char="➢"/>
            </a:pPr>
            <a:r>
              <a:rPr lang="zh-CN"/>
              <a:t>计算量变少了许多（为原来的10－15%）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title"/>
          </p:nvPr>
        </p:nvSpPr>
        <p:spPr>
          <a:xfrm>
            <a:off x="729450" y="544575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其他加速度方法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2902375" y="1498675"/>
            <a:ext cx="3868500" cy="73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2400" b="1">
                <a:solidFill>
                  <a:srgbClr val="FF0000"/>
                </a:solidFill>
              </a:rPr>
              <a:t>  </a:t>
            </a:r>
            <a:r>
              <a:rPr lang="zh-CN" sz="2400"/>
              <a:t> B ×   </a:t>
            </a:r>
            <a:r>
              <a:rPr lang="zh-CN" sz="2400" b="1"/>
              <a:t>HW</a:t>
            </a:r>
            <a:r>
              <a:rPr lang="zh-CN" sz="2400"/>
              <a:t>C</a:t>
            </a:r>
            <a:r>
              <a:rPr lang="zh-CN" sz="2400" baseline="-25000"/>
              <a:t>out</a:t>
            </a:r>
            <a:r>
              <a:rPr lang="zh-CN" sz="2400"/>
              <a:t> ×  C</a:t>
            </a:r>
            <a:r>
              <a:rPr lang="zh-CN" sz="2400" baseline="-25000"/>
              <a:t>in </a:t>
            </a:r>
            <a:r>
              <a:rPr lang="zh-CN" sz="2400"/>
              <a:t>K</a:t>
            </a:r>
            <a:r>
              <a:rPr lang="zh-CN" sz="2400" baseline="30000"/>
              <a:t>2</a:t>
            </a:r>
            <a:r>
              <a:rPr lang="zh-CN" sz="2400"/>
              <a:t> </a:t>
            </a:r>
            <a:r>
              <a:rPr lang="zh-CN" sz="2400" b="1"/>
              <a:t> 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2255700" y="2914025"/>
            <a:ext cx="4869000" cy="95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zh-CN"/>
              <a:t>降低输入图片的分辨率(减少HW)</a:t>
            </a: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buSzPts val="1400"/>
              <a:buChar char="➔"/>
            </a:pPr>
            <a:r>
              <a:rPr lang="zh-CN"/>
              <a:t>增加下采样（stride&gt;1的卷积，或者池化）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title"/>
          </p:nvPr>
        </p:nvSpPr>
        <p:spPr>
          <a:xfrm>
            <a:off x="727650" y="58090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2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Acc</a:t>
            </a:r>
            <a:r>
              <a:rPr lang="zh-CN" sz="17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Vs </a:t>
            </a:r>
            <a:r>
              <a:rPr lang="zh-CN" sz="17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FLOPS</a:t>
            </a:r>
            <a:r>
              <a:rPr lang="zh-C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CN" sz="17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Vs </a:t>
            </a:r>
            <a:r>
              <a:rPr lang="zh-CN" sz="17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lang="zh-CN" sz="17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0" y="4804750"/>
            <a:ext cx="2384700" cy="33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1100" i="1"/>
              <a:t>https://arxiv.org/abs/1605.07678</a:t>
            </a:r>
          </a:p>
        </p:txBody>
      </p:sp>
      <p:pic>
        <p:nvPicPr>
          <p:cNvPr id="377" name="Shape 3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700" y="1116100"/>
            <a:ext cx="5842950" cy="39677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8" name="Shape 378"/>
          <p:cNvCxnSpPr/>
          <p:nvPr/>
        </p:nvCxnSpPr>
        <p:spPr>
          <a:xfrm rot="10800000" flipH="1">
            <a:off x="2947800" y="1217975"/>
            <a:ext cx="2005500" cy="190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9" name="Shape 379"/>
          <p:cNvSpPr/>
          <p:nvPr/>
        </p:nvSpPr>
        <p:spPr>
          <a:xfrm>
            <a:off x="3202025" y="1217975"/>
            <a:ext cx="154500" cy="181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2595125" y="1152425"/>
            <a:ext cx="606900" cy="21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b="1"/>
              <a:t>Best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title"/>
          </p:nvPr>
        </p:nvSpPr>
        <p:spPr>
          <a:xfrm>
            <a:off x="729450" y="544575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总结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729450" y="1992700"/>
            <a:ext cx="6822000" cy="169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zh-CN"/>
              <a:t>时间更宝贵，尽可能使模型变快（减少flop）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zh-CN"/>
              <a:t>显存占用不是和batch size简单成正比，模型自身的参数及其延伸出来的数据也要占据显存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SzPts val="1400"/>
              <a:buChar char="➔"/>
            </a:pPr>
            <a:r>
              <a:rPr lang="zh-CN"/>
              <a:t>batch size越大，速度未必越快。在你充分利用计算资源的时候，加大batch size在速度上的提升很有限（减少数据加载等待，提高并行）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title"/>
          </p:nvPr>
        </p:nvSpPr>
        <p:spPr>
          <a:xfrm>
            <a:off x="729450" y="544575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关于Batch Size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729450" y="1992700"/>
            <a:ext cx="6822000" cy="169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zh-CN" dirty="0"/>
              <a:t>增大batch size能增大速度，但是很有限（主要是并行计算的优化）</a:t>
            </a: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buSzPts val="1400"/>
              <a:buChar char="➔"/>
            </a:pPr>
            <a:r>
              <a:rPr lang="zh-CN" dirty="0"/>
              <a:t>增大batch size能减缓梯度震荡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249750" y="1336438"/>
            <a:ext cx="3750300" cy="39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/>
              <a:t>假定GPU处理单元已经充分利用的情况下：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ctrTitle"/>
          </p:nvPr>
        </p:nvSpPr>
        <p:spPr>
          <a:xfrm>
            <a:off x="718874" y="2484750"/>
            <a:ext cx="6157381" cy="1130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zh-CN" sz="6000" dirty="0" smtClean="0"/>
              <a:t>Thanks</a:t>
            </a:r>
            <a:r>
              <a:rPr lang="en-US" altLang="zh-CN" sz="6000" dirty="0"/>
              <a:t/>
            </a:r>
            <a:br>
              <a:rPr lang="en-US" altLang="zh-CN" sz="6000" dirty="0"/>
            </a:br>
            <a:r>
              <a:rPr lang="en-US" altLang="zh-CN" sz="800" dirty="0"/>
              <a:t>https://docs.google.com/presentation/d/e/2PACX-1vQVHMzd5MKrAbsYtCCsWDJ4eo9AUGGsC1tHtOY0agRfUbK0a9YCySvgNejuOLokB6tHbj0tLuohCaNP/pub?start=false&amp;loop=false&amp;delayms=3000&amp;slide=id.g2ac3a5e0bb_0_5</a:t>
            </a:r>
            <a:endParaRPr lang="zh-CN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729450" y="544575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显存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737150" y="1568925"/>
            <a:ext cx="7274700" cy="26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/>
              <a:t>可以看成是空间，类似于内存。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SzPts val="1400"/>
              <a:buChar char="➔"/>
            </a:pPr>
            <a:r>
              <a:rPr lang="zh-CN"/>
              <a:t>显存用于存放模型，数据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SzPts val="1400"/>
              <a:buChar char="➔"/>
            </a:pPr>
            <a:r>
              <a:rPr lang="zh-CN"/>
              <a:t>显存越大，所能运行的网络也就越大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729450" y="544575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GPU计算单元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729450" y="1583125"/>
            <a:ext cx="6548700" cy="167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/>
              <a:t>计算力越强，效率越高,衡量计算量的单位是flop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/>
              <a:t>处理能力越强大，</a:t>
            </a:r>
            <a:r>
              <a:rPr lang="zh-CN" b="1"/>
              <a:t>速度越快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/>
              <a:t>定义 </a:t>
            </a:r>
            <a:r>
              <a:rPr lang="zh-CN" b="1" i="1"/>
              <a:t>flop</a:t>
            </a:r>
            <a:r>
              <a:rPr lang="zh-CN"/>
              <a:t>： </a:t>
            </a:r>
            <a:r>
              <a:rPr lang="zh-CN" i="1"/>
              <a:t>the number of floating-point multiplication-adds，</a:t>
            </a:r>
          </a:p>
          <a:p>
            <a:pPr marL="914400" lvl="0" indent="45720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i="1"/>
              <a:t>即：浮点数</a:t>
            </a:r>
            <a:r>
              <a:rPr lang="zh-CN" b="1" i="1"/>
              <a:t>先乘后加</a:t>
            </a:r>
            <a:r>
              <a:rPr lang="zh-CN" i="1"/>
              <a:t>算一个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2375725" y="3760450"/>
            <a:ext cx="4576500" cy="97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/>
              <a:t>1*2+3                          1 flop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/>
              <a:t>1*2 + 3*4 + 4*5        3 flop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729450" y="544575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常见显卡的显存与计算</a:t>
            </a:r>
          </a:p>
        </p:txBody>
      </p:sp>
      <p:graphicFrame>
        <p:nvGraphicFramePr>
          <p:cNvPr id="130" name="Shape 130"/>
          <p:cNvGraphicFramePr/>
          <p:nvPr/>
        </p:nvGraphicFramePr>
        <p:xfrm>
          <a:off x="1612613" y="1637400"/>
          <a:ext cx="6067625" cy="2805474"/>
        </p:xfrm>
        <a:graphic>
          <a:graphicData uri="http://schemas.openxmlformats.org/drawingml/2006/table">
            <a:tbl>
              <a:tblPr>
                <a:noFill/>
                <a:tableStyleId>{10800DE2-161A-44D8-A9C1-EFDD9270D2A1}</a:tableStyleId>
              </a:tblPr>
              <a:tblGrid>
                <a:gridCol w="2413000"/>
                <a:gridCol w="1777375"/>
                <a:gridCol w="1877250"/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显卡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显存（G）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处理能力（Tflops）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b="1"/>
                        <a:t>GeForce GTX 1080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8.2 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b="1"/>
                        <a:t>Geforce GTX 1080 Ti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10.6  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b="1"/>
                        <a:t>Nvidia TITAN X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10.2  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NVIDIA TITAN Xp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10.8  </a:t>
                      </a:r>
                    </a:p>
                  </a:txBody>
                  <a:tcPr marL="91425" marR="91425" marT="91425" marB="91425">
                    <a:lnB w="94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GeForce GTX TITAN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12</a:t>
                      </a:r>
                    </a:p>
                  </a:txBody>
                  <a:tcPr marL="91425" marR="91425" marT="91425" marB="91425">
                    <a:lnR w="94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4.5  </a:t>
                      </a:r>
                    </a:p>
                  </a:txBody>
                  <a:tcPr marL="76200" marR="76200" marT="38100" marB="38100">
                    <a:lnL w="94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K80 GPU Accelerator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12</a:t>
                      </a:r>
                    </a:p>
                  </a:txBody>
                  <a:tcPr marL="91425" marR="91425" marT="91425" marB="91425">
                    <a:lnR w="94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5.6-8.8 </a:t>
                      </a:r>
                    </a:p>
                  </a:txBody>
                  <a:tcPr marL="76200" marR="76200" marT="38100" marB="38100">
                    <a:lnL w="94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1" name="Shape 131"/>
          <p:cNvSpPr txBox="1"/>
          <p:nvPr/>
        </p:nvSpPr>
        <p:spPr>
          <a:xfrm>
            <a:off x="96225" y="4859050"/>
            <a:ext cx="5928600" cy="28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900" i="1"/>
              <a:t>https://en.wikipedia.org/wiki/List_of_Nvidia_graphics_processing_units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显存分析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729450" y="544575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存储单位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96225" y="4859050"/>
            <a:ext cx="5928600" cy="28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900" i="1"/>
              <a:t>https://en.wikipedia.org/wiki/List_of_Nvidia_graphics_processing_units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940050" y="1469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b="1"/>
              <a:t>1Byte = 8 bit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b="1"/>
              <a:t>1K = 1024 Byte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b="1"/>
              <a:t>1M = 1024 K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b="1"/>
              <a:t>1G = 1024 M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b="1"/>
              <a:t>1T = 1024 G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/>
              <a:t>P,E,Z,Y……..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4500075" y="15149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b="1"/>
              <a:t>1Byte = 8 bit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b="1"/>
              <a:t>1KB = 1000 Byte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b="1"/>
              <a:t>1MB = 1000 KB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b="1"/>
              <a:t>1GB = 1000 MB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b="1"/>
              <a:t>1TB = 1000 GB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b="1"/>
          </a:p>
        </p:txBody>
      </p:sp>
      <p:sp>
        <p:nvSpPr>
          <p:cNvPr id="145" name="Shape 145"/>
          <p:cNvSpPr txBox="1"/>
          <p:nvPr/>
        </p:nvSpPr>
        <p:spPr>
          <a:xfrm>
            <a:off x="2322850" y="3640725"/>
            <a:ext cx="4710900" cy="105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b="1"/>
              <a:t>10 K = 10*1024 Byte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b="1"/>
              <a:t>10 KB = 10000 Byte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729450" y="544575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数值类型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96225" y="4859050"/>
            <a:ext cx="5928600" cy="28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900" i="1"/>
              <a:t>https://en.wikipedia.org/wiki/List_of_Nvidia_graphics_processing_units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3183375" y="1472800"/>
            <a:ext cx="1324500" cy="70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1800" b="1">
                <a:solidFill>
                  <a:srgbClr val="FF0000"/>
                </a:solidFill>
              </a:rPr>
              <a:t>Type</a:t>
            </a:r>
            <a:r>
              <a:rPr lang="zh-CN" sz="1800" b="1">
                <a:solidFill>
                  <a:srgbClr val="0000FF"/>
                </a:solidFill>
              </a:rPr>
              <a:t>Num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1219450" y="2067713"/>
            <a:ext cx="2927100" cy="42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Type：有</a:t>
            </a:r>
            <a:r>
              <a:rPr lang="zh-CN">
                <a:solidFill>
                  <a:srgbClr val="FF0000"/>
                </a:solidFill>
              </a:rPr>
              <a:t>Int</a:t>
            </a:r>
            <a:r>
              <a:rPr lang="zh-CN"/>
              <a:t>，</a:t>
            </a:r>
            <a:r>
              <a:rPr lang="zh-CN">
                <a:solidFill>
                  <a:srgbClr val="FF0000"/>
                </a:solidFill>
              </a:rPr>
              <a:t>Float</a:t>
            </a:r>
            <a:r>
              <a:rPr lang="zh-CN"/>
              <a:t>，</a:t>
            </a:r>
            <a:r>
              <a:rPr lang="zh-CN">
                <a:solidFill>
                  <a:srgbClr val="FF0000"/>
                </a:solidFill>
              </a:rPr>
              <a:t>Double</a:t>
            </a:r>
            <a:r>
              <a:rPr lang="zh-CN"/>
              <a:t>等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2630725" y="2501100"/>
            <a:ext cx="5135400" cy="42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Num:所占用的bit数，一般是</a:t>
            </a:r>
            <a:r>
              <a:rPr lang="zh-CN">
                <a:solidFill>
                  <a:srgbClr val="0000FF"/>
                </a:solidFill>
              </a:rPr>
              <a:t>8</a:t>
            </a:r>
            <a:r>
              <a:rPr lang="zh-CN"/>
              <a:t>，</a:t>
            </a:r>
            <a:r>
              <a:rPr lang="zh-CN">
                <a:solidFill>
                  <a:srgbClr val="0000FF"/>
                </a:solidFill>
              </a:rPr>
              <a:t>16</a:t>
            </a:r>
            <a:r>
              <a:rPr lang="zh-CN"/>
              <a:t>，</a:t>
            </a:r>
            <a:r>
              <a:rPr lang="zh-CN">
                <a:solidFill>
                  <a:srgbClr val="0000FF"/>
                </a:solidFill>
              </a:rPr>
              <a:t>32</a:t>
            </a:r>
            <a:r>
              <a:rPr lang="zh-CN"/>
              <a:t>，</a:t>
            </a:r>
            <a:r>
              <a:rPr lang="zh-CN">
                <a:solidFill>
                  <a:srgbClr val="0000FF"/>
                </a:solidFill>
              </a:rPr>
              <a:t>64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3005625" y="3478950"/>
            <a:ext cx="1680000" cy="124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/>
              <a:t>Int64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/>
              <a:t>Float32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/>
              <a:t>Double64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1446</Words>
  <Application>Microsoft Office PowerPoint</Application>
  <PresentationFormat>全屏显示(16:9)</PresentationFormat>
  <Paragraphs>242</Paragraphs>
  <Slides>38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Arial</vt:lpstr>
      <vt:lpstr>宋体</vt:lpstr>
      <vt:lpstr>Raleway</vt:lpstr>
      <vt:lpstr>Lato</vt:lpstr>
      <vt:lpstr>Streamline</vt:lpstr>
      <vt:lpstr>神经网络</vt:lpstr>
      <vt:lpstr>nvidia-smi </vt:lpstr>
      <vt:lpstr>gpustate</vt:lpstr>
      <vt:lpstr>显存</vt:lpstr>
      <vt:lpstr>GPU计算单元</vt:lpstr>
      <vt:lpstr>常见显卡的显存与计算</vt:lpstr>
      <vt:lpstr>显存分析</vt:lpstr>
      <vt:lpstr>存储单位</vt:lpstr>
      <vt:lpstr>数值类型</vt:lpstr>
      <vt:lpstr>常见数据类型</vt:lpstr>
      <vt:lpstr>举例：数组</vt:lpstr>
      <vt:lpstr>显存占用</vt:lpstr>
      <vt:lpstr>举例：全连接</vt:lpstr>
      <vt:lpstr>参数显存占用 </vt:lpstr>
      <vt:lpstr>模型显存占用 </vt:lpstr>
      <vt:lpstr>模型显存占用 </vt:lpstr>
      <vt:lpstr>模型显存占用</vt:lpstr>
      <vt:lpstr>显存占用</vt:lpstr>
      <vt:lpstr>举例：卷积神经网络</vt:lpstr>
      <vt:lpstr>举例：卷积神经网络</vt:lpstr>
      <vt:lpstr>每一层输出的显存占用</vt:lpstr>
      <vt:lpstr>显存占用</vt:lpstr>
      <vt:lpstr>特例</vt:lpstr>
      <vt:lpstr>特例:Inplace ReLU</vt:lpstr>
      <vt:lpstr>节省显存的办法</vt:lpstr>
      <vt:lpstr>计算量分析</vt:lpstr>
      <vt:lpstr>全连接层的计算量 </vt:lpstr>
      <vt:lpstr>Conv计算量</vt:lpstr>
      <vt:lpstr>BatchNorm</vt:lpstr>
      <vt:lpstr>Pool</vt:lpstr>
      <vt:lpstr>ReLU</vt:lpstr>
      <vt:lpstr>AlexNet分析</vt:lpstr>
      <vt:lpstr>DepthWise Convolution</vt:lpstr>
      <vt:lpstr>其他加速度方法</vt:lpstr>
      <vt:lpstr>Acc Vs FLOPS Vs Size </vt:lpstr>
      <vt:lpstr>总结</vt:lpstr>
      <vt:lpstr>关于Batch Size</vt:lpstr>
      <vt:lpstr>Thanks https://docs.google.com/presentation/d/e/2PACX-1vQVHMzd5MKrAbsYtCCsWDJ4eo9AUGGsC1tHtOY0agRfUbK0a9YCySvgNejuOLokB6tHbj0tLuohCaNP/pub?start=false&amp;loop=false&amp;delayms=3000&amp;slide=id.g2ac3a5e0bb_0_5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神经网络</dc:title>
  <cp:lastModifiedBy>lix</cp:lastModifiedBy>
  <cp:revision>1</cp:revision>
  <dcterms:modified xsi:type="dcterms:W3CDTF">2023-11-05T14:44:40Z</dcterms:modified>
</cp:coreProperties>
</file>