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charset="0"/>
      <p:regular r:id="rId10"/>
      <p:bold r:id="rId11"/>
      <p:italic r:id="rId12"/>
      <p:boldItalic r:id="rId13"/>
    </p:embeddedFont>
    <p:embeddedFont>
      <p:font typeface="Montserrat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22a8600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22a8600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22a86000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22a86000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22a86000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22a86000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22a86000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22a86000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22a86000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22a86000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066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«Проектирование сети ЦОД на основе EVPN-VXLAN»</a:t>
            </a:r>
            <a:endParaRPr sz="215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Lato"/>
                <a:ea typeface="Lato"/>
                <a:cs typeface="Lato"/>
                <a:sym typeface="Lato"/>
              </a:rPr>
              <a:t>Создание масштабируемой и отказоустойчивой сети с едиными L2/L3 доменами.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Алексей Коробков, проект для OTUS.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Проблема решаемая в рамках проекта</a:t>
            </a:r>
            <a:r>
              <a:rPr lang="ru"/>
              <a:t> 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FFFFFF"/>
                </a:solidFill>
              </a:rPr>
              <a:t>- Рост трафика "восток-запад" (East-West) в облачных средах.  </a:t>
            </a:r>
            <a:endParaRPr sz="18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FFFFFF"/>
                </a:solidFill>
              </a:rPr>
              <a:t>- Ограничения традиционных архитектур (Core-Distribution-Access).</a:t>
            </a:r>
            <a:endParaRPr sz="18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FFFFFF"/>
                </a:solidFill>
              </a:rPr>
              <a:t>- Необходимость гибкой поддержки L2/L3 доменов.</a:t>
            </a:r>
            <a:endParaRPr sz="18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Решение: </a:t>
            </a:r>
            <a:r>
              <a:rPr lang="ru" sz="183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Spine-Leaf архитектура для масштабируемых ЦОД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Архитектура Spine-Leaf (CLOS):</a:t>
            </a:r>
            <a:endParaRPr sz="2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Горизонтальное масштабирование.</a:t>
            </a:r>
            <a:endParaRPr sz="2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Отсутствие переподписки (non-blocking).</a:t>
            </a:r>
            <a:endParaRPr sz="2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EVPN-VXLAN:</a:t>
            </a:r>
            <a:endParaRPr sz="2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87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Arial"/>
              <a:buChar char="-"/>
            </a:pPr>
            <a:r>
              <a:rPr lang="ru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Единые L2/L3 домены поверх IP-фабрики.</a:t>
            </a:r>
            <a:endParaRPr sz="2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877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Arial"/>
              <a:buChar char="-"/>
            </a:pPr>
            <a:r>
              <a:rPr lang="ru" sz="2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Изоляция через VNI.</a:t>
            </a:r>
            <a:endParaRPr sz="2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67711" y="103762"/>
            <a:ext cx="6407285" cy="920885"/>
          </a:xfrm>
        </p:spPr>
        <p:txBody>
          <a:bodyPr>
            <a:normAutofit fontScale="90000"/>
          </a:bodyPr>
          <a:lstStyle/>
          <a:p>
            <a:r>
              <a:rPr lang="ru-RU" sz="2000" dirty="0" err="1" smtClean="0">
                <a:latin typeface="+mj-lt"/>
              </a:rPr>
              <a:t>Spine-Leaf</a:t>
            </a:r>
            <a:r>
              <a:rPr lang="ru-RU" sz="2000" dirty="0" smtClean="0">
                <a:latin typeface="+mj-lt"/>
              </a:rPr>
              <a:t> архитектура для масштабируемых ЦОД.</a:t>
            </a:r>
            <a:br>
              <a:rPr lang="ru-RU" sz="2000" dirty="0" smtClean="0">
                <a:latin typeface="+mj-lt"/>
              </a:rPr>
            </a:br>
            <a:r>
              <a:rPr lang="ru-RU" sz="2000" dirty="0" smtClean="0">
                <a:latin typeface="+mj-lt"/>
              </a:rPr>
              <a:t>Схема организованная в проектной работе.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alex\Desktop\OTUS-LABS\lab8\VxLAN. Routing-top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097" y="771728"/>
            <a:ext cx="8761379" cy="4200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Технологии применяемые в проекте:</a:t>
            </a:r>
            <a:endParaRPr sz="3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50">
                <a:solidFill>
                  <a:srgbClr val="FFFFFF"/>
                </a:solidFill>
              </a:rPr>
              <a:t>- Underlay: eBGP (ECMP для балансировки).</a:t>
            </a:r>
            <a:endParaRPr sz="20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50">
                <a:solidFill>
                  <a:srgbClr val="FFFFFF"/>
                </a:solidFill>
              </a:rPr>
              <a:t>- Overlay: EVPN (Type-2, Type-3, Type-5 маршруты) + VXLAN. </a:t>
            </a:r>
            <a:endParaRPr sz="20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50">
                <a:solidFill>
                  <a:srgbClr val="FFFFFF"/>
                </a:solidFill>
              </a:rPr>
              <a:t>Отказоустойчивость:</a:t>
            </a:r>
            <a:endParaRPr sz="20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50">
                <a:solidFill>
                  <a:srgbClr val="FFFFFF"/>
                </a:solidFill>
              </a:rPr>
              <a:t>- MLAG (для пар Leaf).</a:t>
            </a:r>
            <a:endParaRPr sz="20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50">
                <a:solidFill>
                  <a:srgbClr val="FFFFFF"/>
                </a:solidFill>
              </a:rPr>
              <a:t>- ESI-LAG (для серверов).</a:t>
            </a:r>
            <a:endParaRPr sz="205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ato"/>
                <a:ea typeface="Lato"/>
                <a:cs typeface="Lato"/>
                <a:sym typeface="Lato"/>
              </a:rPr>
              <a:t>Результаты: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реализовано: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✅ Стабильные BGP-сессии (все Spine-Leaf в состоянии Established).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✅ Корректный обмен EVPN-маршрутами (MAC/IP, IMET, IP Prefix).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✅ Сквозная связность между клиентами (проверка ping).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✅ Поддержка Multi-Homing (ESI-LAG) и ECMP.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366075" y="3632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latin typeface="Lato"/>
                <a:ea typeface="Lato"/>
                <a:cs typeface="Lato"/>
                <a:sym typeface="Lato"/>
              </a:rPr>
              <a:t>Итог:</a:t>
            </a:r>
            <a:endParaRPr sz="3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089650"/>
            <a:ext cx="7038900" cy="3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78"/>
              <a:t>В ходе проекта успешно реализована сеть ЦОД на базе EVPN-VXLAN с архитектурой Spine-Leaf, которая обеспечивает:</a:t>
            </a:r>
            <a:endParaRPr sz="2478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78"/>
              <a:t>✅ Масштабируемость – за счёт архитектуры CLOS и горизонтального масштабирования</a:t>
            </a:r>
            <a:endParaRPr sz="2478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78"/>
              <a:t>✅ Гибкость – поддержка L2/L3 сервисов через EVPN и VXLAN</a:t>
            </a:r>
            <a:endParaRPr sz="2478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78"/>
              <a:t>✅ Отказоустойчивость – реализована через:</a:t>
            </a:r>
            <a:endParaRPr sz="2478"/>
          </a:p>
          <a:p>
            <a:pPr marL="457200" lvl="0" indent="-326968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 sz="2478"/>
              <a:t>ESI-LAG для серверов</a:t>
            </a:r>
            <a:endParaRPr sz="2478"/>
          </a:p>
          <a:p>
            <a:pPr marL="457200" lvl="0" indent="-32696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2478"/>
              <a:t>MLAG для пары Leaf-коммутаторов</a:t>
            </a:r>
            <a:endParaRPr sz="2478"/>
          </a:p>
          <a:p>
            <a:pPr marL="457200" lvl="0" indent="-32696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2478"/>
              <a:t>ECMP в underlay сети</a:t>
            </a:r>
            <a:endParaRPr sz="2478"/>
          </a:p>
          <a:p>
            <a:pPr marL="457200" lvl="0" indent="-326968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 sz="2478"/>
              <a:t>Избыточные BGP сессии</a:t>
            </a:r>
            <a:endParaRPr sz="2478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PresentationFormat>Экран (16:9)</PresentationFormat>
  <Paragraphs>39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Lato</vt:lpstr>
      <vt:lpstr>Montserrat</vt:lpstr>
      <vt:lpstr>Focus</vt:lpstr>
      <vt:lpstr>«Проектирование сети ЦОД на основе EVPN-VXLAN»   Создание масштабируемой и отказоустойчивой сети с едиными L2/L3 доменами.</vt:lpstr>
      <vt:lpstr>Проблема решаемая в рамках проекта </vt:lpstr>
      <vt:lpstr>Решение: Spine-Leaf архитектура для масштабируемых ЦОД</vt:lpstr>
      <vt:lpstr>Spine-Leaf архитектура для масштабируемых ЦОД. Схема организованная в проектной работе.  </vt:lpstr>
      <vt:lpstr>Технологии применяемые в проекте:</vt:lpstr>
      <vt:lpstr>Результаты:</vt:lpstr>
      <vt:lpstr>Итог: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«Проектирование сети ЦОД на основе EVPN-VXLAN»   Создание масштабируемой и отказоустойчивой сети с едиными L2/L3 доменами.</dc:title>
  <cp:lastModifiedBy>alex</cp:lastModifiedBy>
  <cp:revision>1</cp:revision>
  <dcterms:modified xsi:type="dcterms:W3CDTF">2025-06-14T11:35:32Z</dcterms:modified>
</cp:coreProperties>
</file>